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79AD4-E0BB-4E51-9654-F26E119CF0E3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3C4E3D4-4F37-4E38-919B-02CB38B66AE7}">
      <dgm:prSet custT="1"/>
      <dgm:spPr/>
      <dgm:t>
        <a:bodyPr/>
        <a:lstStyle/>
        <a:p>
          <a:pPr rtl="0"/>
          <a:r>
            <a:rPr lang="es-CO" sz="2000" dirty="0" smtClean="0"/>
            <a:t>MEDIO AMBIENTE</a:t>
          </a:r>
          <a:endParaRPr lang="es-CO" sz="2000" dirty="0"/>
        </a:p>
      </dgm:t>
    </dgm:pt>
    <dgm:pt modelId="{73111EB3-700E-4381-B1DD-C0B8634FD111}" type="parTrans" cxnId="{B7EEA4AC-C7BB-4605-9BAC-F75536DAF4CA}">
      <dgm:prSet/>
      <dgm:spPr/>
      <dgm:t>
        <a:bodyPr/>
        <a:lstStyle/>
        <a:p>
          <a:endParaRPr lang="es-CO" sz="2000"/>
        </a:p>
      </dgm:t>
    </dgm:pt>
    <dgm:pt modelId="{590AA6F5-78D0-4D73-9ADD-16F0B8898415}" type="sibTrans" cxnId="{B7EEA4AC-C7BB-4605-9BAC-F75536DAF4CA}">
      <dgm:prSet/>
      <dgm:spPr/>
      <dgm:t>
        <a:bodyPr/>
        <a:lstStyle/>
        <a:p>
          <a:endParaRPr lang="es-CO" sz="2000"/>
        </a:p>
      </dgm:t>
    </dgm:pt>
    <dgm:pt modelId="{ACC7B178-F7B5-46ED-95EA-3362CA03A8BC}">
      <dgm:prSet custT="1"/>
      <dgm:spPr/>
      <dgm:t>
        <a:bodyPr/>
        <a:lstStyle/>
        <a:p>
          <a:pPr rtl="0"/>
          <a:r>
            <a:rPr lang="es-CO" sz="2000" dirty="0" smtClean="0"/>
            <a:t>LA SOCIEDAD, </a:t>
          </a:r>
          <a:r>
            <a:rPr lang="es-CO" sz="2000" dirty="0" smtClean="0"/>
            <a:t>COMUNIDADTERRITORIO</a:t>
          </a:r>
          <a:endParaRPr lang="es-CO" sz="2000" dirty="0"/>
        </a:p>
      </dgm:t>
    </dgm:pt>
    <dgm:pt modelId="{1E1ABFBB-245C-4FED-A8D7-70B2A4485A50}" type="parTrans" cxnId="{833506AD-5095-4C42-ACD7-99EE675F267B}">
      <dgm:prSet/>
      <dgm:spPr/>
      <dgm:t>
        <a:bodyPr/>
        <a:lstStyle/>
        <a:p>
          <a:endParaRPr lang="es-CO" sz="2000"/>
        </a:p>
      </dgm:t>
    </dgm:pt>
    <dgm:pt modelId="{0118B404-9C7A-48D8-A317-536498714995}" type="sibTrans" cxnId="{833506AD-5095-4C42-ACD7-99EE675F267B}">
      <dgm:prSet/>
      <dgm:spPr/>
      <dgm:t>
        <a:bodyPr/>
        <a:lstStyle/>
        <a:p>
          <a:endParaRPr lang="es-CO" sz="2000"/>
        </a:p>
      </dgm:t>
    </dgm:pt>
    <dgm:pt modelId="{720DECB7-57E6-434C-BD8E-D4DE3C8A5E83}">
      <dgm:prSet custT="1"/>
      <dgm:spPr/>
      <dgm:t>
        <a:bodyPr/>
        <a:lstStyle/>
        <a:p>
          <a:pPr rtl="0"/>
          <a:r>
            <a:rPr lang="es-CO" sz="2000" dirty="0" smtClean="0"/>
            <a:t>ECONOMIA</a:t>
          </a:r>
          <a:endParaRPr lang="es-CO" sz="2000" dirty="0"/>
        </a:p>
      </dgm:t>
    </dgm:pt>
    <dgm:pt modelId="{58B5C1B7-9E62-45C9-BFCA-21A651E7AE95}" type="parTrans" cxnId="{BC8ABBE0-73C5-4732-8E0B-773FB7AF936A}">
      <dgm:prSet/>
      <dgm:spPr/>
      <dgm:t>
        <a:bodyPr/>
        <a:lstStyle/>
        <a:p>
          <a:endParaRPr lang="es-CO" sz="2000"/>
        </a:p>
      </dgm:t>
    </dgm:pt>
    <dgm:pt modelId="{665EBE2A-91BC-414A-95A8-F3F836DD4EED}" type="sibTrans" cxnId="{BC8ABBE0-73C5-4732-8E0B-773FB7AF936A}">
      <dgm:prSet/>
      <dgm:spPr/>
      <dgm:t>
        <a:bodyPr/>
        <a:lstStyle/>
        <a:p>
          <a:endParaRPr lang="es-CO" sz="2000"/>
        </a:p>
      </dgm:t>
    </dgm:pt>
    <dgm:pt modelId="{85BDAFA7-326D-4AC0-812A-01B6C842D350}" type="pres">
      <dgm:prSet presAssocID="{2C479AD4-E0BB-4E51-9654-F26E119CF0E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F5C6491-4C1D-4A73-BF09-3B2F41AE3135}" type="pres">
      <dgm:prSet presAssocID="{93C4E3D4-4F37-4E38-919B-02CB38B66AE7}" presName="circ1" presStyleLbl="vennNode1" presStyleIdx="0" presStyleCnt="3" custLinFactNeighborX="6138"/>
      <dgm:spPr/>
      <dgm:t>
        <a:bodyPr/>
        <a:lstStyle/>
        <a:p>
          <a:endParaRPr lang="es-CO"/>
        </a:p>
      </dgm:t>
    </dgm:pt>
    <dgm:pt modelId="{EA417B54-4DCF-48E2-A228-E4526BEC9BD6}" type="pres">
      <dgm:prSet presAssocID="{93C4E3D4-4F37-4E38-919B-02CB38B66A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0406FE-C02E-4054-A33C-254B99DE8055}" type="pres">
      <dgm:prSet presAssocID="{ACC7B178-F7B5-46ED-95EA-3362CA03A8BC}" presName="circ2" presStyleLbl="vennNode1" presStyleIdx="1" presStyleCnt="3" custScaleX="119143" custLinFactNeighborX="10230"/>
      <dgm:spPr/>
      <dgm:t>
        <a:bodyPr/>
        <a:lstStyle/>
        <a:p>
          <a:endParaRPr lang="es-CO"/>
        </a:p>
      </dgm:t>
    </dgm:pt>
    <dgm:pt modelId="{AC829E0E-E9C3-42D5-AA51-3CF659BD5A3D}" type="pres">
      <dgm:prSet presAssocID="{ACC7B178-F7B5-46ED-95EA-3362CA03A8B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624E1C-5A29-46B6-AE4D-CD8ECEB7A4D8}" type="pres">
      <dgm:prSet presAssocID="{720DECB7-57E6-434C-BD8E-D4DE3C8A5E83}" presName="circ3" presStyleLbl="vennNode1" presStyleIdx="2" presStyleCnt="3" custScaleX="117415"/>
      <dgm:spPr/>
      <dgm:t>
        <a:bodyPr/>
        <a:lstStyle/>
        <a:p>
          <a:endParaRPr lang="es-CO"/>
        </a:p>
      </dgm:t>
    </dgm:pt>
    <dgm:pt modelId="{DD28B839-83B0-421C-8E00-F20E235BE98C}" type="pres">
      <dgm:prSet presAssocID="{720DECB7-57E6-434C-BD8E-D4DE3C8A5E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7EEA4AC-C7BB-4605-9BAC-F75536DAF4CA}" srcId="{2C479AD4-E0BB-4E51-9654-F26E119CF0E3}" destId="{93C4E3D4-4F37-4E38-919B-02CB38B66AE7}" srcOrd="0" destOrd="0" parTransId="{73111EB3-700E-4381-B1DD-C0B8634FD111}" sibTransId="{590AA6F5-78D0-4D73-9ADD-16F0B8898415}"/>
    <dgm:cxn modelId="{014FE193-A957-4883-A219-D688BE3E9BB2}" type="presOf" srcId="{ACC7B178-F7B5-46ED-95EA-3362CA03A8BC}" destId="{3C0406FE-C02E-4054-A33C-254B99DE8055}" srcOrd="0" destOrd="0" presId="urn:microsoft.com/office/officeart/2005/8/layout/venn1"/>
    <dgm:cxn modelId="{67882CF3-9CD2-4977-880A-17117B664615}" type="presOf" srcId="{93C4E3D4-4F37-4E38-919B-02CB38B66AE7}" destId="{5F5C6491-4C1D-4A73-BF09-3B2F41AE3135}" srcOrd="0" destOrd="0" presId="urn:microsoft.com/office/officeart/2005/8/layout/venn1"/>
    <dgm:cxn modelId="{BC8ABBE0-73C5-4732-8E0B-773FB7AF936A}" srcId="{2C479AD4-E0BB-4E51-9654-F26E119CF0E3}" destId="{720DECB7-57E6-434C-BD8E-D4DE3C8A5E83}" srcOrd="2" destOrd="0" parTransId="{58B5C1B7-9E62-45C9-BFCA-21A651E7AE95}" sibTransId="{665EBE2A-91BC-414A-95A8-F3F836DD4EED}"/>
    <dgm:cxn modelId="{FB68E930-94B8-4C5B-B417-20B330CE179C}" type="presOf" srcId="{93C4E3D4-4F37-4E38-919B-02CB38B66AE7}" destId="{EA417B54-4DCF-48E2-A228-E4526BEC9BD6}" srcOrd="1" destOrd="0" presId="urn:microsoft.com/office/officeart/2005/8/layout/venn1"/>
    <dgm:cxn modelId="{92FE4E5E-2DA0-438B-A813-577A19BAC408}" type="presOf" srcId="{720DECB7-57E6-434C-BD8E-D4DE3C8A5E83}" destId="{DD28B839-83B0-421C-8E00-F20E235BE98C}" srcOrd="1" destOrd="0" presId="urn:microsoft.com/office/officeart/2005/8/layout/venn1"/>
    <dgm:cxn modelId="{2F30C654-A4D5-47CE-8047-5912E3D56FE0}" type="presOf" srcId="{ACC7B178-F7B5-46ED-95EA-3362CA03A8BC}" destId="{AC829E0E-E9C3-42D5-AA51-3CF659BD5A3D}" srcOrd="1" destOrd="0" presId="urn:microsoft.com/office/officeart/2005/8/layout/venn1"/>
    <dgm:cxn modelId="{5A6D2607-E582-4B40-BFEF-D2837A9C729B}" type="presOf" srcId="{2C479AD4-E0BB-4E51-9654-F26E119CF0E3}" destId="{85BDAFA7-326D-4AC0-812A-01B6C842D350}" srcOrd="0" destOrd="0" presId="urn:microsoft.com/office/officeart/2005/8/layout/venn1"/>
    <dgm:cxn modelId="{549E8201-45F1-43C6-B865-5CA063A985A1}" type="presOf" srcId="{720DECB7-57E6-434C-BD8E-D4DE3C8A5E83}" destId="{35624E1C-5A29-46B6-AE4D-CD8ECEB7A4D8}" srcOrd="0" destOrd="0" presId="urn:microsoft.com/office/officeart/2005/8/layout/venn1"/>
    <dgm:cxn modelId="{833506AD-5095-4C42-ACD7-99EE675F267B}" srcId="{2C479AD4-E0BB-4E51-9654-F26E119CF0E3}" destId="{ACC7B178-F7B5-46ED-95EA-3362CA03A8BC}" srcOrd="1" destOrd="0" parTransId="{1E1ABFBB-245C-4FED-A8D7-70B2A4485A50}" sibTransId="{0118B404-9C7A-48D8-A317-536498714995}"/>
    <dgm:cxn modelId="{B96FC218-7E62-43F7-89BB-53B1839513B6}" type="presParOf" srcId="{85BDAFA7-326D-4AC0-812A-01B6C842D350}" destId="{5F5C6491-4C1D-4A73-BF09-3B2F41AE3135}" srcOrd="0" destOrd="0" presId="urn:microsoft.com/office/officeart/2005/8/layout/venn1"/>
    <dgm:cxn modelId="{483FE7CC-20C5-4164-A0BE-9C4400707DF2}" type="presParOf" srcId="{85BDAFA7-326D-4AC0-812A-01B6C842D350}" destId="{EA417B54-4DCF-48E2-A228-E4526BEC9BD6}" srcOrd="1" destOrd="0" presId="urn:microsoft.com/office/officeart/2005/8/layout/venn1"/>
    <dgm:cxn modelId="{853735E9-E67F-4ADB-BF05-2697F8B01BF5}" type="presParOf" srcId="{85BDAFA7-326D-4AC0-812A-01B6C842D350}" destId="{3C0406FE-C02E-4054-A33C-254B99DE8055}" srcOrd="2" destOrd="0" presId="urn:microsoft.com/office/officeart/2005/8/layout/venn1"/>
    <dgm:cxn modelId="{C498A233-AA20-49F6-975F-C5ABD6CFD58D}" type="presParOf" srcId="{85BDAFA7-326D-4AC0-812A-01B6C842D350}" destId="{AC829E0E-E9C3-42D5-AA51-3CF659BD5A3D}" srcOrd="3" destOrd="0" presId="urn:microsoft.com/office/officeart/2005/8/layout/venn1"/>
    <dgm:cxn modelId="{F755425C-FAFE-49A6-9298-A72325F90711}" type="presParOf" srcId="{85BDAFA7-326D-4AC0-812A-01B6C842D350}" destId="{35624E1C-5A29-46B6-AE4D-CD8ECEB7A4D8}" srcOrd="4" destOrd="0" presId="urn:microsoft.com/office/officeart/2005/8/layout/venn1"/>
    <dgm:cxn modelId="{73999C2D-9CB9-47EF-B149-DED8038F3487}" type="presParOf" srcId="{85BDAFA7-326D-4AC0-812A-01B6C842D350}" destId="{DD28B839-83B0-421C-8E00-F20E235BE98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1A6DA-A9AE-4596-ACD4-FA5F2CB17269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0B841BA-3290-45F0-92D8-57E605055F89}">
      <dgm:prSet/>
      <dgm:spPr/>
      <dgm:t>
        <a:bodyPr/>
        <a:lstStyle/>
        <a:p>
          <a:pPr rtl="0"/>
          <a:r>
            <a:rPr lang="es-CO" dirty="0" smtClean="0"/>
            <a:t>Estimular el desarrollo de los territorios a través de la construcción de nuevos emprendimientos de base y capital social.</a:t>
          </a:r>
          <a:endParaRPr lang="en-US" dirty="0"/>
        </a:p>
      </dgm:t>
    </dgm:pt>
    <dgm:pt modelId="{30F6862C-CF57-4D6D-9E08-7DFFFBE8F929}" type="parTrans" cxnId="{56F9A4B3-FF35-449A-B014-38062C4C9073}">
      <dgm:prSet/>
      <dgm:spPr/>
      <dgm:t>
        <a:bodyPr/>
        <a:lstStyle/>
        <a:p>
          <a:endParaRPr lang="es-CO"/>
        </a:p>
      </dgm:t>
    </dgm:pt>
    <dgm:pt modelId="{63A038CF-BD07-48D1-BAC8-F09FC546E449}" type="sibTrans" cxnId="{56F9A4B3-FF35-449A-B014-38062C4C9073}">
      <dgm:prSet/>
      <dgm:spPr/>
      <dgm:t>
        <a:bodyPr/>
        <a:lstStyle/>
        <a:p>
          <a:endParaRPr lang="es-CO"/>
        </a:p>
      </dgm:t>
    </dgm:pt>
    <dgm:pt modelId="{3460FCAC-F5F9-4F5A-8831-691CA9A9BC22}" type="pres">
      <dgm:prSet presAssocID="{3891A6DA-A9AE-4596-ACD4-FA5F2CB172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6E23913-A9EF-4353-8A01-18DE8072B6E7}" type="pres">
      <dgm:prSet presAssocID="{A0B841BA-3290-45F0-92D8-57E605055F89}" presName="node" presStyleLbl="node1" presStyleIdx="0" presStyleCnt="1" custScaleX="118657" custLinFactNeighborX="-5736" custLinFactNeighborY="-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6F9A4B3-FF35-449A-B014-38062C4C9073}" srcId="{3891A6DA-A9AE-4596-ACD4-FA5F2CB17269}" destId="{A0B841BA-3290-45F0-92D8-57E605055F89}" srcOrd="0" destOrd="0" parTransId="{30F6862C-CF57-4D6D-9E08-7DFFFBE8F929}" sibTransId="{63A038CF-BD07-48D1-BAC8-F09FC546E449}"/>
    <dgm:cxn modelId="{DF70B4A8-885B-4FB6-A635-A7C4C279B8F6}" type="presOf" srcId="{A0B841BA-3290-45F0-92D8-57E605055F89}" destId="{16E23913-A9EF-4353-8A01-18DE8072B6E7}" srcOrd="0" destOrd="0" presId="urn:microsoft.com/office/officeart/2005/8/layout/default#1"/>
    <dgm:cxn modelId="{B47AE5A4-87FD-4556-89FE-ACECC3AB6C68}" type="presOf" srcId="{3891A6DA-A9AE-4596-ACD4-FA5F2CB17269}" destId="{3460FCAC-F5F9-4F5A-8831-691CA9A9BC22}" srcOrd="0" destOrd="0" presId="urn:microsoft.com/office/officeart/2005/8/layout/default#1"/>
    <dgm:cxn modelId="{530DD279-D51E-4AD8-A910-3751AA311669}" type="presParOf" srcId="{3460FCAC-F5F9-4F5A-8831-691CA9A9BC22}" destId="{16E23913-A9EF-4353-8A01-18DE8072B6E7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E44BC8-756F-430C-A4E7-7E0FDD55293B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O"/>
        </a:p>
      </dgm:t>
    </dgm:pt>
    <dgm:pt modelId="{889ACA89-B07D-443A-A633-E5A4D7FB241B}">
      <dgm:prSet/>
      <dgm:spPr/>
      <dgm:t>
        <a:bodyPr/>
        <a:lstStyle/>
        <a:p>
          <a:pPr rtl="0"/>
          <a:r>
            <a:rPr lang="es-ES_tradnl" dirty="0" smtClean="0"/>
            <a:t>Establecer objetivos </a:t>
          </a:r>
          <a:r>
            <a:rPr lang="es-CO" dirty="0" smtClean="0"/>
            <a:t>a corto, mediano y largo plazo.</a:t>
          </a:r>
          <a:endParaRPr lang="en-US" dirty="0"/>
        </a:p>
      </dgm:t>
    </dgm:pt>
    <dgm:pt modelId="{14BBB7D7-F8D0-4899-B00A-75731CC62FF6}" type="parTrans" cxnId="{218BE8AD-86A3-4AF6-972C-679C774CE453}">
      <dgm:prSet/>
      <dgm:spPr/>
      <dgm:t>
        <a:bodyPr/>
        <a:lstStyle/>
        <a:p>
          <a:endParaRPr lang="es-CO"/>
        </a:p>
      </dgm:t>
    </dgm:pt>
    <dgm:pt modelId="{0857145A-A515-4F0C-A93F-9E6611D7D53E}" type="sibTrans" cxnId="{218BE8AD-86A3-4AF6-972C-679C774CE453}">
      <dgm:prSet/>
      <dgm:spPr/>
      <dgm:t>
        <a:bodyPr/>
        <a:lstStyle/>
        <a:p>
          <a:endParaRPr lang="es-CO"/>
        </a:p>
      </dgm:t>
    </dgm:pt>
    <dgm:pt modelId="{49724729-7FB7-41DA-88C9-C11F5347B55F}" type="pres">
      <dgm:prSet presAssocID="{B5E44BC8-756F-430C-A4E7-7E0FDD5529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B3AA057-28B2-4FBD-8937-A42AEBA57FFC}" type="pres">
      <dgm:prSet presAssocID="{889ACA89-B07D-443A-A633-E5A4D7FB241B}" presName="node" presStyleLbl="node1" presStyleIdx="0" presStyleCnt="1" custLinFactNeighborX="6546" custLinFactNeighborY="299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91C87B6-04D0-45DF-AFD1-CF3976E7A798}" type="presOf" srcId="{889ACA89-B07D-443A-A633-E5A4D7FB241B}" destId="{3B3AA057-28B2-4FBD-8937-A42AEBA57FFC}" srcOrd="0" destOrd="0" presId="urn:microsoft.com/office/officeart/2005/8/layout/default#2"/>
    <dgm:cxn modelId="{296FBFD1-055E-4EE8-890B-70C8072C1A0F}" type="presOf" srcId="{B5E44BC8-756F-430C-A4E7-7E0FDD55293B}" destId="{49724729-7FB7-41DA-88C9-C11F5347B55F}" srcOrd="0" destOrd="0" presId="urn:microsoft.com/office/officeart/2005/8/layout/default#2"/>
    <dgm:cxn modelId="{218BE8AD-86A3-4AF6-972C-679C774CE453}" srcId="{B5E44BC8-756F-430C-A4E7-7E0FDD55293B}" destId="{889ACA89-B07D-443A-A633-E5A4D7FB241B}" srcOrd="0" destOrd="0" parTransId="{14BBB7D7-F8D0-4899-B00A-75731CC62FF6}" sibTransId="{0857145A-A515-4F0C-A93F-9E6611D7D53E}"/>
    <dgm:cxn modelId="{3ADF1FB7-3CF3-456E-AF19-E7FE2CBB41DD}" type="presParOf" srcId="{49724729-7FB7-41DA-88C9-C11F5347B55F}" destId="{3B3AA057-28B2-4FBD-8937-A42AEBA57FFC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DCAF25-9639-4A88-8A0B-3277135FA16E}" type="doc">
      <dgm:prSet loTypeId="urn:microsoft.com/office/officeart/2005/8/layout/default#3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CO"/>
        </a:p>
      </dgm:t>
    </dgm:pt>
    <dgm:pt modelId="{981DBF5F-7C99-4E2A-B6D1-D37777CD1B31}">
      <dgm:prSet/>
      <dgm:spPr/>
      <dgm:t>
        <a:bodyPr/>
        <a:lstStyle/>
        <a:p>
          <a:pPr rtl="0"/>
          <a:r>
            <a:rPr lang="es-CO" dirty="0" smtClean="0"/>
            <a:t>Brindar aprendizaje, información,  ser constantes  en lograr el empoderamiento de sus ideas por parte de cada comunidad, facilitar su aprendizaje, su relación y vinculación con redes. </a:t>
          </a:r>
          <a:endParaRPr lang="en-US" dirty="0"/>
        </a:p>
      </dgm:t>
    </dgm:pt>
    <dgm:pt modelId="{C01D53FD-C14A-4788-9CC5-67D49D345D77}" type="parTrans" cxnId="{50AC1FC1-C3FD-41F0-867A-6AEFC98F6D04}">
      <dgm:prSet/>
      <dgm:spPr/>
      <dgm:t>
        <a:bodyPr/>
        <a:lstStyle/>
        <a:p>
          <a:endParaRPr lang="es-CO"/>
        </a:p>
      </dgm:t>
    </dgm:pt>
    <dgm:pt modelId="{7B09F3FC-7D61-4F03-8584-6B6ADA2B698F}" type="sibTrans" cxnId="{50AC1FC1-C3FD-41F0-867A-6AEFC98F6D04}">
      <dgm:prSet/>
      <dgm:spPr/>
      <dgm:t>
        <a:bodyPr/>
        <a:lstStyle/>
        <a:p>
          <a:endParaRPr lang="es-CO"/>
        </a:p>
      </dgm:t>
    </dgm:pt>
    <dgm:pt modelId="{10918696-AB3D-401A-946C-CDC41E65863C}" type="pres">
      <dgm:prSet presAssocID="{ACDCAF25-9639-4A88-8A0B-3277135FA1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871B954-2B43-484C-9096-FA8D58ACA7DB}" type="pres">
      <dgm:prSet presAssocID="{981DBF5F-7C99-4E2A-B6D1-D37777CD1B31}" presName="node" presStyleLbl="node1" presStyleIdx="0" presStyleCnt="1" custLinFactNeighborX="908" custLinFactNeighborY="30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86BB0EC-868E-43A1-B8D8-90D44C8F413B}" type="presOf" srcId="{ACDCAF25-9639-4A88-8A0B-3277135FA16E}" destId="{10918696-AB3D-401A-946C-CDC41E65863C}" srcOrd="0" destOrd="0" presId="urn:microsoft.com/office/officeart/2005/8/layout/default#3"/>
    <dgm:cxn modelId="{F243CA40-6545-4CFD-A145-B04B5494F681}" type="presOf" srcId="{981DBF5F-7C99-4E2A-B6D1-D37777CD1B31}" destId="{8871B954-2B43-484C-9096-FA8D58ACA7DB}" srcOrd="0" destOrd="0" presId="urn:microsoft.com/office/officeart/2005/8/layout/default#3"/>
    <dgm:cxn modelId="{50AC1FC1-C3FD-41F0-867A-6AEFC98F6D04}" srcId="{ACDCAF25-9639-4A88-8A0B-3277135FA16E}" destId="{981DBF5F-7C99-4E2A-B6D1-D37777CD1B31}" srcOrd="0" destOrd="0" parTransId="{C01D53FD-C14A-4788-9CC5-67D49D345D77}" sibTransId="{7B09F3FC-7D61-4F03-8584-6B6ADA2B698F}"/>
    <dgm:cxn modelId="{9A5CE284-9211-4F00-9D8A-8ED684CFB5BF}" type="presParOf" srcId="{10918696-AB3D-401A-946C-CDC41E65863C}" destId="{8871B954-2B43-484C-9096-FA8D58ACA7DB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2ACEBA-DFE7-4333-83E9-6AFA440397DB}" type="doc">
      <dgm:prSet loTypeId="urn:microsoft.com/office/officeart/2005/8/layout/default#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B67620E-A737-4BBB-BBAA-257F28097411}">
      <dgm:prSet/>
      <dgm:spPr/>
      <dgm:t>
        <a:bodyPr/>
        <a:lstStyle/>
        <a:p>
          <a:pPr rtl="0"/>
          <a:r>
            <a:rPr lang="es-CO" dirty="0" smtClean="0"/>
            <a:t>Sostener el potencial, el cual estará apoyado en bases sólidas; gestionar mejor los recursos, derrumbar las barreras, enfrentar la incertidumbre y respetar el carácter identificativo de la comunidad. </a:t>
          </a:r>
          <a:endParaRPr lang="en-US" dirty="0"/>
        </a:p>
      </dgm:t>
    </dgm:pt>
    <dgm:pt modelId="{6EC4AA5F-3DC6-4992-84E0-6676C2F0B974}" type="parTrans" cxnId="{1D6A24AC-CB60-47A2-AC7A-ACBA2679D787}">
      <dgm:prSet/>
      <dgm:spPr/>
      <dgm:t>
        <a:bodyPr/>
        <a:lstStyle/>
        <a:p>
          <a:endParaRPr lang="es-CO"/>
        </a:p>
      </dgm:t>
    </dgm:pt>
    <dgm:pt modelId="{F5580700-BE61-45C6-9D2E-3DEBCEE68B16}" type="sibTrans" cxnId="{1D6A24AC-CB60-47A2-AC7A-ACBA2679D787}">
      <dgm:prSet/>
      <dgm:spPr/>
      <dgm:t>
        <a:bodyPr/>
        <a:lstStyle/>
        <a:p>
          <a:endParaRPr lang="es-CO"/>
        </a:p>
      </dgm:t>
    </dgm:pt>
    <dgm:pt modelId="{CB3FA84E-50F9-4CF2-8583-6DE5FC71E842}" type="pres">
      <dgm:prSet presAssocID="{B22ACEBA-DFE7-4333-83E9-6AFA440397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C4F025D-12F7-4ADF-A32A-2E95A3A4404E}" type="pres">
      <dgm:prSet presAssocID="{AB67620E-A737-4BBB-BBAA-257F28097411}" presName="node" presStyleLbl="node1" presStyleIdx="0" presStyleCnt="1" custScaleX="125330" custScaleY="15356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3A5E3A1-B47E-4AAC-85BD-434A85C4E22C}" type="presOf" srcId="{AB67620E-A737-4BBB-BBAA-257F28097411}" destId="{CC4F025D-12F7-4ADF-A32A-2E95A3A4404E}" srcOrd="0" destOrd="0" presId="urn:microsoft.com/office/officeart/2005/8/layout/default#4"/>
    <dgm:cxn modelId="{CDB91A5C-2E1E-4218-8651-1D9250153BA9}" type="presOf" srcId="{B22ACEBA-DFE7-4333-83E9-6AFA440397DB}" destId="{CB3FA84E-50F9-4CF2-8583-6DE5FC71E842}" srcOrd="0" destOrd="0" presId="urn:microsoft.com/office/officeart/2005/8/layout/default#4"/>
    <dgm:cxn modelId="{1D6A24AC-CB60-47A2-AC7A-ACBA2679D787}" srcId="{B22ACEBA-DFE7-4333-83E9-6AFA440397DB}" destId="{AB67620E-A737-4BBB-BBAA-257F28097411}" srcOrd="0" destOrd="0" parTransId="{6EC4AA5F-3DC6-4992-84E0-6676C2F0B974}" sibTransId="{F5580700-BE61-45C6-9D2E-3DEBCEE68B16}"/>
    <dgm:cxn modelId="{907DEE4B-8226-4FBC-A9A0-C857611DFF14}" type="presParOf" srcId="{CB3FA84E-50F9-4CF2-8583-6DE5FC71E842}" destId="{CC4F025D-12F7-4ADF-A32A-2E95A3A4404E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C6491-4C1D-4A73-BF09-3B2F41AE3135}">
      <dsp:nvSpPr>
        <dsp:cNvPr id="0" name=""/>
        <dsp:cNvSpPr/>
      </dsp:nvSpPr>
      <dsp:spPr>
        <a:xfrm>
          <a:off x="2212790" y="95294"/>
          <a:ext cx="1971619" cy="19716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MEDIO AMBIENTE</a:t>
          </a:r>
          <a:endParaRPr lang="es-CO" sz="2000" kern="1200" dirty="0"/>
        </a:p>
      </dsp:txBody>
      <dsp:txXfrm>
        <a:off x="2475673" y="440328"/>
        <a:ext cx="1445854" cy="887228"/>
      </dsp:txXfrm>
    </dsp:sp>
    <dsp:sp modelId="{3C0406FE-C02E-4054-A33C-254B99DE8055}">
      <dsp:nvSpPr>
        <dsp:cNvPr id="0" name=""/>
        <dsp:cNvSpPr/>
      </dsp:nvSpPr>
      <dsp:spPr>
        <a:xfrm>
          <a:off x="2816181" y="1327557"/>
          <a:ext cx="2349046" cy="1971619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 SOCIEDAD, </a:t>
          </a:r>
          <a:r>
            <a:rPr lang="es-CO" sz="2000" kern="1200" dirty="0" smtClean="0"/>
            <a:t>COMUNIDADTERRITORIO</a:t>
          </a:r>
          <a:endParaRPr lang="es-CO" sz="2000" kern="1200" dirty="0"/>
        </a:p>
      </dsp:txBody>
      <dsp:txXfrm>
        <a:off x="3534598" y="1836892"/>
        <a:ext cx="1409428" cy="1084390"/>
      </dsp:txXfrm>
    </dsp:sp>
    <dsp:sp modelId="{35624E1C-5A29-46B6-AE4D-CD8ECEB7A4D8}">
      <dsp:nvSpPr>
        <dsp:cNvPr id="0" name=""/>
        <dsp:cNvSpPr/>
      </dsp:nvSpPr>
      <dsp:spPr>
        <a:xfrm>
          <a:off x="1208667" y="1327557"/>
          <a:ext cx="2314977" cy="1971619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ECONOMIA</a:t>
          </a:r>
          <a:endParaRPr lang="es-CO" sz="2000" kern="1200" dirty="0"/>
        </a:p>
      </dsp:txBody>
      <dsp:txXfrm>
        <a:off x="1426661" y="1836892"/>
        <a:ext cx="1388986" cy="1084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23913-A9EF-4353-8A01-18DE8072B6E7}">
      <dsp:nvSpPr>
        <dsp:cNvPr id="0" name=""/>
        <dsp:cNvSpPr/>
      </dsp:nvSpPr>
      <dsp:spPr>
        <a:xfrm>
          <a:off x="0" y="0"/>
          <a:ext cx="2965657" cy="14996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Estimular el desarrollo de los territorios a través de la construcción de nuevos emprendimientos de base y capital social.</a:t>
          </a:r>
          <a:endParaRPr lang="en-US" sz="1900" kern="1200" dirty="0"/>
        </a:p>
      </dsp:txBody>
      <dsp:txXfrm>
        <a:off x="0" y="0"/>
        <a:ext cx="2965657" cy="1499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AA057-28B2-4FBD-8937-A42AEBA57FFC}">
      <dsp:nvSpPr>
        <dsp:cNvPr id="0" name=""/>
        <dsp:cNvSpPr/>
      </dsp:nvSpPr>
      <dsp:spPr>
        <a:xfrm>
          <a:off x="0" y="96451"/>
          <a:ext cx="2518172" cy="15109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Establecer objetivos </a:t>
          </a:r>
          <a:r>
            <a:rPr lang="es-CO" sz="2300" kern="1200" dirty="0" smtClean="0"/>
            <a:t>a corto, mediano y largo plazo.</a:t>
          </a:r>
          <a:endParaRPr lang="en-US" sz="2300" kern="1200" dirty="0"/>
        </a:p>
      </dsp:txBody>
      <dsp:txXfrm>
        <a:off x="0" y="96451"/>
        <a:ext cx="2518172" cy="1510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1B954-2B43-484C-9096-FA8D58ACA7DB}">
      <dsp:nvSpPr>
        <dsp:cNvPr id="0" name=""/>
        <dsp:cNvSpPr/>
      </dsp:nvSpPr>
      <dsp:spPr>
        <a:xfrm>
          <a:off x="180732" y="671"/>
          <a:ext cx="3124293" cy="18745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Brindar aprendizaje, información,  ser constantes  en lograr el empoderamiento de sus ideas por parte de cada comunidad, facilitar su aprendizaje, su relación y vinculación con redes. </a:t>
          </a:r>
          <a:endParaRPr lang="en-US" sz="1700" kern="1200" dirty="0"/>
        </a:p>
      </dsp:txBody>
      <dsp:txXfrm>
        <a:off x="180732" y="671"/>
        <a:ext cx="3124293" cy="1874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F025D-12F7-4ADF-A32A-2E95A3A4404E}">
      <dsp:nvSpPr>
        <dsp:cNvPr id="0" name=""/>
        <dsp:cNvSpPr/>
      </dsp:nvSpPr>
      <dsp:spPr>
        <a:xfrm>
          <a:off x="53582" y="1160"/>
          <a:ext cx="2625339" cy="19300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Sostener el potencial, el cual estará apoyado en bases sólidas; gestionar mejor los recursos, derrumbar las barreras, enfrentar la incertidumbre y respetar el carácter identificativo de la comunidad. </a:t>
          </a:r>
          <a:endParaRPr lang="en-US" sz="1600" kern="1200" dirty="0"/>
        </a:p>
      </dsp:txBody>
      <dsp:txXfrm>
        <a:off x="53582" y="1160"/>
        <a:ext cx="2625339" cy="1930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8BB2-6C6E-487A-A34D-EAD657977E64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AF83-2BEE-4360-9E31-9F296070D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75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AF83-2BEE-4360-9E31-9F296070D88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29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8D62-E776-45B7-BC7C-C7FB597C6E1F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750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F067-8B5B-49B3-9142-7B2BDC3F1C04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71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E65-333D-4D13-9854-332CCA4A9DB3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034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7E7B-96E6-43DB-858E-8A818B36DFE5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67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D05-EF8C-40CA-9727-3E84C34589F3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1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5382-F158-4689-A8B9-AB82BBC9C09F}" type="datetime1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57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B00B-F6FF-4FBE-B5D5-D43511DA3564}" type="datetime1">
              <a:rPr lang="es-CO" smtClean="0"/>
              <a:t>05/05/2016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67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0974-6E94-4992-B84A-F9B26FA3CB88}" type="datetime1">
              <a:rPr lang="es-CO" smtClean="0"/>
              <a:t>05/05/2016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430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F68-1940-49D2-9D29-107E7C48B544}" type="datetime1">
              <a:rPr lang="es-CO" smtClean="0"/>
              <a:t>05/05/2016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6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0CE-2C6E-47F2-A1EE-165658AE4F97}" type="datetime1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697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CC89-2CEA-4FAC-B674-BF8C5A8045D3}" type="datetime1">
              <a:rPr lang="es-CO" smtClean="0"/>
              <a:t>05/05/2016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448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C5CF8-7505-42F3-8ECC-86F08BB4A059}" type="datetime1">
              <a:rPr lang="es-CO" smtClean="0"/>
              <a:t>05/05/2016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8C2D-DDE6-43D3-BE8D-670B644C28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5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7245"/>
          </a:xfrm>
          <a:prstGeom prst="rect">
            <a:avLst/>
          </a:prstGeom>
        </p:spPr>
      </p:pic>
      <p:sp>
        <p:nvSpPr>
          <p:cNvPr id="10" name="Shape 54"/>
          <p:cNvSpPr txBox="1">
            <a:spLocks noGrp="1"/>
          </p:cNvSpPr>
          <p:nvPr>
            <p:ph type="ctrTitle"/>
          </p:nvPr>
        </p:nvSpPr>
        <p:spPr>
          <a:xfrm>
            <a:off x="352048" y="2054697"/>
            <a:ext cx="8146493" cy="98296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Modelo de Negocio Colaborativo</a:t>
            </a:r>
            <a:endParaRPr lang="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2" name="Shape 55"/>
          <p:cNvSpPr txBox="1">
            <a:spLocks/>
          </p:cNvSpPr>
          <p:nvPr/>
        </p:nvSpPr>
        <p:spPr>
          <a:xfrm>
            <a:off x="814438" y="4234805"/>
            <a:ext cx="3240360" cy="917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Jorge León Pérez </a:t>
            </a:r>
          </a:p>
        </p:txBody>
      </p:sp>
      <p:pic>
        <p:nvPicPr>
          <p:cNvPr id="13" name="Picture 3" descr="C:\Users\jorge\Downloads\obs-ignea-lin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12" y="6148754"/>
            <a:ext cx="1656183" cy="4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783" t="1222" r="13910" b="4099"/>
          <a:stretch>
            <a:fillRect/>
          </a:stretch>
        </p:blipFill>
        <p:spPr bwMode="auto">
          <a:xfrm>
            <a:off x="1587661" y="546509"/>
            <a:ext cx="5962930" cy="580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6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7245"/>
          </a:xfrm>
          <a:prstGeom prst="rect">
            <a:avLst/>
          </a:prstGeom>
        </p:spPr>
      </p:pic>
      <p:pic>
        <p:nvPicPr>
          <p:cNvPr id="13314" name="Picture 6" descr="Fond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1272780"/>
            <a:ext cx="5715000" cy="37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872752" y="1600200"/>
            <a:ext cx="1089212" cy="571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_tradnl" sz="1800" dirty="0">
                <a:solidFill>
                  <a:schemeClr val="bg1"/>
                </a:solidFill>
                <a:ea typeface="ＭＳ Ｐゴシック" pitchFamily="34" charset="-128"/>
              </a:rPr>
              <a:t>Actores </a:t>
            </a:r>
            <a:br>
              <a:rPr lang="es-ES_tradnl" sz="18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s-ES_tradnl" sz="1800" dirty="0">
                <a:solidFill>
                  <a:schemeClr val="bg1"/>
                </a:solidFill>
                <a:ea typeface="ＭＳ Ｐゴシック" pitchFamily="34" charset="-128"/>
              </a:rPr>
              <a:t>públicos</a:t>
            </a:r>
            <a:br>
              <a:rPr lang="es-ES_tradnl" sz="18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s-ES_tradnl" sz="1800" dirty="0">
                <a:solidFill>
                  <a:schemeClr val="bg1"/>
                </a:solidFill>
                <a:ea typeface="ＭＳ Ｐゴシック" pitchFamily="34" charset="-128"/>
              </a:rPr>
              <a:t>y privados</a:t>
            </a:r>
          </a:p>
        </p:txBody>
      </p:sp>
      <p:sp>
        <p:nvSpPr>
          <p:cNvPr id="13316" name="Title 1"/>
          <p:cNvSpPr txBox="1">
            <a:spLocks/>
          </p:cNvSpPr>
          <p:nvPr/>
        </p:nvSpPr>
        <p:spPr bwMode="auto">
          <a:xfrm>
            <a:off x="5086350" y="2686050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>
                <a:solidFill>
                  <a:prstClr val="black"/>
                </a:solidFill>
              </a:rPr>
              <a:t>Municipios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714750" y="3943350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>
                <a:solidFill>
                  <a:prstClr val="white"/>
                </a:solidFill>
              </a:rPr>
              <a:t>Empresas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657600" y="2686050"/>
            <a:ext cx="1543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dirty="0">
                <a:solidFill>
                  <a:prstClr val="black"/>
                </a:solidFill>
              </a:rPr>
              <a:t>DESAFIOS</a:t>
            </a:r>
          </a:p>
          <a:p>
            <a:pPr algn="ctr"/>
            <a:r>
              <a:rPr lang="es-ES_tradnl" dirty="0">
                <a:solidFill>
                  <a:prstClr val="black"/>
                </a:solidFill>
              </a:rPr>
              <a:t>SOCIO</a:t>
            </a:r>
          </a:p>
          <a:p>
            <a:pPr algn="ctr"/>
            <a:r>
              <a:rPr lang="es-ES_tradnl" dirty="0">
                <a:solidFill>
                  <a:prstClr val="black"/>
                </a:solidFill>
              </a:rPr>
              <a:t>AMBIENTALES</a:t>
            </a:r>
          </a:p>
        </p:txBody>
      </p:sp>
      <p:sp>
        <p:nvSpPr>
          <p:cNvPr id="13319" name="Title 1"/>
          <p:cNvSpPr txBox="1">
            <a:spLocks/>
          </p:cNvSpPr>
          <p:nvPr/>
        </p:nvSpPr>
        <p:spPr bwMode="auto">
          <a:xfrm>
            <a:off x="2343150" y="2800350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1500">
                <a:solidFill>
                  <a:prstClr val="black"/>
                </a:solidFill>
              </a:rPr>
              <a:t>Ciudadanos</a:t>
            </a:r>
          </a:p>
        </p:txBody>
      </p:sp>
      <p:sp>
        <p:nvSpPr>
          <p:cNvPr id="13320" name="Title 1"/>
          <p:cNvSpPr txBox="1">
            <a:spLocks/>
          </p:cNvSpPr>
          <p:nvPr/>
        </p:nvSpPr>
        <p:spPr bwMode="auto">
          <a:xfrm>
            <a:off x="5772150" y="4171950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>
                <a:solidFill>
                  <a:prstClr val="black"/>
                </a:solidFill>
              </a:rPr>
              <a:t>Relación</a:t>
            </a:r>
          </a:p>
          <a:p>
            <a:pPr algn="ctr"/>
            <a:r>
              <a:rPr lang="es-ES_tradnl">
                <a:solidFill>
                  <a:prstClr val="black"/>
                </a:solidFill>
              </a:rPr>
              <a:t>estable</a:t>
            </a:r>
          </a:p>
          <a:p>
            <a:pPr algn="ctr"/>
            <a:r>
              <a:rPr lang="es-ES_tradnl">
                <a:solidFill>
                  <a:prstClr val="black"/>
                </a:solidFill>
              </a:rPr>
              <a:t>sostenible</a:t>
            </a:r>
          </a:p>
        </p:txBody>
      </p:sp>
      <p:sp>
        <p:nvSpPr>
          <p:cNvPr id="13321" name="Title 1"/>
          <p:cNvSpPr txBox="1">
            <a:spLocks/>
          </p:cNvSpPr>
          <p:nvPr/>
        </p:nvSpPr>
        <p:spPr bwMode="auto">
          <a:xfrm>
            <a:off x="6515100" y="2514600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>
                <a:solidFill>
                  <a:prstClr val="black"/>
                </a:solidFill>
              </a:rPr>
              <a:t>Gestión</a:t>
            </a:r>
          </a:p>
          <a:p>
            <a:pPr algn="ctr"/>
            <a:r>
              <a:rPr lang="es-ES_tradnl">
                <a:solidFill>
                  <a:prstClr val="black"/>
                </a:solidFill>
              </a:rPr>
              <a:t>desarrollo</a:t>
            </a:r>
          </a:p>
          <a:p>
            <a:pPr algn="ctr"/>
            <a:r>
              <a:rPr lang="es-ES_tradnl">
                <a:solidFill>
                  <a:prstClr val="black"/>
                </a:solidFill>
              </a:rPr>
              <a:t>sostenible</a:t>
            </a:r>
          </a:p>
        </p:txBody>
      </p:sp>
      <p:sp>
        <p:nvSpPr>
          <p:cNvPr id="13322" name="Title 1"/>
          <p:cNvSpPr txBox="1">
            <a:spLocks/>
          </p:cNvSpPr>
          <p:nvPr/>
        </p:nvSpPr>
        <p:spPr bwMode="auto">
          <a:xfrm>
            <a:off x="5143500" y="1143000"/>
            <a:ext cx="1943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>
                <a:solidFill>
                  <a:prstClr val="black"/>
                </a:solidFill>
              </a:rPr>
              <a:t>Financiamiento</a:t>
            </a:r>
          </a:p>
          <a:p>
            <a:pPr algn="ctr"/>
            <a:r>
              <a:rPr lang="es-ES_tradnl">
                <a:solidFill>
                  <a:prstClr val="black"/>
                </a:solidFill>
              </a:rPr>
              <a:t>Estructuración</a:t>
            </a:r>
          </a:p>
        </p:txBody>
      </p:sp>
      <p:sp>
        <p:nvSpPr>
          <p:cNvPr id="13323" name="Title 1"/>
          <p:cNvSpPr txBox="1">
            <a:spLocks/>
          </p:cNvSpPr>
          <p:nvPr/>
        </p:nvSpPr>
        <p:spPr bwMode="auto">
          <a:xfrm>
            <a:off x="1771650" y="1143000"/>
            <a:ext cx="1943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>
                <a:solidFill>
                  <a:prstClr val="black"/>
                </a:solidFill>
              </a:rPr>
              <a:t>Intervención de</a:t>
            </a:r>
          </a:p>
          <a:p>
            <a:pPr algn="ctr"/>
            <a:r>
              <a:rPr lang="es-ES_tradnl">
                <a:solidFill>
                  <a:prstClr val="black"/>
                </a:solidFill>
              </a:rPr>
              <a:t>Largo plazo</a:t>
            </a:r>
          </a:p>
        </p:txBody>
      </p:sp>
      <p:sp>
        <p:nvSpPr>
          <p:cNvPr id="13324" name="Title 1"/>
          <p:cNvSpPr txBox="1">
            <a:spLocks/>
          </p:cNvSpPr>
          <p:nvPr/>
        </p:nvSpPr>
        <p:spPr bwMode="auto">
          <a:xfrm>
            <a:off x="971550" y="2114550"/>
            <a:ext cx="2000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dirty="0">
                <a:solidFill>
                  <a:prstClr val="black"/>
                </a:solidFill>
              </a:rPr>
              <a:t>Fortalecimiento</a:t>
            </a:r>
          </a:p>
          <a:p>
            <a:r>
              <a:rPr lang="es-ES_tradnl" dirty="0">
                <a:solidFill>
                  <a:prstClr val="black"/>
                </a:solidFill>
              </a:rPr>
              <a:t>Competencias locales</a:t>
            </a:r>
          </a:p>
        </p:txBody>
      </p:sp>
      <p:sp>
        <p:nvSpPr>
          <p:cNvPr id="13325" name="Title 1"/>
          <p:cNvSpPr txBox="1">
            <a:spLocks/>
          </p:cNvSpPr>
          <p:nvPr/>
        </p:nvSpPr>
        <p:spPr bwMode="auto">
          <a:xfrm>
            <a:off x="1371600" y="3943350"/>
            <a:ext cx="1943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dirty="0">
                <a:solidFill>
                  <a:prstClr val="black"/>
                </a:solidFill>
              </a:rPr>
              <a:t>Impacto colectivo</a:t>
            </a:r>
          </a:p>
        </p:txBody>
      </p:sp>
      <p:sp>
        <p:nvSpPr>
          <p:cNvPr id="13326" name="Title 1"/>
          <p:cNvSpPr txBox="1">
            <a:spLocks/>
          </p:cNvSpPr>
          <p:nvPr/>
        </p:nvSpPr>
        <p:spPr bwMode="auto">
          <a:xfrm>
            <a:off x="3086100" y="4914900"/>
            <a:ext cx="297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b="1">
                <a:solidFill>
                  <a:prstClr val="black"/>
                </a:solidFill>
              </a:rPr>
              <a:t>ENFOQUE TERRITORIO</a:t>
            </a:r>
          </a:p>
        </p:txBody>
      </p:sp>
      <p:pic>
        <p:nvPicPr>
          <p:cNvPr id="17" name="16 Imagen" descr="di1.jpg"/>
          <p:cNvPicPr>
            <a:picLocks noChangeAspect="1"/>
          </p:cNvPicPr>
          <p:nvPr/>
        </p:nvPicPr>
        <p:blipFill>
          <a:blip r:embed="rId4" cstate="print"/>
          <a:srcRect l="393" t="58193" r="1076" b="38636"/>
          <a:stretch>
            <a:fillRect/>
          </a:stretch>
        </p:blipFill>
        <p:spPr>
          <a:xfrm>
            <a:off x="1143000" y="5481656"/>
            <a:ext cx="6858000" cy="16071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38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99" y="461210"/>
            <a:ext cx="4707802" cy="6036147"/>
          </a:xfr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507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76" y="1171576"/>
            <a:ext cx="2143125" cy="695324"/>
          </a:xfrm>
        </p:spPr>
        <p:txBody>
          <a:bodyPr>
            <a:normAutofit fontScale="90000"/>
          </a:bodyPr>
          <a:lstStyle/>
          <a:p>
            <a:r>
              <a:rPr lang="es-CO" sz="3675" b="1" dirty="0"/>
              <a:t>MODELO</a:t>
            </a:r>
            <a:r>
              <a:rPr lang="es-CO" sz="2700" b="1" dirty="0"/>
              <a:t/>
            </a:r>
            <a:br>
              <a:rPr lang="es-CO" sz="2700" b="1" dirty="0"/>
            </a:br>
            <a:endParaRPr lang="es-CO" sz="2700" b="1" dirty="0"/>
          </a:p>
        </p:txBody>
      </p:sp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1227511" y="2065276"/>
            <a:ext cx="6375797" cy="301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1725" dirty="0">
                <a:solidFill>
                  <a:srgbClr val="875F05"/>
                </a:solidFill>
              </a:rPr>
              <a:t>Contacto institucional preliminar</a:t>
            </a:r>
          </a:p>
          <a:p>
            <a:r>
              <a:rPr lang="es-CO" sz="1725" dirty="0">
                <a:solidFill>
                  <a:srgbClr val="875F05"/>
                </a:solidFill>
              </a:rPr>
              <a:t>     Establecer vínculos de confianza</a:t>
            </a:r>
          </a:p>
          <a:p>
            <a:r>
              <a:rPr lang="es-CO" sz="1725" dirty="0">
                <a:solidFill>
                  <a:srgbClr val="875F05"/>
                </a:solidFill>
              </a:rPr>
              <a:t>            Conocer su medio y cultura-valores</a:t>
            </a:r>
          </a:p>
          <a:p>
            <a:r>
              <a:rPr lang="es-CO" sz="1725" dirty="0">
                <a:solidFill>
                  <a:srgbClr val="875F05"/>
                </a:solidFill>
              </a:rPr>
              <a:t>                  Pre-definir problemas</a:t>
            </a:r>
          </a:p>
          <a:p>
            <a:r>
              <a:rPr lang="es-CO" sz="1725" dirty="0">
                <a:solidFill>
                  <a:srgbClr val="875F05"/>
                </a:solidFill>
              </a:rPr>
              <a:t>                        Establecer matriz de prioridades</a:t>
            </a:r>
          </a:p>
          <a:p>
            <a:r>
              <a:rPr lang="es-CO" sz="1725" dirty="0">
                <a:solidFill>
                  <a:srgbClr val="875F05"/>
                </a:solidFill>
              </a:rPr>
              <a:t>                              Discutir con comunidad y su gobierno</a:t>
            </a:r>
          </a:p>
          <a:p>
            <a:r>
              <a:rPr lang="es-CO" sz="1725" dirty="0">
                <a:solidFill>
                  <a:srgbClr val="875F05"/>
                </a:solidFill>
              </a:rPr>
              <a:t>                                    Articulación emprendimientos-comunidad</a:t>
            </a:r>
          </a:p>
          <a:p>
            <a:r>
              <a:rPr lang="es-CO" sz="1725" dirty="0">
                <a:solidFill>
                  <a:srgbClr val="875F05"/>
                </a:solidFill>
              </a:rPr>
              <a:t>                                         Buscar aliados, financiación, mercados</a:t>
            </a:r>
          </a:p>
          <a:p>
            <a:r>
              <a:rPr lang="es-CO" sz="1725" dirty="0">
                <a:solidFill>
                  <a:srgbClr val="875F05"/>
                </a:solidFill>
              </a:rPr>
              <a:t>                                                  Acompañamiento y gestión empresarial</a:t>
            </a:r>
          </a:p>
          <a:p>
            <a:r>
              <a:rPr lang="es-CO" sz="1725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es-CO" sz="172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27512" y="2071677"/>
            <a:ext cx="4034561" cy="830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350"/>
          </a:p>
        </p:txBody>
      </p:sp>
      <p:sp>
        <p:nvSpPr>
          <p:cNvPr id="7" name="Rectángulo 6"/>
          <p:cNvSpPr/>
          <p:nvPr/>
        </p:nvSpPr>
        <p:spPr>
          <a:xfrm>
            <a:off x="2083037" y="2901831"/>
            <a:ext cx="4249397" cy="775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350"/>
          </a:p>
        </p:txBody>
      </p:sp>
      <p:sp>
        <p:nvSpPr>
          <p:cNvPr id="8" name="Flecha derecha 7"/>
          <p:cNvSpPr/>
          <p:nvPr/>
        </p:nvSpPr>
        <p:spPr>
          <a:xfrm>
            <a:off x="6428575" y="3254346"/>
            <a:ext cx="512747" cy="104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350"/>
          </a:p>
        </p:txBody>
      </p:sp>
      <p:sp>
        <p:nvSpPr>
          <p:cNvPr id="9" name="Rectángulo 8"/>
          <p:cNvSpPr/>
          <p:nvPr/>
        </p:nvSpPr>
        <p:spPr>
          <a:xfrm>
            <a:off x="3050849" y="3677363"/>
            <a:ext cx="4403221" cy="878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350"/>
          </a:p>
        </p:txBody>
      </p:sp>
      <p:sp>
        <p:nvSpPr>
          <p:cNvPr id="11" name="Flecha derecha 10"/>
          <p:cNvSpPr/>
          <p:nvPr/>
        </p:nvSpPr>
        <p:spPr>
          <a:xfrm>
            <a:off x="5350736" y="2454545"/>
            <a:ext cx="512747" cy="104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350"/>
          </a:p>
        </p:txBody>
      </p:sp>
      <p:sp>
        <p:nvSpPr>
          <p:cNvPr id="12" name="Flecha derecha 11"/>
          <p:cNvSpPr/>
          <p:nvPr/>
        </p:nvSpPr>
        <p:spPr>
          <a:xfrm>
            <a:off x="7523504" y="4012251"/>
            <a:ext cx="512747" cy="104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350"/>
          </a:p>
        </p:txBody>
      </p:sp>
      <p:sp>
        <p:nvSpPr>
          <p:cNvPr id="14" name="Rectángulo 13"/>
          <p:cNvSpPr/>
          <p:nvPr/>
        </p:nvSpPr>
        <p:spPr>
          <a:xfrm>
            <a:off x="5361418" y="2291089"/>
            <a:ext cx="1942031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429331" y="3077383"/>
            <a:ext cx="1942031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400346" y="3816043"/>
            <a:ext cx="1942031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Fase 3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71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rafica modelo dllo territorio 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48" b="2281"/>
          <a:stretch>
            <a:fillRect/>
          </a:stretch>
        </p:blipFill>
        <p:spPr>
          <a:xfrm>
            <a:off x="1344706" y="1430368"/>
            <a:ext cx="6104965" cy="49873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724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9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86682" y="1304927"/>
            <a:ext cx="3056945" cy="619124"/>
          </a:xfrm>
        </p:spPr>
        <p:txBody>
          <a:bodyPr>
            <a:normAutofit fontScale="90000"/>
          </a:bodyPr>
          <a:lstStyle/>
          <a:p>
            <a:r>
              <a:rPr lang="es-CO" sz="2700" b="1" dirty="0"/>
              <a:t>ÁREAS ESTRATÉGICAS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4" name="6 Imagen"/>
          <p:cNvPicPr>
            <a:picLocks noGrp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4171" r="13538"/>
          <a:stretch/>
        </p:blipFill>
        <p:spPr bwMode="auto">
          <a:xfrm>
            <a:off x="1869140" y="1952625"/>
            <a:ext cx="5526741" cy="4461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724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57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MINERIA RESPONSABLE-SOSTENIBLE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294050"/>
              </p:ext>
            </p:extLst>
          </p:nvPr>
        </p:nvGraphicFramePr>
        <p:xfrm>
          <a:off x="1485900" y="2057401"/>
          <a:ext cx="61722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di1.jpg"/>
          <p:cNvPicPr>
            <a:picLocks noChangeAspect="1"/>
          </p:cNvPicPr>
          <p:nvPr/>
        </p:nvPicPr>
        <p:blipFill>
          <a:blip r:embed="rId7" cstate="print"/>
          <a:srcRect l="393" t="58193" r="1076" b="38636"/>
          <a:stretch>
            <a:fillRect/>
          </a:stretch>
        </p:blipFill>
        <p:spPr>
          <a:xfrm>
            <a:off x="1398495" y="5711638"/>
            <a:ext cx="6858000" cy="16071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93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5900" y="1047402"/>
            <a:ext cx="6172200" cy="857250"/>
          </a:xfrm>
        </p:spPr>
        <p:txBody>
          <a:bodyPr>
            <a:normAutofit fontScale="90000"/>
          </a:bodyPr>
          <a:lstStyle/>
          <a:p>
            <a:pPr marL="41148">
              <a:defRPr/>
            </a:pPr>
            <a:r>
              <a:rPr lang="es-ES_tradnl" b="1" dirty="0" smtClean="0"/>
              <a:t>¿Cómo abordar la propuesta?</a:t>
            </a:r>
            <a:endParaRPr lang="es-SV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1678761" y="2089538"/>
          <a:ext cx="3000396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5054208" y="1982381"/>
          <a:ext cx="2518172" cy="160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1464447" y="3857628"/>
          <a:ext cx="3429021" cy="187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4893471" y="3857629"/>
          <a:ext cx="2732504" cy="193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7" name="6 Imagen" descr="di1.jpg"/>
          <p:cNvPicPr>
            <a:picLocks noChangeAspect="1"/>
          </p:cNvPicPr>
          <p:nvPr/>
        </p:nvPicPr>
        <p:blipFill>
          <a:blip r:embed="rId22" cstate="print"/>
          <a:srcRect l="393" t="58193" r="1076" b="38636"/>
          <a:stretch>
            <a:fillRect/>
          </a:stretch>
        </p:blipFill>
        <p:spPr>
          <a:xfrm>
            <a:off x="1143000" y="857250"/>
            <a:ext cx="6858000" cy="16071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1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1410868" y="3696892"/>
            <a:ext cx="6590132" cy="1754326"/>
            <a:chOff x="446048" y="3210510"/>
            <a:chExt cx="11733252" cy="3115553"/>
          </a:xfrm>
        </p:grpSpPr>
        <p:sp>
          <p:nvSpPr>
            <p:cNvPr id="3" name="2 CuadroTexto"/>
            <p:cNvSpPr txBox="1"/>
            <p:nvPr/>
          </p:nvSpPr>
          <p:spPr>
            <a:xfrm>
              <a:off x="446048" y="4781551"/>
              <a:ext cx="1643073" cy="77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25" dirty="0"/>
                <a:t>Tamaño del hábitat:</a:t>
              </a:r>
              <a:endParaRPr lang="es-ES" sz="1125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2544686" y="4542632"/>
              <a:ext cx="1906898" cy="1393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25" dirty="0"/>
                <a:t>Empleo</a:t>
              </a:r>
            </a:p>
            <a:p>
              <a:r>
                <a:rPr lang="es-CO" sz="1125" dirty="0"/>
                <a:t>Minería</a:t>
              </a:r>
            </a:p>
            <a:p>
              <a:r>
                <a:rPr lang="es-CO" sz="1125" dirty="0"/>
                <a:t>1000 trabajadores</a:t>
              </a:r>
              <a:endParaRPr lang="es-ES" sz="1125" dirty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446578" y="4638674"/>
              <a:ext cx="2786082" cy="1086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25" dirty="0"/>
                <a:t>Nuevo núcleo</a:t>
              </a:r>
            </a:p>
            <a:p>
              <a:r>
                <a:rPr lang="es-CO" sz="1125" dirty="0"/>
                <a:t>1250 personas</a:t>
              </a:r>
            </a:p>
            <a:p>
              <a:r>
                <a:rPr lang="es-CO" sz="1125" dirty="0"/>
                <a:t>Población + Servicios</a:t>
              </a:r>
              <a:endParaRPr lang="es-ES" sz="1125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161222" y="4495797"/>
              <a:ext cx="1878123" cy="1086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25" dirty="0"/>
                <a:t>1 trabajador = 5 personas</a:t>
              </a:r>
            </a:p>
            <a:p>
              <a:r>
                <a:rPr lang="es-CO" sz="1125" dirty="0"/>
                <a:t>6750 personas</a:t>
              </a:r>
              <a:endParaRPr lang="es-ES" sz="1125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9732987" y="3210510"/>
              <a:ext cx="2446313" cy="31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50" b="1" dirty="0"/>
                <a:t>Inversión estimada por persona</a:t>
              </a:r>
              <a:r>
                <a:rPr lang="es-CO" sz="1125" b="1" dirty="0"/>
                <a:t>:</a:t>
              </a:r>
            </a:p>
            <a:p>
              <a:endParaRPr lang="es-CO" sz="1125" dirty="0"/>
            </a:p>
            <a:p>
              <a:r>
                <a:rPr lang="es-CO" sz="1125" dirty="0"/>
                <a:t>Inversión preliminar: US$200.000</a:t>
              </a:r>
            </a:p>
            <a:p>
              <a:r>
                <a:rPr lang="es-CO" sz="1125" dirty="0"/>
                <a:t>Inversión minera total: US$2000M</a:t>
              </a:r>
              <a:endParaRPr lang="es-ES" sz="1125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107389" y="2089538"/>
            <a:ext cx="1393041" cy="605985"/>
          </a:xfrm>
          <a:prstGeom prst="rect">
            <a:avLst/>
          </a:prstGeom>
          <a:noFill/>
        </p:spPr>
        <p:txBody>
          <a:bodyPr wrap="square" lIns="51483" tIns="25742" rIns="51483" bIns="25742" rtlCol="0">
            <a:spAutoFit/>
          </a:bodyPr>
          <a:lstStyle/>
          <a:p>
            <a:pPr algn="just"/>
            <a:r>
              <a:rPr lang="es-CO" sz="1200" dirty="0"/>
              <a:t>Planteamiento de </a:t>
            </a:r>
            <a:r>
              <a:rPr lang="es-CO" sz="1200" dirty="0" err="1"/>
              <a:t>localizacion</a:t>
            </a:r>
            <a:r>
              <a:rPr lang="es-CO" sz="1200" dirty="0"/>
              <a:t>-Minería en los territorios</a:t>
            </a:r>
            <a:endParaRPr lang="es-ES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754109" y="1573587"/>
            <a:ext cx="1206773" cy="236653"/>
          </a:xfrm>
          <a:prstGeom prst="rect">
            <a:avLst/>
          </a:prstGeom>
          <a:noFill/>
        </p:spPr>
        <p:txBody>
          <a:bodyPr wrap="square" lIns="51483" tIns="25742" rIns="51483" bIns="25742" rtlCol="0">
            <a:spAutoFit/>
          </a:bodyPr>
          <a:lstStyle/>
          <a:p>
            <a:r>
              <a:rPr lang="es-CO" sz="1200" dirty="0"/>
              <a:t>Minera Nueva</a:t>
            </a:r>
            <a:endParaRPr lang="es-ES" sz="1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794333" y="2378102"/>
            <a:ext cx="1488354" cy="236653"/>
          </a:xfrm>
          <a:prstGeom prst="rect">
            <a:avLst/>
          </a:prstGeom>
          <a:noFill/>
        </p:spPr>
        <p:txBody>
          <a:bodyPr wrap="square" lIns="51483" tIns="25742" rIns="51483" bIns="25742" rtlCol="0">
            <a:spAutoFit/>
          </a:bodyPr>
          <a:lstStyle/>
          <a:p>
            <a:r>
              <a:rPr lang="es-CO" sz="1200" dirty="0"/>
              <a:t>Repotenciar</a:t>
            </a:r>
            <a:endParaRPr lang="es-ES" sz="12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713884" y="3222844"/>
            <a:ext cx="1206773" cy="236653"/>
          </a:xfrm>
          <a:prstGeom prst="rect">
            <a:avLst/>
          </a:prstGeom>
          <a:noFill/>
        </p:spPr>
        <p:txBody>
          <a:bodyPr wrap="square" lIns="51483" tIns="25742" rIns="51483" bIns="25742" rtlCol="0">
            <a:spAutoFit/>
          </a:bodyPr>
          <a:lstStyle/>
          <a:p>
            <a:r>
              <a:rPr lang="es-CO" sz="1200" dirty="0"/>
              <a:t>Reubicación</a:t>
            </a:r>
            <a:endParaRPr lang="es-ES" sz="1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161363" y="2303852"/>
            <a:ext cx="844742" cy="236653"/>
          </a:xfrm>
          <a:prstGeom prst="rect">
            <a:avLst/>
          </a:prstGeom>
          <a:noFill/>
        </p:spPr>
        <p:txBody>
          <a:bodyPr wrap="square" lIns="51483" tIns="25742" rIns="51483" bIns="25742" rtlCol="0">
            <a:spAutoFit/>
          </a:bodyPr>
          <a:lstStyle/>
          <a:p>
            <a:r>
              <a:rPr lang="es-CO" sz="1200" dirty="0"/>
              <a:t>El qué…</a:t>
            </a:r>
            <a:endParaRPr lang="es-ES" sz="1200" dirty="0"/>
          </a:p>
        </p:txBody>
      </p:sp>
      <p:sp>
        <p:nvSpPr>
          <p:cNvPr id="25" name="24 Abrir llave"/>
          <p:cNvSpPr/>
          <p:nvPr/>
        </p:nvSpPr>
        <p:spPr>
          <a:xfrm>
            <a:off x="5697150" y="1553754"/>
            <a:ext cx="589363" cy="1850386"/>
          </a:xfrm>
          <a:prstGeom prst="leftBrace">
            <a:avLst>
              <a:gd name="adj1" fmla="val 19415"/>
              <a:gd name="adj2" fmla="val 496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83" tIns="25742" rIns="51483" bIns="25742" rtlCol="0" anchor="ctr"/>
          <a:lstStyle/>
          <a:p>
            <a:pPr algn="ctr"/>
            <a:endParaRPr lang="es-ES" sz="1200"/>
          </a:p>
        </p:txBody>
      </p:sp>
      <p:sp>
        <p:nvSpPr>
          <p:cNvPr id="18" name="17 CuadroTexto"/>
          <p:cNvSpPr txBox="1"/>
          <p:nvPr/>
        </p:nvSpPr>
        <p:spPr>
          <a:xfrm>
            <a:off x="6072198" y="1714488"/>
            <a:ext cx="1125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Vivienda</a:t>
            </a:r>
          </a:p>
          <a:p>
            <a:endParaRPr lang="es-CO" sz="1200" dirty="0"/>
          </a:p>
          <a:p>
            <a:r>
              <a:rPr lang="es-CO" sz="1200" dirty="0"/>
              <a:t>Servicios básicos</a:t>
            </a:r>
          </a:p>
          <a:p>
            <a:endParaRPr lang="es-CO" sz="1200" dirty="0"/>
          </a:p>
          <a:p>
            <a:endParaRPr lang="es-CO" sz="1200" dirty="0"/>
          </a:p>
          <a:p>
            <a:r>
              <a:rPr lang="es-CO" sz="1200" dirty="0"/>
              <a:t>Urbanismo</a:t>
            </a:r>
            <a:endParaRPr lang="es-ES" sz="1200" dirty="0"/>
          </a:p>
        </p:txBody>
      </p:sp>
      <p:sp>
        <p:nvSpPr>
          <p:cNvPr id="19" name="18 Abrir llave"/>
          <p:cNvSpPr/>
          <p:nvPr/>
        </p:nvSpPr>
        <p:spPr>
          <a:xfrm>
            <a:off x="6715140" y="2035959"/>
            <a:ext cx="321471" cy="4822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0" name="19 CuadroTexto"/>
          <p:cNvSpPr txBox="1"/>
          <p:nvPr/>
        </p:nvSpPr>
        <p:spPr>
          <a:xfrm>
            <a:off x="6929430" y="1982382"/>
            <a:ext cx="1071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Energía</a:t>
            </a:r>
          </a:p>
          <a:p>
            <a:r>
              <a:rPr lang="es-CO" sz="900" dirty="0"/>
              <a:t>Agua</a:t>
            </a:r>
          </a:p>
          <a:p>
            <a:r>
              <a:rPr lang="es-CO" sz="900" dirty="0"/>
              <a:t>Alcantarillado</a:t>
            </a:r>
            <a:endParaRPr lang="es-ES" sz="900" dirty="0"/>
          </a:p>
        </p:txBody>
      </p:sp>
      <p:sp>
        <p:nvSpPr>
          <p:cNvPr id="26" name="25 Abrir llave"/>
          <p:cNvSpPr/>
          <p:nvPr/>
        </p:nvSpPr>
        <p:spPr>
          <a:xfrm>
            <a:off x="6875876" y="2571744"/>
            <a:ext cx="214314" cy="7500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7" name="26 CuadroTexto"/>
          <p:cNvSpPr txBox="1"/>
          <p:nvPr/>
        </p:nvSpPr>
        <p:spPr>
          <a:xfrm>
            <a:off x="7036611" y="2518166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Vías</a:t>
            </a:r>
          </a:p>
          <a:p>
            <a:r>
              <a:rPr lang="es-CO" sz="900" dirty="0"/>
              <a:t>Áreas culturales- deportivas</a:t>
            </a:r>
          </a:p>
          <a:p>
            <a:r>
              <a:rPr lang="es-CO" sz="900" dirty="0"/>
              <a:t>Educación</a:t>
            </a:r>
          </a:p>
          <a:p>
            <a:r>
              <a:rPr lang="es-CO" sz="900" dirty="0"/>
              <a:t>Comunitarias</a:t>
            </a:r>
            <a:endParaRPr lang="es-ES" sz="900" dirty="0"/>
          </a:p>
        </p:txBody>
      </p:sp>
      <p:sp>
        <p:nvSpPr>
          <p:cNvPr id="28" name="27 Abrir llave"/>
          <p:cNvSpPr/>
          <p:nvPr/>
        </p:nvSpPr>
        <p:spPr>
          <a:xfrm>
            <a:off x="3500430" y="1660910"/>
            <a:ext cx="214314" cy="1714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9" name="28 CuadroTexto"/>
          <p:cNvSpPr txBox="1"/>
          <p:nvPr/>
        </p:nvSpPr>
        <p:spPr>
          <a:xfrm>
            <a:off x="1143000" y="3643315"/>
            <a:ext cx="15537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b="1" dirty="0"/>
              <a:t>Hipótesis tamaño del diseño de hábitat: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482438" y="3964785"/>
            <a:ext cx="12322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b="1" dirty="0"/>
              <a:t>Base: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3714744" y="4018363"/>
            <a:ext cx="12322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b="1" dirty="0"/>
              <a:t>Base: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5054207" y="4125520"/>
            <a:ext cx="1393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b="1" dirty="0"/>
              <a:t>Total población: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8C2D-DDE6-43D3-BE8D-670B644C28D7}" type="slidenum">
              <a:rPr lang="es-CO" smtClean="0"/>
              <a:t>9</a:t>
            </a:fld>
            <a:endParaRPr lang="es-CO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1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282</Words>
  <Application>Microsoft Office PowerPoint</Application>
  <PresentationFormat>Presentación en pantalla (4:3)</PresentationFormat>
  <Paragraphs>92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Tema de Office</vt:lpstr>
      <vt:lpstr>Modelo de Negocio Colaborativo</vt:lpstr>
      <vt:lpstr>Actores  públicos y privados</vt:lpstr>
      <vt:lpstr>Presentación de PowerPoint</vt:lpstr>
      <vt:lpstr>MODELO </vt:lpstr>
      <vt:lpstr>Presentación de PowerPoint</vt:lpstr>
      <vt:lpstr>ÁREAS ESTRATÉGICAS </vt:lpstr>
      <vt:lpstr>MINERIA RESPONSABLE-SOSTENIBLE</vt:lpstr>
      <vt:lpstr>¿Cómo abordar la propuesta?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Actores  públicos y privados</dc:title>
  <dc:creator>Maria Isabel Bedoya T...</dc:creator>
  <cp:lastModifiedBy>Maria Isabel Bedoya T...</cp:lastModifiedBy>
  <cp:revision>2</cp:revision>
  <dcterms:created xsi:type="dcterms:W3CDTF">2016-05-05T09:23:22Z</dcterms:created>
  <dcterms:modified xsi:type="dcterms:W3CDTF">2016-05-05T09:31:27Z</dcterms:modified>
</cp:coreProperties>
</file>