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1" r:id="rId3"/>
    <p:sldId id="299" r:id="rId4"/>
    <p:sldId id="298" r:id="rId5"/>
    <p:sldId id="295" r:id="rId6"/>
    <p:sldId id="302" r:id="rId7"/>
    <p:sldId id="286" r:id="rId8"/>
    <p:sldId id="285" r:id="rId9"/>
    <p:sldId id="304" r:id="rId10"/>
    <p:sldId id="305" r:id="rId11"/>
    <p:sldId id="283" r:id="rId12"/>
  </p:sldIdLst>
  <p:sldSz cx="9144000" cy="5715000" type="screen16x1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53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761EB-7F13-4278-9FED-597F56BF5E53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EC6FF-BD11-4D89-8067-C5EEFE8FE0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431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BBAB-B49C-41B7-ADA1-F41C5A2A22DC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524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EBB7-CCF3-46AC-B791-9F63B3F2C936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596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9D93-606F-4345-8776-DBC37B4350D4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65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1B31-B8D3-4651-BC55-565D7E054320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20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E5D-8ABD-4C39-A40B-88EF963E450B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039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68DC-E87C-4B4D-8A89-F411966C34FC}" type="datetime1">
              <a:rPr lang="es-CO" smtClean="0"/>
              <a:t>04/05/2016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872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9BBD-6FD8-402A-9E12-7866A960C331}" type="datetime1">
              <a:rPr lang="es-CO" smtClean="0"/>
              <a:t>04/05/2016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231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8B4D-4014-472B-B26E-0FB93AC0A597}" type="datetime1">
              <a:rPr lang="es-CO" smtClean="0"/>
              <a:t>04/05/2016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62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A5D6-291E-445F-B154-246E313617C6}" type="datetime1">
              <a:rPr lang="es-CO" smtClean="0"/>
              <a:t>04/05/2016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331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14F-37B8-492E-9192-2AC00CBAB8D8}" type="datetime1">
              <a:rPr lang="es-CO" smtClean="0"/>
              <a:t>04/05/2016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816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757D-80E6-42A0-9D5C-0A5666DD0CA8}" type="datetime1">
              <a:rPr lang="es-CO" smtClean="0"/>
              <a:t>04/05/2016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286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1C729-923E-4986-9A06-27524C90CD62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03E7-F9A3-4B67-AEA2-A097C2965B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9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ibedoyat@unal.edu.co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Oriente_antioque%C3%B1o#cite_note-Perfil-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es.wikipedia.org/wiki/Kil%C3%B3metro_cuadrado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%C3%81rea" TargetMode="External"/><Relationship Id="rId5" Type="http://schemas.openxmlformats.org/officeDocument/2006/relationships/hyperlink" Target="https://es.wikipedia.org/wiki/Anexo:Municipios_de_Antioquia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22820"/>
            <a:ext cx="9144000" cy="1896698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1</a:t>
            </a:fld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4334396" y="1861582"/>
            <a:ext cx="3189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INFRAESTRUCTURA FERREA</a:t>
            </a:r>
          </a:p>
          <a:p>
            <a:pPr algn="ctr"/>
            <a:r>
              <a:rPr lang="es-CO" sz="2000" b="1" dirty="0" smtClean="0"/>
              <a:t>ORIENTE Antioqueño</a:t>
            </a:r>
          </a:p>
          <a:p>
            <a:pPr algn="ctr"/>
            <a:r>
              <a:rPr lang="es-CO" sz="2000" b="1" dirty="0" smtClean="0"/>
              <a:t>Conexión pacifico y Urabá</a:t>
            </a:r>
            <a:endParaRPr lang="es-CO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" y="1423750"/>
            <a:ext cx="3829223" cy="42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9548"/>
            <a:ext cx="3693988" cy="181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5252"/>
            <a:ext cx="1333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10</a:t>
            </a:fld>
            <a:endParaRPr lang="es-CO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96823"/>
            <a:ext cx="9142412" cy="391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22820"/>
            <a:ext cx="9144000" cy="1896698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5252"/>
            <a:ext cx="1333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4410"/>
            <a:ext cx="9108504" cy="4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149"/>
            <a:ext cx="9144000" cy="485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0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24698"/>
            <a:ext cx="9144000" cy="189669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564532" y="3217540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Más información</a:t>
            </a: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(+574) 425 5399 Ext. 44122</a:t>
            </a:r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– 304 - 6590907</a:t>
            </a:r>
          </a:p>
          <a:p>
            <a:pPr algn="ctr"/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hlinkClick r:id="rId3"/>
              </a:rPr>
              <a:t>mibedoyat@unal.edu.co</a:t>
            </a:r>
            <a:endParaRPr lang="es-CO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Maria Isabel Bedoya</a:t>
            </a:r>
          </a:p>
          <a:p>
            <a:pPr algn="ctr"/>
            <a:endParaRPr lang="es-CO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endParaRPr lang="es-CO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87392" y="2331274"/>
            <a:ext cx="2767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Muchas Gracias</a:t>
            </a:r>
            <a:endParaRPr lang="es-CO" sz="32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11</a:t>
            </a:fld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87" y="4600408"/>
            <a:ext cx="1810040" cy="5466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74" y="4606963"/>
            <a:ext cx="1330881" cy="6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22820"/>
            <a:ext cx="9144000" cy="189669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971600" y="33615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/>
              <a:t>OBJETO</a:t>
            </a:r>
          </a:p>
          <a:p>
            <a:r>
              <a:rPr lang="es-CO" sz="1600" dirty="0"/>
              <a:t>El objeto de este Informe </a:t>
            </a:r>
            <a:r>
              <a:rPr lang="es-CO" sz="1600" dirty="0" smtClean="0"/>
              <a:t>es el </a:t>
            </a:r>
            <a:r>
              <a:rPr lang="es-CO" sz="1600" b="1" dirty="0" smtClean="0"/>
              <a:t>Estudio </a:t>
            </a:r>
            <a:r>
              <a:rPr lang="es-CO" sz="1600" b="1" dirty="0"/>
              <a:t>para </a:t>
            </a:r>
            <a:r>
              <a:rPr lang="es-CO" sz="1600" b="1" dirty="0" smtClean="0"/>
              <a:t>conectar el ferrocarril de ORIENTE  con salida al Pacifico y Urabá.</a:t>
            </a:r>
            <a:endParaRPr lang="es-CO" sz="1600" dirty="0" smtClean="0">
              <a:solidFill>
                <a:srgbClr val="002060"/>
              </a:solidFill>
              <a:latin typeface="Calibri Light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6" y="4831772"/>
            <a:ext cx="1810040" cy="546632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2</a:t>
            </a:fld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51" y="4880279"/>
            <a:ext cx="1330881" cy="641519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39543"/>
              </p:ext>
            </p:extLst>
          </p:nvPr>
        </p:nvGraphicFramePr>
        <p:xfrm>
          <a:off x="2771800" y="1705372"/>
          <a:ext cx="4178012" cy="1387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997"/>
                <a:gridCol w="2464015"/>
              </a:tblGrid>
              <a:tr h="475361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40"/>
                        </a:spcAft>
                      </a:pPr>
                      <a:r>
                        <a:rPr lang="es-CO" sz="1400" dirty="0">
                          <a:effectLst/>
                        </a:rPr>
                        <a:t>Subdivisiones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40"/>
                        </a:spcAft>
                      </a:pPr>
                      <a:r>
                        <a:rPr lang="es-CO" sz="1400" u="none" strike="noStrike">
                          <a:effectLst/>
                          <a:hlinkClick r:id="rId5" tooltip="Anexo:Municipios de Antioquia"/>
                        </a:rPr>
                        <a:t>23 municipios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66675" marT="19050" marB="9525"/>
                </a:tc>
              </a:tr>
              <a:tr h="475361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40"/>
                        </a:spcAft>
                      </a:pPr>
                      <a:r>
                        <a:rPr lang="es-CO" sz="1400" u="none" strike="noStrike" dirty="0">
                          <a:effectLst/>
                          <a:hlinkClick r:id="rId6" tooltip="Área"/>
                        </a:rPr>
                        <a:t>Superficie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4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66675" marT="19050" marB="9525"/>
                </a:tc>
              </a:tr>
              <a:tr h="436301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40"/>
                        </a:spcAft>
                      </a:pPr>
                      <a:r>
                        <a:rPr lang="es-CO" sz="1400">
                          <a:effectLst/>
                        </a:rPr>
                        <a:t> • Total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40"/>
                        </a:spcAft>
                      </a:pPr>
                      <a:r>
                        <a:rPr lang="es-CO" sz="1400" dirty="0">
                          <a:effectLst/>
                        </a:rPr>
                        <a:t>7021 </a:t>
                      </a:r>
                      <a:r>
                        <a:rPr lang="es-CO" sz="1400" u="none" strike="noStrike" dirty="0">
                          <a:effectLst/>
                          <a:hlinkClick r:id="rId7" tooltip="Kilómetro cuadrado"/>
                        </a:rPr>
                        <a:t>km²</a:t>
                      </a:r>
                      <a:r>
                        <a:rPr lang="es-CO" sz="1400" u="none" strike="noStrike" baseline="30000" dirty="0">
                          <a:effectLst/>
                          <a:hlinkClick r:id="rId8"/>
                        </a:rPr>
                        <a:t>1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66675" marT="9525" marB="9525"/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5252"/>
            <a:ext cx="1333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3</a:t>
            </a:fld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22820"/>
            <a:ext cx="9144000" cy="189669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69776" y="1561356"/>
            <a:ext cx="8875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Estructura estatal en materia de transporte ferroviario</a:t>
            </a:r>
          </a:p>
          <a:p>
            <a:r>
              <a:rPr lang="es-CO" dirty="0"/>
              <a:t>Hacia finales del siglo XIX y comienzos del XX, el Ferrocarril se convirtió en un motor muy</a:t>
            </a:r>
          </a:p>
          <a:p>
            <a:r>
              <a:rPr lang="es-CO" dirty="0"/>
              <a:t>importante para el desarrollo de las exportaciones en </a:t>
            </a:r>
            <a:r>
              <a:rPr lang="es-CO" dirty="0" smtClean="0"/>
              <a:t>Colombia.</a:t>
            </a:r>
            <a:endParaRPr lang="es-CO" dirty="0"/>
          </a:p>
          <a:p>
            <a:pPr algn="just"/>
            <a:r>
              <a:rPr lang="es-CO" b="1" dirty="0"/>
              <a:t>Entre 1881 y 1934 </a:t>
            </a:r>
            <a:r>
              <a:rPr lang="es-CO" dirty="0"/>
              <a:t>se realizó la construcción de los principales tramos de la red </a:t>
            </a:r>
            <a:r>
              <a:rPr lang="es-CO" dirty="0" smtClean="0"/>
              <a:t>férrea.</a:t>
            </a:r>
            <a:endParaRPr lang="es-CO" dirty="0"/>
          </a:p>
          <a:p>
            <a:r>
              <a:rPr lang="es-CO" dirty="0"/>
              <a:t>Para </a:t>
            </a:r>
            <a:r>
              <a:rPr lang="es-CO" b="1" dirty="0"/>
              <a:t>1915 </a:t>
            </a:r>
            <a:r>
              <a:rPr lang="es-CO" dirty="0"/>
              <a:t>se habían construido aproximadamente 2.200 </a:t>
            </a:r>
            <a:r>
              <a:rPr lang="es-CO" dirty="0" err="1"/>
              <a:t>Kms</a:t>
            </a:r>
            <a:r>
              <a:rPr lang="es-CO" dirty="0"/>
              <a:t> incluido el ferrocarril </a:t>
            </a:r>
            <a:r>
              <a:rPr lang="es-CO" dirty="0" smtClean="0"/>
              <a:t>de Panamá</a:t>
            </a:r>
            <a:r>
              <a:rPr lang="es-CO" dirty="0"/>
              <a:t>, y para 1934 se tenían 3.262 </a:t>
            </a:r>
            <a:r>
              <a:rPr lang="es-CO" dirty="0" err="1"/>
              <a:t>Kms</a:t>
            </a:r>
            <a:r>
              <a:rPr lang="es-CO" dirty="0"/>
              <a:t> de vías férreas, incluyendo la extensión del</a:t>
            </a:r>
          </a:p>
          <a:p>
            <a:r>
              <a:rPr lang="es-CO" dirty="0"/>
              <a:t>ferrocarril del Norte, la iniciación del </a:t>
            </a:r>
            <a:r>
              <a:rPr lang="es-CO" dirty="0" err="1"/>
              <a:t>Nor</a:t>
            </a:r>
            <a:r>
              <a:rPr lang="es-CO" dirty="0"/>
              <a:t>-oriental, la ampliación de la red del Pacífico, la</a:t>
            </a:r>
          </a:p>
          <a:p>
            <a:r>
              <a:rPr lang="es-CO" dirty="0"/>
              <a:t>complementación del ferrocarril de Caldas y la prolongación del ferrocarril de Antioquia.</a:t>
            </a:r>
          </a:p>
          <a:p>
            <a:r>
              <a:rPr lang="es-CO" b="1" dirty="0"/>
              <a:t>En 1954 con el Decreto 3129 </a:t>
            </a:r>
            <a:r>
              <a:rPr lang="es-CO" dirty="0"/>
              <a:t>se creó la empresa Ferrocarriles Nacionales de Colombia -</a:t>
            </a:r>
          </a:p>
          <a:p>
            <a:r>
              <a:rPr lang="es-CO" dirty="0"/>
              <a:t>FCN, con el fin de unificar en un solo ente estatal el sistema de transporte </a:t>
            </a:r>
            <a:r>
              <a:rPr lang="es-CO" dirty="0" smtClean="0"/>
              <a:t>férreo.</a:t>
            </a:r>
          </a:p>
          <a:p>
            <a:r>
              <a:rPr lang="es-CO" dirty="0"/>
              <a:t>El </a:t>
            </a:r>
            <a:r>
              <a:rPr lang="es-CO" b="1" dirty="0"/>
              <a:t>Decreto 1586 de 1989 </a:t>
            </a:r>
            <a:r>
              <a:rPr lang="es-CO" dirty="0"/>
              <a:t>por el cual se ordena la liquidación de la empresa industrial y</a:t>
            </a:r>
          </a:p>
          <a:p>
            <a:r>
              <a:rPr lang="es-CO" dirty="0"/>
              <a:t>comercial del Estado Ferrocarriles Nacionales de Colombia.</a:t>
            </a:r>
          </a:p>
          <a:p>
            <a:r>
              <a:rPr lang="es-CO" dirty="0"/>
              <a:t>Se creó entonces la Sociedad de Transporte Ferroviario STF, que operó hasta el año 1999.</a:t>
            </a:r>
          </a:p>
          <a:p>
            <a:r>
              <a:rPr lang="es-CO" dirty="0"/>
              <a:t>El Decreto </a:t>
            </a:r>
            <a:r>
              <a:rPr lang="es-CO" b="1" dirty="0"/>
              <a:t>1588 de 1989</a:t>
            </a:r>
            <a:r>
              <a:rPr lang="es-CO" dirty="0"/>
              <a:t> crea la Empresa Colombiana de Vías Férreas, Ferrovías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5252"/>
            <a:ext cx="1333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4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251520" y="1921396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Las </a:t>
            </a:r>
            <a:r>
              <a:rPr lang="es-CO" dirty="0"/>
              <a:t>concesiones</a:t>
            </a:r>
            <a:r>
              <a:rPr lang="es-CO" dirty="0">
                <a:solidFill>
                  <a:srgbClr val="002060"/>
                </a:solidFill>
                <a:latin typeface="Calibri Light" pitchFamily="34" charset="0"/>
              </a:rPr>
              <a:t>: </a:t>
            </a:r>
            <a:r>
              <a:rPr lang="es-CO" dirty="0"/>
              <a:t>Finalmente se otorgo por este sistema la red del Pacífico en 1998 a la </a:t>
            </a:r>
            <a:r>
              <a:rPr lang="es-CO" dirty="0" smtClean="0"/>
              <a:t>Sociedad Concesionaria </a:t>
            </a:r>
            <a:r>
              <a:rPr lang="es-CO" dirty="0"/>
              <a:t>de la Red Pacífico, TREN DE OCCIDENTE S.A y la red del Atlántico en</a:t>
            </a:r>
          </a:p>
          <a:p>
            <a:r>
              <a:rPr lang="es-CO" dirty="0"/>
              <a:t>1999, a FENOCO.</a:t>
            </a:r>
          </a:p>
          <a:p>
            <a:r>
              <a:rPr lang="es-CO" b="1" dirty="0"/>
              <a:t>Decreto 1791 de 2003 </a:t>
            </a:r>
            <a:r>
              <a:rPr lang="es-CO" dirty="0"/>
              <a:t>Por medio del cual el Gobierno suprime la Empresa Colombiana</a:t>
            </a:r>
          </a:p>
          <a:p>
            <a:r>
              <a:rPr lang="es-CO" dirty="0"/>
              <a:t>de Vías Férreas (Ferrovías) y ordena su </a:t>
            </a:r>
            <a:r>
              <a:rPr lang="es-CO" dirty="0" smtClean="0"/>
              <a:t>liquidación.</a:t>
            </a:r>
          </a:p>
          <a:p>
            <a:r>
              <a:rPr lang="es-CO" b="1" dirty="0"/>
              <a:t>Ley 1800 de 2003 </a:t>
            </a:r>
            <a:r>
              <a:rPr lang="es-CO" dirty="0"/>
              <a:t>por el cual se crea el Instituto Nacional de Concesiones INCO como</a:t>
            </a:r>
          </a:p>
          <a:p>
            <a:r>
              <a:rPr lang="es-CO" dirty="0"/>
              <a:t>un establecimiento público del orden nacional adscrito al Ministerio de Transporte.</a:t>
            </a:r>
          </a:p>
          <a:p>
            <a:r>
              <a:rPr lang="es-CO" b="1" dirty="0"/>
              <a:t>Decreto 4165 de 2011 </a:t>
            </a:r>
            <a:r>
              <a:rPr lang="es-CO" dirty="0"/>
              <a:t>por el cual se cambia la naturaleza jurídica del Instituto Nacional</a:t>
            </a:r>
          </a:p>
          <a:p>
            <a:r>
              <a:rPr lang="es-CO" dirty="0"/>
              <a:t>de Concesiones –</a:t>
            </a:r>
            <a:r>
              <a:rPr lang="es-CO" i="1" dirty="0"/>
              <a:t>INCO </a:t>
            </a:r>
            <a:r>
              <a:rPr lang="es-CO" dirty="0"/>
              <a:t>de establecimiento público a Agencia Nacional Estatal de</a:t>
            </a:r>
          </a:p>
          <a:p>
            <a:r>
              <a:rPr lang="es-CO" dirty="0"/>
              <a:t>Naturaleza Especial, que se denominará Agencia Nacional de Infraestructura, adscrita al Ministerio de Transporte, cuyo objeto es planear, coordinar, estructurar, contratar, ejecutar, administrar y evaluar proyectos de concesiones y otras formas de Asociación Público Privada (APP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22820"/>
            <a:ext cx="9144000" cy="18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5252"/>
            <a:ext cx="1333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1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5</a:t>
            </a:fld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22820"/>
            <a:ext cx="9144000" cy="18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5252"/>
            <a:ext cx="1333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-39216"/>
            <a:ext cx="6445224" cy="575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6</a:t>
            </a:fld>
            <a:endParaRPr lang="es-CO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09402"/>
            <a:ext cx="5256583" cy="385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91" y="3080783"/>
            <a:ext cx="792088" cy="42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751">
            <a:off x="3148607" y="1881170"/>
            <a:ext cx="864096" cy="66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" y="5501"/>
            <a:ext cx="9144000" cy="1896698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5252"/>
            <a:ext cx="1333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497460"/>
            <a:ext cx="3744417" cy="211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9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7</a:t>
            </a:fld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2819"/>
            <a:ext cx="8388423" cy="57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3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8</a:t>
            </a:fld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8" y="0"/>
            <a:ext cx="8370076" cy="57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03E7-F9A3-4B67-AEA2-A097C2965B07}" type="slidenum">
              <a:rPr lang="es-CO" smtClean="0"/>
              <a:t>9</a:t>
            </a:fld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01516"/>
            <a:ext cx="4752528" cy="228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08"/>
            <a:ext cx="4752528" cy="258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433</Words>
  <Application>Microsoft Office PowerPoint</Application>
  <PresentationFormat>Presentación en pantalla (16:10)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Antioquia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Diana.Rivera</dc:creator>
  <cp:lastModifiedBy>Maria Alejandra Echavarría Arcila</cp:lastModifiedBy>
  <cp:revision>102</cp:revision>
  <dcterms:created xsi:type="dcterms:W3CDTF">2016-03-02T14:00:54Z</dcterms:created>
  <dcterms:modified xsi:type="dcterms:W3CDTF">2016-05-05T01:33:10Z</dcterms:modified>
</cp:coreProperties>
</file>