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12" r:id="rId1"/>
  </p:sldMasterIdLst>
  <p:notesMasterIdLst>
    <p:notesMasterId r:id="rId29"/>
  </p:notesMasterIdLst>
  <p:sldIdLst>
    <p:sldId id="337" r:id="rId2"/>
    <p:sldId id="343" r:id="rId3"/>
    <p:sldId id="344" r:id="rId4"/>
    <p:sldId id="354" r:id="rId5"/>
    <p:sldId id="364" r:id="rId6"/>
    <p:sldId id="367" r:id="rId7"/>
    <p:sldId id="366" r:id="rId8"/>
    <p:sldId id="368" r:id="rId9"/>
    <p:sldId id="371" r:id="rId10"/>
    <p:sldId id="370" r:id="rId11"/>
    <p:sldId id="372" r:id="rId12"/>
    <p:sldId id="373" r:id="rId13"/>
    <p:sldId id="374" r:id="rId14"/>
    <p:sldId id="369" r:id="rId15"/>
    <p:sldId id="379" r:id="rId16"/>
    <p:sldId id="387" r:id="rId17"/>
    <p:sldId id="376" r:id="rId18"/>
    <p:sldId id="377" r:id="rId19"/>
    <p:sldId id="378" r:id="rId20"/>
    <p:sldId id="380" r:id="rId21"/>
    <p:sldId id="381" r:id="rId22"/>
    <p:sldId id="383" r:id="rId23"/>
    <p:sldId id="386" r:id="rId24"/>
    <p:sldId id="384" r:id="rId25"/>
    <p:sldId id="385" r:id="rId26"/>
    <p:sldId id="335" r:id="rId27"/>
    <p:sldId id="382"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AFB082-6AF9-4486-9482-6280FCF76090}" type="datetimeFigureOut">
              <a:rPr lang="es-ES" smtClean="0"/>
              <a:t>17/06/2015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923090-101F-4C07-880E-3F3C7233DCF6}" type="slidenum">
              <a:rPr lang="es-ES" smtClean="0"/>
              <a:t>‹Nº›</a:t>
            </a:fld>
            <a:endParaRPr lang="es-ES"/>
          </a:p>
        </p:txBody>
      </p:sp>
    </p:spTree>
    <p:extLst>
      <p:ext uri="{BB962C8B-B14F-4D97-AF65-F5344CB8AC3E}">
        <p14:creationId xmlns:p14="http://schemas.microsoft.com/office/powerpoint/2010/main" val="355251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400800" y="6355080"/>
            <a:ext cx="2286000" cy="365760"/>
          </a:xfrm>
        </p:spPr>
        <p:txBody>
          <a:bodyPr/>
          <a:lstStyle>
            <a:lvl1pPr>
              <a:defRPr sz="1400"/>
            </a:lvl1pPr>
          </a:lstStyle>
          <a:p>
            <a:fld id="{BFEC0809-6E68-4E78-A6BB-FF69EBC60383}" type="datetime1">
              <a:rPr lang="es-ES" smtClean="0"/>
              <a:t>17/06/2015</a:t>
            </a:fld>
            <a:endParaRPr lang="es-ES"/>
          </a:p>
        </p:txBody>
      </p:sp>
      <p:sp>
        <p:nvSpPr>
          <p:cNvPr id="17" name="16 Marcador de pie de página"/>
          <p:cNvSpPr>
            <a:spLocks noGrp="1"/>
          </p:cNvSpPr>
          <p:nvPr>
            <p:ph type="ftr" sz="quarter" idx="11"/>
          </p:nvPr>
        </p:nvSpPr>
        <p:spPr>
          <a:xfrm>
            <a:off x="2898648" y="6355080"/>
            <a:ext cx="3474720" cy="365760"/>
          </a:xfrm>
        </p:spPr>
        <p:txBody>
          <a:bodyPr/>
          <a:lstStyle/>
          <a:p>
            <a:endParaRPr lang="es-ES"/>
          </a:p>
        </p:txBody>
      </p:sp>
      <p:sp>
        <p:nvSpPr>
          <p:cNvPr id="29" name="28 Marcador de número de diapositiva"/>
          <p:cNvSpPr>
            <a:spLocks noGrp="1"/>
          </p:cNvSpPr>
          <p:nvPr>
            <p:ph type="sldNum" sz="quarter" idx="12"/>
          </p:nvPr>
        </p:nvSpPr>
        <p:spPr>
          <a:xfrm>
            <a:off x="1216152" y="6355080"/>
            <a:ext cx="1219200" cy="365760"/>
          </a:xfrm>
        </p:spPr>
        <p:txBody>
          <a:bodyPr/>
          <a:lstStyle/>
          <a:p>
            <a:fld id="{CCD31AAD-0DDC-49AB-9E7D-E04BE59C59A9}" type="slidenum">
              <a:rPr lang="es-ES" smtClean="0"/>
              <a:t>‹Nº›</a:t>
            </a:fld>
            <a:endParaRPr lang="es-ES"/>
          </a:p>
        </p:txBody>
      </p:sp>
      <p:sp>
        <p:nvSpPr>
          <p:cNvPr id="21" name="20 Rectángulo"/>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Rectángulo"/>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Rectángulo"/>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A4B06E8-97F9-4920-BC16-908EA51C7FE3}" type="datetime1">
              <a:rPr lang="es-ES" smtClean="0"/>
              <a:t>17/06/2015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D31AAD-0DDC-49AB-9E7D-E04BE59C59A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1D1AEB1-57EC-446A-AE3C-0C361BA1D41A}" type="datetime1">
              <a:rPr lang="es-ES" smtClean="0"/>
              <a:t>17/06/2015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D31AAD-0DDC-49AB-9E7D-E04BE59C59A9}" type="slidenum">
              <a:rPr lang="es-ES" smtClean="0"/>
              <a:t>‹Nº›</a:t>
            </a:fld>
            <a:endParaRPr lang="es-ES"/>
          </a:p>
        </p:txBody>
      </p:sp>
      <p:sp>
        <p:nvSpPr>
          <p:cNvPr id="7" name="6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Conector recto"/>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6C7A7A2B-81E5-4D35-A3C9-A7D6EA5E6783}" type="datetime1">
              <a:rPr lang="es-ES" smtClean="0"/>
              <a:t>17/06/2015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D31AAD-0DDC-49AB-9E7D-E04BE59C59A9}" type="slidenum">
              <a:rPr lang="es-ES" smtClean="0"/>
              <a:t>‹Nº›</a:t>
            </a:fld>
            <a:endParaRPr lang="es-ES"/>
          </a:p>
        </p:txBody>
      </p:sp>
      <p:sp>
        <p:nvSpPr>
          <p:cNvPr id="8" name="7 Marcador de contenido"/>
          <p:cNvSpPr>
            <a:spLocks noGrp="1"/>
          </p:cNvSpPr>
          <p:nvPr>
            <p:ph sz="quarter" idx="1"/>
          </p:nvPr>
        </p:nvSpPr>
        <p:spPr>
          <a:xfrm>
            <a:off x="457200" y="1219200"/>
            <a:ext cx="8229600"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6400800" y="6355080"/>
            <a:ext cx="2286000" cy="365760"/>
          </a:xfrm>
        </p:spPr>
        <p:txBody>
          <a:bodyPr/>
          <a:lstStyle/>
          <a:p>
            <a:fld id="{F03823A9-338D-4DF1-9E2F-6B0940AAFA1C}" type="datetime1">
              <a:rPr lang="es-ES" smtClean="0"/>
              <a:t>17/06/2015</a:t>
            </a:fld>
            <a:endParaRPr lang="es-ES"/>
          </a:p>
        </p:txBody>
      </p:sp>
      <p:sp>
        <p:nvSpPr>
          <p:cNvPr id="5" name="4 Marcador de pie de página"/>
          <p:cNvSpPr>
            <a:spLocks noGrp="1"/>
          </p:cNvSpPr>
          <p:nvPr>
            <p:ph type="ftr" sz="quarter" idx="11"/>
          </p:nvPr>
        </p:nvSpPr>
        <p:spPr>
          <a:xfrm>
            <a:off x="2898648" y="6355080"/>
            <a:ext cx="3474720" cy="365760"/>
          </a:xfrm>
        </p:spPr>
        <p:txBody>
          <a:bodyPr/>
          <a:lstStyle/>
          <a:p>
            <a:endParaRPr lang="es-ES"/>
          </a:p>
        </p:txBody>
      </p:sp>
      <p:sp>
        <p:nvSpPr>
          <p:cNvPr id="6" name="5 Marcador de número de diapositiva"/>
          <p:cNvSpPr>
            <a:spLocks noGrp="1"/>
          </p:cNvSpPr>
          <p:nvPr>
            <p:ph type="sldNum" sz="quarter" idx="12"/>
          </p:nvPr>
        </p:nvSpPr>
        <p:spPr>
          <a:xfrm>
            <a:off x="1069848" y="6355080"/>
            <a:ext cx="1520952" cy="365760"/>
          </a:xfrm>
        </p:spPr>
        <p:txBody>
          <a:bodyPr/>
          <a:lstStyle/>
          <a:p>
            <a:fld id="{CCD31AAD-0DDC-49AB-9E7D-E04BE59C59A9}" type="slidenum">
              <a:rPr lang="es-ES" smtClean="0"/>
              <a:t>‹Nº›</a:t>
            </a:fld>
            <a:endParaRPr lang="es-ES"/>
          </a:p>
        </p:txBody>
      </p:sp>
      <p:sp>
        <p:nvSpPr>
          <p:cNvPr id="7" name="6 Rectángulo"/>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A90F328F-B10C-4507-AACC-FDA116BF3993}" type="datetime1">
              <a:rPr lang="es-ES" smtClean="0"/>
              <a:t>17/06/2015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D31AAD-0DDC-49AB-9E7D-E04BE59C59A9}" type="slidenum">
              <a:rPr lang="es-ES" smtClean="0"/>
              <a:t>‹Nº›</a:t>
            </a:fld>
            <a:endParaRPr lang="es-ES"/>
          </a:p>
        </p:txBody>
      </p:sp>
      <p:sp>
        <p:nvSpPr>
          <p:cNvPr id="9" name="8 Marcador de contenido"/>
          <p:cNvSpPr>
            <a:spLocks noGrp="1"/>
          </p:cNvSpPr>
          <p:nvPr>
            <p:ph sz="quarter" idx="1"/>
          </p:nvPr>
        </p:nvSpPr>
        <p:spPr>
          <a:xfrm>
            <a:off x="457200" y="1219200"/>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632198" y="1216152"/>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07CF5E79-7E3C-4796-A949-96740DC64335}" type="datetime1">
              <a:rPr lang="es-ES" smtClean="0"/>
              <a:t>17/06/2015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CD31AAD-0DDC-49AB-9E7D-E04BE59C59A9}" type="slidenum">
              <a:rPr lang="es-ES" smtClean="0"/>
              <a:t>‹Nº›</a:t>
            </a:fld>
            <a:endParaRPr lang="es-ES"/>
          </a:p>
        </p:txBody>
      </p:sp>
      <p:sp>
        <p:nvSpPr>
          <p:cNvPr id="11" name="10 Marcador de contenido"/>
          <p:cNvSpPr>
            <a:spLocks noGrp="1"/>
          </p:cNvSpPr>
          <p:nvPr>
            <p:ph sz="quarter" idx="2"/>
          </p:nvPr>
        </p:nvSpPr>
        <p:spPr>
          <a:xfrm>
            <a:off x="457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648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EC6D3F6-6605-44E8-9F69-A080593FD4B0}" type="datetime1">
              <a:rPr lang="es-ES" smtClean="0"/>
              <a:t>17/06/2015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CD31AAD-0DDC-49AB-9E7D-E04BE59C59A9}" type="slidenum">
              <a:rPr lang="es-ES" smtClean="0"/>
              <a:t>‹Nº›</a:t>
            </a:fld>
            <a:endParaRPr lang="es-ES"/>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39FA105-042B-44B2-A093-059FFB64A21F}" type="datetime1">
              <a:rPr lang="es-ES" smtClean="0"/>
              <a:t>17/06/2015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CD31AAD-0DDC-49AB-9E7D-E04BE59C59A9}" type="slidenum">
              <a:rPr lang="es-ES" smtClean="0"/>
              <a:t>‹Nº›</a:t>
            </a:fld>
            <a:endParaRPr lang="es-ES"/>
          </a:p>
        </p:txBody>
      </p:sp>
      <p:sp>
        <p:nvSpPr>
          <p:cNvPr id="5" name="4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1FFD60E-0253-4D08-B8AF-0E65C7B3C208}" type="datetime1">
              <a:rPr lang="es-ES" smtClean="0"/>
              <a:t>17/06/2015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D31AAD-0DDC-49AB-9E7D-E04BE59C59A9}" type="slidenum">
              <a:rPr lang="es-ES" smtClean="0"/>
              <a:t>‹Nº›</a:t>
            </a:fld>
            <a:endParaRPr lang="es-ES"/>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Conector recto"/>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contenido"/>
          <p:cNvSpPr>
            <a:spLocks noGrp="1"/>
          </p:cNvSpPr>
          <p:nvPr>
            <p:ph sz="quarter" idx="1"/>
          </p:nvPr>
        </p:nvSpPr>
        <p:spPr>
          <a:xfrm>
            <a:off x="304800" y="304800"/>
            <a:ext cx="57150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6942CC2-A794-4025-8AAB-4364725C6BD2}" type="datetime1">
              <a:rPr lang="es-ES" smtClean="0"/>
              <a:t>17/06/2015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D31AAD-0DDC-49AB-9E7D-E04BE59C59A9}" type="slidenum">
              <a:rPr lang="es-ES" smtClean="0"/>
              <a:t>‹Nº›</a:t>
            </a:fld>
            <a:endParaRPr lang="es-ES"/>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152400"/>
            <a:ext cx="8229600" cy="990600"/>
          </a:xfrm>
          <a:prstGeom prst="rect">
            <a:avLst/>
          </a:prstGeom>
        </p:spPr>
        <p:txBody>
          <a:bodyPr vert="horz"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26E6B71-81D6-4595-94B2-BC0A7C434F70}" type="datetime1">
              <a:rPr lang="es-ES" smtClean="0"/>
              <a:t>17/06/2015</a:t>
            </a:fld>
            <a:endParaRPr lang="es-ES"/>
          </a:p>
        </p:txBody>
      </p:sp>
      <p:sp>
        <p:nvSpPr>
          <p:cNvPr id="3" name="2 Marcador de pie de página"/>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CD31AAD-0DDC-49AB-9E7D-E04BE59C59A9}" type="slidenum">
              <a:rPr lang="es-ES" smtClean="0"/>
              <a:t>‹Nº›</a:t>
            </a:fld>
            <a:endParaRPr lang="es-ES"/>
          </a:p>
        </p:txBody>
      </p:sp>
      <p:sp>
        <p:nvSpPr>
          <p:cNvPr id="28" name="2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Conector recto"/>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p:txBody>
          <a:bodyPr/>
          <a:lstStyle/>
          <a:p>
            <a:r>
              <a:rPr lang="es-MX" dirty="0"/>
              <a:t> </a:t>
            </a:r>
            <a:endParaRPr lang="es-CO" dirty="0"/>
          </a:p>
          <a:p>
            <a:r>
              <a:rPr lang="es-MX" dirty="0"/>
              <a:t> </a:t>
            </a:r>
            <a:endParaRPr lang="es-CO" dirty="0"/>
          </a:p>
          <a:p>
            <a:r>
              <a:rPr lang="es-MX" dirty="0"/>
              <a:t> </a:t>
            </a:r>
            <a:endParaRPr lang="es-CO" dirty="0"/>
          </a:p>
          <a:p>
            <a:r>
              <a:rPr lang="es-MX" dirty="0"/>
              <a:t> </a:t>
            </a:r>
            <a:endParaRPr lang="es-CO" dirty="0"/>
          </a:p>
          <a:p>
            <a:r>
              <a:rPr lang="es-MX" dirty="0"/>
              <a:t> </a:t>
            </a:r>
            <a:endParaRPr lang="es-CO" dirty="0"/>
          </a:p>
          <a:p>
            <a:endParaRPr lang="es-CO" dirty="0"/>
          </a:p>
        </p:txBody>
      </p:sp>
      <p:sp>
        <p:nvSpPr>
          <p:cNvPr id="6" name="5 Marcador de contenido"/>
          <p:cNvSpPr>
            <a:spLocks noGrp="1"/>
          </p:cNvSpPr>
          <p:nvPr>
            <p:ph sz="half" idx="2"/>
          </p:nvPr>
        </p:nvSpPr>
        <p:spPr>
          <a:xfrm>
            <a:off x="457200" y="980728"/>
            <a:ext cx="6383532" cy="6120680"/>
          </a:xfrm>
        </p:spPr>
        <p:txBody>
          <a:bodyPr>
            <a:normAutofit/>
          </a:bodyPr>
          <a:lstStyle/>
          <a:p>
            <a:pPr marL="114300" indent="0" algn="ctr">
              <a:buNone/>
            </a:pPr>
            <a:r>
              <a:rPr lang="es-MX" sz="1400" dirty="0"/>
              <a:t> </a:t>
            </a:r>
            <a:endParaRPr lang="es-CO" sz="1400" dirty="0"/>
          </a:p>
          <a:p>
            <a:pPr marL="114300" indent="0" algn="ctr">
              <a:buNone/>
            </a:pPr>
            <a:r>
              <a:rPr lang="es-CO" sz="1800" b="1" dirty="0" smtClean="0">
                <a:solidFill>
                  <a:srgbClr val="FF0000"/>
                </a:solidFill>
              </a:rPr>
              <a:t>La </a:t>
            </a:r>
            <a:r>
              <a:rPr lang="es-CO" sz="1800" b="1" dirty="0">
                <a:solidFill>
                  <a:srgbClr val="FF0000"/>
                </a:solidFill>
              </a:rPr>
              <a:t>Salud al final del Imperio-Howard Waitzkin</a:t>
            </a:r>
            <a:br>
              <a:rPr lang="es-CO" sz="1800" b="1" dirty="0">
                <a:solidFill>
                  <a:srgbClr val="FF0000"/>
                </a:solidFill>
              </a:rPr>
            </a:br>
            <a:r>
              <a:rPr lang="es-CO" sz="1800" b="1" dirty="0">
                <a:solidFill>
                  <a:srgbClr val="FF0000"/>
                </a:solidFill>
              </a:rPr>
              <a:t/>
            </a:r>
            <a:br>
              <a:rPr lang="es-CO" sz="1800" b="1" dirty="0">
                <a:solidFill>
                  <a:srgbClr val="FF0000"/>
                </a:solidFill>
              </a:rPr>
            </a:br>
            <a:r>
              <a:rPr lang="es-CO" sz="1800" b="1" dirty="0">
                <a:solidFill>
                  <a:srgbClr val="FF0000"/>
                </a:solidFill>
              </a:rPr>
              <a:t>Capítulo 11:  </a:t>
            </a:r>
            <a:r>
              <a:rPr lang="es-CO" sz="1400" dirty="0"/>
              <a:t/>
            </a:r>
            <a:br>
              <a:rPr lang="es-CO" sz="1400" dirty="0"/>
            </a:br>
            <a:r>
              <a:rPr lang="es-CO" sz="1400" dirty="0"/>
              <a:t/>
            </a:r>
            <a:br>
              <a:rPr lang="es-CO" sz="1400" dirty="0"/>
            </a:br>
            <a:r>
              <a:rPr lang="es-CO" sz="1400" dirty="0"/>
              <a:t/>
            </a:r>
            <a:br>
              <a:rPr lang="es-CO" sz="1400" dirty="0"/>
            </a:br>
            <a:r>
              <a:rPr lang="es-CO" sz="1400" dirty="0"/>
              <a:t/>
            </a:r>
            <a:br>
              <a:rPr lang="es-CO" sz="1400" dirty="0"/>
            </a:br>
            <a:r>
              <a:rPr lang="es-CO" sz="1400" dirty="0"/>
              <a:t/>
            </a:r>
            <a:br>
              <a:rPr lang="es-CO" sz="1400" dirty="0"/>
            </a:br>
            <a:r>
              <a:rPr lang="es-CO" sz="1400" dirty="0"/>
              <a:t/>
            </a:r>
            <a:br>
              <a:rPr lang="es-CO" sz="1400" dirty="0"/>
            </a:br>
            <a:endParaRPr lang="es-ES" sz="1400" dirty="0" smtClean="0"/>
          </a:p>
          <a:p>
            <a:pPr marL="114300" indent="0" algn="ctr">
              <a:buNone/>
            </a:pPr>
            <a:endParaRPr lang="es-ES" sz="1400" dirty="0"/>
          </a:p>
          <a:p>
            <a:pPr marL="114300" indent="0" algn="ctr">
              <a:buNone/>
            </a:pPr>
            <a:endParaRPr lang="es-ES" sz="1400" dirty="0"/>
          </a:p>
          <a:p>
            <a:pPr marL="114300" indent="0" algn="ctr">
              <a:buNone/>
            </a:pPr>
            <a:endParaRPr lang="es-ES" sz="1400" dirty="0" smtClean="0"/>
          </a:p>
          <a:p>
            <a:pPr marL="114300" indent="0" algn="ctr">
              <a:buNone/>
            </a:pPr>
            <a:r>
              <a:rPr lang="es-ES" sz="1600" dirty="0" smtClean="0"/>
              <a:t>Alejandra </a:t>
            </a:r>
            <a:r>
              <a:rPr lang="es-ES" sz="1600" dirty="0"/>
              <a:t>Marín </a:t>
            </a:r>
            <a:r>
              <a:rPr lang="es-ES" sz="1600" dirty="0" smtClean="0"/>
              <a:t>U.</a:t>
            </a:r>
            <a:r>
              <a:rPr lang="es-ES" sz="1600" dirty="0"/>
              <a:t/>
            </a:r>
            <a:br>
              <a:rPr lang="es-ES" sz="1600" dirty="0"/>
            </a:br>
            <a:r>
              <a:rPr lang="es-MX" sz="1600" b="1" dirty="0" smtClean="0"/>
              <a:t> </a:t>
            </a:r>
            <a:endParaRPr lang="es-MX" sz="1600" dirty="0" smtClean="0"/>
          </a:p>
          <a:p>
            <a:pPr marL="114300" indent="0" algn="ctr">
              <a:buNone/>
            </a:pPr>
            <a:r>
              <a:rPr lang="es-MX" sz="1600" b="1" dirty="0" smtClean="0"/>
              <a:t>Línea de Investigación</a:t>
            </a:r>
            <a:endParaRPr lang="es-CO" sz="1600" b="1" dirty="0" smtClean="0"/>
          </a:p>
          <a:p>
            <a:pPr marL="114300" indent="0" algn="ctr">
              <a:buNone/>
            </a:pPr>
            <a:r>
              <a:rPr lang="es-MX" sz="1400" b="1" dirty="0" smtClean="0">
                <a:solidFill>
                  <a:srgbClr val="FF0000"/>
                </a:solidFill>
              </a:rPr>
              <a:t>“Derecho a la Salud  y Luchas Sociales por el Derecho a la Salud en Colombia”</a:t>
            </a:r>
          </a:p>
          <a:p>
            <a:pPr marL="114300" indent="0" algn="ctr">
              <a:buNone/>
            </a:pPr>
            <a:endParaRPr lang="es-CO" sz="1400" dirty="0" smtClean="0"/>
          </a:p>
          <a:p>
            <a:endParaRPr lang="es-CO"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3957" y="2439219"/>
            <a:ext cx="1916372" cy="2436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Marcador de pie de página"/>
          <p:cNvSpPr>
            <a:spLocks noGrp="1"/>
          </p:cNvSpPr>
          <p:nvPr>
            <p:ph type="ftr" sz="quarter" idx="11"/>
          </p:nvPr>
        </p:nvSpPr>
        <p:spPr/>
        <p:txBody>
          <a:bodyPr/>
          <a:lstStyle/>
          <a:p>
            <a:endParaRPr lang="es-E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518" y="2439219"/>
            <a:ext cx="6121400" cy="149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5748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186" y="2178428"/>
            <a:ext cx="3487812" cy="25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redondeado"/>
          <p:cNvSpPr/>
          <p:nvPr/>
        </p:nvSpPr>
        <p:spPr>
          <a:xfrm>
            <a:off x="755576" y="332656"/>
            <a:ext cx="7488832" cy="50405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a:t>Instituciones financieras internacionales</a:t>
            </a:r>
            <a:endParaRPr lang="es-CO" sz="2400" b="1" dirty="0"/>
          </a:p>
        </p:txBody>
      </p:sp>
      <p:sp>
        <p:nvSpPr>
          <p:cNvPr id="5" name="4 Rectángulo"/>
          <p:cNvSpPr/>
          <p:nvPr/>
        </p:nvSpPr>
        <p:spPr>
          <a:xfrm>
            <a:off x="251520" y="1124744"/>
            <a:ext cx="4163144" cy="54726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Rectángulo"/>
          <p:cNvSpPr/>
          <p:nvPr/>
        </p:nvSpPr>
        <p:spPr>
          <a:xfrm>
            <a:off x="4903911" y="1124744"/>
            <a:ext cx="4060577" cy="5184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Flecha derecha"/>
          <p:cNvSpPr/>
          <p:nvPr/>
        </p:nvSpPr>
        <p:spPr>
          <a:xfrm>
            <a:off x="3925460" y="2852936"/>
            <a:ext cx="489204" cy="3589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Rectángulo"/>
          <p:cNvSpPr/>
          <p:nvPr/>
        </p:nvSpPr>
        <p:spPr>
          <a:xfrm>
            <a:off x="260821" y="1124745"/>
            <a:ext cx="4153843" cy="5632311"/>
          </a:xfrm>
          <a:prstGeom prst="rect">
            <a:avLst/>
          </a:prstGeom>
        </p:spPr>
        <p:txBody>
          <a:bodyPr wrap="square">
            <a:spAutoFit/>
          </a:bodyPr>
          <a:lstStyle/>
          <a:p>
            <a:r>
              <a:rPr lang="es-CO" dirty="0" smtClean="0"/>
              <a:t>la </a:t>
            </a:r>
            <a:r>
              <a:rPr lang="es-CO" dirty="0"/>
              <a:t>misión de la institución era </a:t>
            </a:r>
            <a:r>
              <a:rPr lang="es-CO" dirty="0" smtClean="0"/>
              <a:t> “</a:t>
            </a:r>
            <a:r>
              <a:rPr lang="es-CO" dirty="0"/>
              <a:t>un mundo sin pobreza”; </a:t>
            </a:r>
            <a:endParaRPr lang="es-CO" dirty="0" smtClean="0"/>
          </a:p>
          <a:p>
            <a:endParaRPr lang="es-CO" dirty="0"/>
          </a:p>
          <a:p>
            <a:pPr algn="just"/>
            <a:endParaRPr lang="es-CO" b="1" dirty="0" smtClean="0">
              <a:solidFill>
                <a:srgbClr val="FF0000"/>
              </a:solidFill>
            </a:endParaRPr>
          </a:p>
          <a:p>
            <a:pPr algn="just"/>
            <a:endParaRPr lang="es-CO" b="1" dirty="0">
              <a:solidFill>
                <a:srgbClr val="FF0000"/>
              </a:solidFill>
            </a:endParaRPr>
          </a:p>
          <a:p>
            <a:pPr algn="just"/>
            <a:endParaRPr lang="es-CO" b="1" dirty="0" smtClean="0">
              <a:solidFill>
                <a:srgbClr val="FF0000"/>
              </a:solidFill>
            </a:endParaRPr>
          </a:p>
          <a:p>
            <a:pPr algn="just"/>
            <a:endParaRPr lang="es-CO" b="1" dirty="0">
              <a:solidFill>
                <a:srgbClr val="FF0000"/>
              </a:solidFill>
            </a:endParaRPr>
          </a:p>
          <a:p>
            <a:pPr algn="just"/>
            <a:endParaRPr lang="es-CO" b="1" dirty="0" smtClean="0">
              <a:solidFill>
                <a:srgbClr val="FF0000"/>
              </a:solidFill>
            </a:endParaRPr>
          </a:p>
          <a:p>
            <a:pPr algn="just"/>
            <a:endParaRPr lang="es-CO" b="1" dirty="0">
              <a:solidFill>
                <a:srgbClr val="FF0000"/>
              </a:solidFill>
            </a:endParaRPr>
          </a:p>
          <a:p>
            <a:pPr algn="just"/>
            <a:endParaRPr lang="es-CO" b="1" dirty="0" smtClean="0">
              <a:solidFill>
                <a:srgbClr val="FF0000"/>
              </a:solidFill>
            </a:endParaRPr>
          </a:p>
          <a:p>
            <a:pPr algn="just"/>
            <a:endParaRPr lang="es-CO" b="1" dirty="0">
              <a:solidFill>
                <a:srgbClr val="FF0000"/>
              </a:solidFill>
            </a:endParaRPr>
          </a:p>
          <a:p>
            <a:pPr algn="just"/>
            <a:endParaRPr lang="es-CO" b="1" dirty="0" smtClean="0">
              <a:solidFill>
                <a:srgbClr val="FF0000"/>
              </a:solidFill>
            </a:endParaRPr>
          </a:p>
          <a:p>
            <a:pPr algn="just"/>
            <a:endParaRPr lang="es-CO" b="1" dirty="0">
              <a:solidFill>
                <a:srgbClr val="FF0000"/>
              </a:solidFill>
            </a:endParaRPr>
          </a:p>
          <a:p>
            <a:pPr algn="just"/>
            <a:r>
              <a:rPr lang="es-CO" i="1" dirty="0" smtClean="0">
                <a:solidFill>
                  <a:srgbClr val="FF0000"/>
                </a:solidFill>
              </a:rPr>
              <a:t>«el </a:t>
            </a:r>
            <a:r>
              <a:rPr lang="es-CO" i="1" dirty="0">
                <a:solidFill>
                  <a:srgbClr val="FF0000"/>
                </a:solidFill>
              </a:rPr>
              <a:t>principal obstáculo para la misión de la institución involucraba a los gobiernos que aún no se comprometían con la reforma de los servicios ofertados por el sector público y con su apertura a la participación de las corporaciones </a:t>
            </a:r>
            <a:r>
              <a:rPr lang="es-CO" i="1" dirty="0" smtClean="0">
                <a:solidFill>
                  <a:srgbClr val="FF0000"/>
                </a:solidFill>
              </a:rPr>
              <a:t>privadas». </a:t>
            </a:r>
            <a:endParaRPr lang="es-CO" i="1" dirty="0">
              <a:solidFill>
                <a:srgbClr val="FF0000"/>
              </a:solidFill>
            </a:endParaRPr>
          </a:p>
          <a:p>
            <a:endParaRPr lang="es-CO" dirty="0"/>
          </a:p>
        </p:txBody>
      </p:sp>
      <p:sp>
        <p:nvSpPr>
          <p:cNvPr id="3" name="2 Rectángulo"/>
          <p:cNvSpPr/>
          <p:nvPr/>
        </p:nvSpPr>
        <p:spPr>
          <a:xfrm>
            <a:off x="4903911" y="1268760"/>
            <a:ext cx="4060577" cy="4524315"/>
          </a:xfrm>
          <a:prstGeom prst="rect">
            <a:avLst/>
          </a:prstGeom>
        </p:spPr>
        <p:txBody>
          <a:bodyPr wrap="square">
            <a:spAutoFit/>
          </a:bodyPr>
          <a:lstStyle/>
          <a:p>
            <a:pPr algn="just"/>
            <a:r>
              <a:rPr lang="es-CO" dirty="0" smtClean="0"/>
              <a:t>Al </a:t>
            </a:r>
            <a:r>
              <a:rPr lang="es-CO" dirty="0"/>
              <a:t>fomentar el desarrollo económico y la prosperidad, en esta construcción, los </a:t>
            </a:r>
            <a:r>
              <a:rPr lang="es-CO" dirty="0" smtClean="0"/>
              <a:t>TLC mejoraban </a:t>
            </a:r>
            <a:r>
              <a:rPr lang="es-CO" dirty="0"/>
              <a:t>los resultados en salud</a:t>
            </a:r>
            <a:r>
              <a:rPr lang="es-CO" dirty="0" smtClean="0"/>
              <a:t>:</a:t>
            </a:r>
          </a:p>
          <a:p>
            <a:endParaRPr lang="es-CO" dirty="0"/>
          </a:p>
          <a:p>
            <a:pPr algn="just"/>
            <a:endParaRPr lang="es-CO" b="1" dirty="0" smtClean="0">
              <a:solidFill>
                <a:srgbClr val="FF0000"/>
              </a:solidFill>
            </a:endParaRPr>
          </a:p>
          <a:p>
            <a:pPr algn="just"/>
            <a:r>
              <a:rPr lang="es-CO" dirty="0" smtClean="0">
                <a:solidFill>
                  <a:srgbClr val="FF0000"/>
                </a:solidFill>
              </a:rPr>
              <a:t>«La </a:t>
            </a:r>
            <a:r>
              <a:rPr lang="es-CO" dirty="0">
                <a:solidFill>
                  <a:srgbClr val="FF0000"/>
                </a:solidFill>
              </a:rPr>
              <a:t>evidencia sostiene la visión de que estos tratados aumentan </a:t>
            </a:r>
            <a:r>
              <a:rPr lang="es-CO" dirty="0"/>
              <a:t>el ingreso real de las personas. </a:t>
            </a:r>
            <a:r>
              <a:rPr lang="es-CO" dirty="0">
                <a:solidFill>
                  <a:srgbClr val="FF0000"/>
                </a:solidFill>
              </a:rPr>
              <a:t>No es un juego de todo o nada  (juego de suma cero). </a:t>
            </a:r>
            <a:r>
              <a:rPr lang="es-CO" dirty="0"/>
              <a:t>Crear un área de comercio más grande hace que todo el mundo esté mejor materialmente. </a:t>
            </a:r>
            <a:r>
              <a:rPr lang="es-CO" dirty="0">
                <a:solidFill>
                  <a:srgbClr val="FF0000"/>
                </a:solidFill>
              </a:rPr>
              <a:t>Existe un vínculo entre la mejoría material (la gente se vuelve más rica) y los resultados en salud como la mortalidad </a:t>
            </a:r>
            <a:r>
              <a:rPr lang="es-CO" dirty="0" smtClean="0">
                <a:solidFill>
                  <a:srgbClr val="FF0000"/>
                </a:solidFill>
              </a:rPr>
              <a:t>infantil».</a:t>
            </a:r>
            <a:endParaRPr lang="es-CO" dirty="0">
              <a:solidFill>
                <a:srgbClr val="FF0000"/>
              </a:solidFill>
            </a:endParaRPr>
          </a:p>
          <a:p>
            <a:endParaRPr lang="es-CO" dirty="0"/>
          </a:p>
        </p:txBody>
      </p:sp>
    </p:spTree>
    <p:extLst>
      <p:ext uri="{BB962C8B-B14F-4D97-AF65-F5344CB8AC3E}">
        <p14:creationId xmlns:p14="http://schemas.microsoft.com/office/powerpoint/2010/main" val="2068502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55576" y="188640"/>
            <a:ext cx="7488832" cy="43204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a:t>Instituciones </a:t>
            </a:r>
            <a:r>
              <a:rPr lang="es-CO" sz="2400" b="1" dirty="0" smtClean="0"/>
              <a:t>internacionales de salud </a:t>
            </a:r>
            <a:endParaRPr lang="es-CO" sz="2400" b="1" dirty="0"/>
          </a:p>
        </p:txBody>
      </p:sp>
      <p:sp>
        <p:nvSpPr>
          <p:cNvPr id="13" name="12 Rectángulo"/>
          <p:cNvSpPr/>
          <p:nvPr/>
        </p:nvSpPr>
        <p:spPr>
          <a:xfrm>
            <a:off x="323528" y="764704"/>
            <a:ext cx="8640960" cy="56166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467544" y="1268760"/>
            <a:ext cx="8496944" cy="5078313"/>
          </a:xfrm>
          <a:prstGeom prst="rect">
            <a:avLst/>
          </a:prstGeom>
        </p:spPr>
        <p:txBody>
          <a:bodyPr wrap="square">
            <a:spAutoFit/>
          </a:bodyPr>
          <a:lstStyle/>
          <a:p>
            <a:pPr algn="just"/>
            <a:r>
              <a:rPr lang="es-CO" b="1" dirty="0" smtClean="0">
                <a:solidFill>
                  <a:srgbClr val="FF0000"/>
                </a:solidFill>
              </a:rPr>
              <a:t>Actores </a:t>
            </a:r>
            <a:r>
              <a:rPr lang="es-CO" b="1" dirty="0">
                <a:solidFill>
                  <a:srgbClr val="FF0000"/>
                </a:solidFill>
              </a:rPr>
              <a:t>diferentes??? políticas similares </a:t>
            </a:r>
          </a:p>
          <a:p>
            <a:pPr algn="just"/>
            <a:endParaRPr lang="es-CO" dirty="0"/>
          </a:p>
          <a:p>
            <a:pPr algn="just"/>
            <a:r>
              <a:rPr lang="es-CO" dirty="0"/>
              <a:t>Desde que las organizaciones internacionales de salud comenzaron </a:t>
            </a:r>
            <a:r>
              <a:rPr lang="es-CO" dirty="0" smtClean="0"/>
              <a:t>a coordinar </a:t>
            </a:r>
            <a:r>
              <a:rPr lang="es-CO" dirty="0"/>
              <a:t>sus actividades de forma más explícita con las </a:t>
            </a:r>
            <a:r>
              <a:rPr lang="es-CO" dirty="0" smtClean="0"/>
              <a:t>instituciones financieras </a:t>
            </a:r>
            <a:r>
              <a:rPr lang="es-CO" dirty="0"/>
              <a:t>internacionales y las organizaciones de comercio, </a:t>
            </a:r>
            <a:r>
              <a:rPr lang="es-CO" b="1" dirty="0"/>
              <a:t>los </a:t>
            </a:r>
            <a:r>
              <a:rPr lang="es-CO" b="1" dirty="0" smtClean="0"/>
              <a:t>tres tipos </a:t>
            </a:r>
            <a:r>
              <a:rPr lang="es-CO" b="1" dirty="0"/>
              <a:t>de organizaciones, </a:t>
            </a:r>
            <a:r>
              <a:rPr lang="es-CO" dirty="0"/>
              <a:t>aparentemente diferentes, </a:t>
            </a:r>
            <a:r>
              <a:rPr lang="es-CO" b="1" dirty="0"/>
              <a:t>adoptaron </a:t>
            </a:r>
            <a:r>
              <a:rPr lang="es-CO" b="1" dirty="0" smtClean="0"/>
              <a:t>políticas cada </a:t>
            </a:r>
            <a:r>
              <a:rPr lang="es-CO" b="1" dirty="0"/>
              <a:t>vez más similares. </a:t>
            </a:r>
            <a:endParaRPr lang="es-CO" b="1" dirty="0" smtClean="0"/>
          </a:p>
          <a:p>
            <a:pPr algn="just"/>
            <a:endParaRPr lang="es-CO" b="1" dirty="0"/>
          </a:p>
          <a:p>
            <a:pPr algn="ctr"/>
            <a:r>
              <a:rPr lang="es-CO" b="1" dirty="0" smtClean="0"/>
              <a:t>Reformas de mercado, fortalecimiento privado, TLC y reorganización de servicios para fomentar el comercio</a:t>
            </a:r>
          </a:p>
          <a:p>
            <a:pPr algn="ctr"/>
            <a:endParaRPr lang="es-CO" dirty="0" smtClean="0"/>
          </a:p>
          <a:p>
            <a:pPr algn="just"/>
            <a:r>
              <a:rPr lang="es-CO" b="1" dirty="0" smtClean="0">
                <a:solidFill>
                  <a:srgbClr val="FF0000"/>
                </a:solidFill>
              </a:rPr>
              <a:t>Cambio </a:t>
            </a:r>
            <a:r>
              <a:rPr lang="es-CO" b="1" dirty="0">
                <a:solidFill>
                  <a:srgbClr val="FF0000"/>
                </a:solidFill>
              </a:rPr>
              <a:t>de roles???? </a:t>
            </a:r>
          </a:p>
          <a:p>
            <a:pPr algn="just"/>
            <a:endParaRPr lang="es-CO" dirty="0"/>
          </a:p>
          <a:p>
            <a:pPr algn="just"/>
            <a:r>
              <a:rPr lang="es-CO" dirty="0" smtClean="0"/>
              <a:t>«La </a:t>
            </a:r>
            <a:r>
              <a:rPr lang="es-CO" b="1" dirty="0"/>
              <a:t>OPS</a:t>
            </a:r>
            <a:r>
              <a:rPr lang="es-CO" dirty="0"/>
              <a:t> fue creada para </a:t>
            </a:r>
            <a:r>
              <a:rPr lang="es-CO" b="1" dirty="0"/>
              <a:t>facilitar el comercio en la </a:t>
            </a:r>
            <a:r>
              <a:rPr lang="es-CO" b="1" dirty="0" smtClean="0"/>
              <a:t>región</a:t>
            </a:r>
            <a:r>
              <a:rPr lang="es-CO" dirty="0" smtClean="0"/>
              <a:t>… Ahora </a:t>
            </a:r>
            <a:r>
              <a:rPr lang="es-CO" b="1" dirty="0"/>
              <a:t>recibimos positivamente </a:t>
            </a:r>
            <a:r>
              <a:rPr lang="es-CO" dirty="0"/>
              <a:t>el que los países </a:t>
            </a:r>
            <a:r>
              <a:rPr lang="es-CO" dirty="0" smtClean="0"/>
              <a:t>estén involucrados </a:t>
            </a:r>
            <a:r>
              <a:rPr lang="es-CO" dirty="0"/>
              <a:t>y </a:t>
            </a:r>
            <a:r>
              <a:rPr lang="es-CO" b="1" dirty="0"/>
              <a:t>discutiendo tratados de comercio</a:t>
            </a:r>
            <a:r>
              <a:rPr lang="es-CO" dirty="0"/>
              <a:t>. Pero los </a:t>
            </a:r>
            <a:r>
              <a:rPr lang="es-CO" dirty="0" smtClean="0"/>
              <a:t> tratados </a:t>
            </a:r>
            <a:r>
              <a:rPr lang="es-CO" dirty="0"/>
              <a:t>de comercio pueden tener </a:t>
            </a:r>
            <a:r>
              <a:rPr lang="es-CO" b="1" dirty="0"/>
              <a:t>aspectos positivos o </a:t>
            </a:r>
            <a:r>
              <a:rPr lang="es-CO" b="1" dirty="0" smtClean="0"/>
              <a:t> negativos </a:t>
            </a:r>
            <a:r>
              <a:rPr lang="es-CO" b="1" dirty="0"/>
              <a:t>para la </a:t>
            </a:r>
            <a:r>
              <a:rPr lang="es-CO" b="1" dirty="0" smtClean="0"/>
              <a:t>salud. </a:t>
            </a:r>
            <a:r>
              <a:rPr lang="es-CO" dirty="0" smtClean="0"/>
              <a:t>En </a:t>
            </a:r>
            <a:r>
              <a:rPr lang="es-CO" dirty="0"/>
              <a:t>esta construcción, las organizaciones internacionales de </a:t>
            </a:r>
            <a:r>
              <a:rPr lang="es-CO" dirty="0" smtClean="0"/>
              <a:t>salud asumieron </a:t>
            </a:r>
            <a:r>
              <a:rPr lang="es-CO" dirty="0"/>
              <a:t>un papel </a:t>
            </a:r>
            <a:r>
              <a:rPr lang="es-CO" b="1" dirty="0"/>
              <a:t>activo en las negociaciones </a:t>
            </a:r>
            <a:r>
              <a:rPr lang="es-CO" dirty="0"/>
              <a:t>de comercio, para </a:t>
            </a:r>
            <a:r>
              <a:rPr lang="es-CO" dirty="0" smtClean="0"/>
              <a:t>que los </a:t>
            </a:r>
            <a:r>
              <a:rPr lang="es-CO" dirty="0"/>
              <a:t>nuevos acuerdos </a:t>
            </a:r>
            <a:r>
              <a:rPr lang="es-CO" b="1" dirty="0"/>
              <a:t>protegieran la salud </a:t>
            </a:r>
            <a:r>
              <a:rPr lang="es-CO" b="1" dirty="0" smtClean="0"/>
              <a:t>pública</a:t>
            </a:r>
            <a:r>
              <a:rPr lang="es-CO" dirty="0" smtClean="0"/>
              <a:t>».</a:t>
            </a:r>
            <a:endParaRPr lang="es-CO" dirty="0"/>
          </a:p>
        </p:txBody>
      </p:sp>
      <p:sp>
        <p:nvSpPr>
          <p:cNvPr id="4" name="3 Rectángulo"/>
          <p:cNvSpPr/>
          <p:nvPr/>
        </p:nvSpPr>
        <p:spPr>
          <a:xfrm>
            <a:off x="323528" y="1412778"/>
            <a:ext cx="8640960" cy="2246769"/>
          </a:xfrm>
          <a:prstGeom prst="rect">
            <a:avLst/>
          </a:prstGeom>
        </p:spPr>
        <p:txBody>
          <a:bodyPr wrap="square">
            <a:spAutoFit/>
          </a:bodyPr>
          <a:lstStyle/>
          <a:p>
            <a:pPr algn="just"/>
            <a:endParaRPr lang="es-CO" dirty="0" smtClean="0"/>
          </a:p>
          <a:p>
            <a:pPr algn="just"/>
            <a:endParaRPr lang="es-CO" sz="1400" dirty="0"/>
          </a:p>
          <a:p>
            <a:pPr algn="just"/>
            <a:endParaRPr lang="es-CO" dirty="0" smtClean="0"/>
          </a:p>
          <a:p>
            <a:pPr algn="just"/>
            <a:endParaRPr lang="es-CO" dirty="0"/>
          </a:p>
          <a:p>
            <a:pPr algn="just"/>
            <a:endParaRPr lang="es-CO" dirty="0" smtClean="0"/>
          </a:p>
          <a:p>
            <a:pPr algn="just"/>
            <a:endParaRPr lang="es-CO" dirty="0"/>
          </a:p>
          <a:p>
            <a:pPr algn="just"/>
            <a:endParaRPr lang="es-CO" dirty="0" smtClean="0"/>
          </a:p>
          <a:p>
            <a:pPr algn="just"/>
            <a:endParaRPr lang="es-CO" dirty="0"/>
          </a:p>
        </p:txBody>
      </p:sp>
    </p:spTree>
    <p:extLst>
      <p:ext uri="{BB962C8B-B14F-4D97-AF65-F5344CB8AC3E}">
        <p14:creationId xmlns:p14="http://schemas.microsoft.com/office/powerpoint/2010/main" val="1874911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55576" y="188640"/>
            <a:ext cx="7488832" cy="61206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a:t>Instituciones </a:t>
            </a:r>
            <a:r>
              <a:rPr lang="es-CO" sz="2400" b="1" dirty="0" smtClean="0"/>
              <a:t>internacionales de salud </a:t>
            </a:r>
            <a:endParaRPr lang="es-CO" sz="2400" b="1" dirty="0"/>
          </a:p>
        </p:txBody>
      </p:sp>
      <p:sp>
        <p:nvSpPr>
          <p:cNvPr id="13" name="12 Rectángulo"/>
          <p:cNvSpPr/>
          <p:nvPr/>
        </p:nvSpPr>
        <p:spPr>
          <a:xfrm>
            <a:off x="323528" y="1412776"/>
            <a:ext cx="8640960" cy="49685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467544" y="1268760"/>
            <a:ext cx="8496944" cy="646331"/>
          </a:xfrm>
          <a:prstGeom prst="rect">
            <a:avLst/>
          </a:prstGeom>
        </p:spPr>
        <p:txBody>
          <a:bodyPr wrap="square">
            <a:spAutoFit/>
          </a:bodyPr>
          <a:lstStyle/>
          <a:p>
            <a:pPr algn="just"/>
            <a:endParaRPr lang="es-CO" dirty="0"/>
          </a:p>
          <a:p>
            <a:pPr algn="just"/>
            <a:endParaRPr lang="es-CO" dirty="0" smtClean="0"/>
          </a:p>
        </p:txBody>
      </p:sp>
      <p:sp>
        <p:nvSpPr>
          <p:cNvPr id="4" name="3 Rectángulo"/>
          <p:cNvSpPr/>
          <p:nvPr/>
        </p:nvSpPr>
        <p:spPr>
          <a:xfrm>
            <a:off x="323528" y="1412778"/>
            <a:ext cx="8640960" cy="2246769"/>
          </a:xfrm>
          <a:prstGeom prst="rect">
            <a:avLst/>
          </a:prstGeom>
        </p:spPr>
        <p:txBody>
          <a:bodyPr wrap="square">
            <a:spAutoFit/>
          </a:bodyPr>
          <a:lstStyle/>
          <a:p>
            <a:pPr algn="just"/>
            <a:endParaRPr lang="es-CO" dirty="0" smtClean="0"/>
          </a:p>
          <a:p>
            <a:pPr algn="just"/>
            <a:endParaRPr lang="es-CO" sz="1400" dirty="0"/>
          </a:p>
          <a:p>
            <a:pPr algn="just"/>
            <a:endParaRPr lang="es-CO" dirty="0" smtClean="0"/>
          </a:p>
          <a:p>
            <a:pPr algn="just"/>
            <a:endParaRPr lang="es-CO" dirty="0"/>
          </a:p>
          <a:p>
            <a:pPr algn="just"/>
            <a:endParaRPr lang="es-CO" dirty="0" smtClean="0"/>
          </a:p>
          <a:p>
            <a:pPr algn="just"/>
            <a:endParaRPr lang="es-CO" dirty="0"/>
          </a:p>
          <a:p>
            <a:pPr algn="just"/>
            <a:endParaRPr lang="es-CO" dirty="0" smtClean="0"/>
          </a:p>
          <a:p>
            <a:pPr algn="just"/>
            <a:endParaRPr lang="es-CO" dirty="0"/>
          </a:p>
        </p:txBody>
      </p:sp>
      <p:sp>
        <p:nvSpPr>
          <p:cNvPr id="2" name="1 Rectángulo"/>
          <p:cNvSpPr/>
          <p:nvPr/>
        </p:nvSpPr>
        <p:spPr>
          <a:xfrm>
            <a:off x="611560" y="1412776"/>
            <a:ext cx="8208912" cy="4108817"/>
          </a:xfrm>
          <a:prstGeom prst="rect">
            <a:avLst/>
          </a:prstGeom>
        </p:spPr>
        <p:txBody>
          <a:bodyPr wrap="square">
            <a:spAutoFit/>
          </a:bodyPr>
          <a:lstStyle/>
          <a:p>
            <a:endParaRPr lang="es-CO" dirty="0" smtClean="0"/>
          </a:p>
          <a:p>
            <a:endParaRPr lang="es-CO" dirty="0"/>
          </a:p>
          <a:p>
            <a:r>
              <a:rPr lang="es-CO" b="1" dirty="0" smtClean="0"/>
              <a:t>Cambio </a:t>
            </a:r>
            <a:r>
              <a:rPr lang="es-CO" b="1" dirty="0"/>
              <a:t>de </a:t>
            </a:r>
            <a:r>
              <a:rPr lang="es-CO" b="1" dirty="0" smtClean="0"/>
              <a:t>enfoque</a:t>
            </a:r>
          </a:p>
          <a:p>
            <a:endParaRPr lang="es-CO" dirty="0"/>
          </a:p>
          <a:p>
            <a:pPr>
              <a:lnSpc>
                <a:spcPct val="150000"/>
              </a:lnSpc>
            </a:pPr>
            <a:r>
              <a:rPr lang="es-CO" dirty="0" smtClean="0"/>
              <a:t>«Por </a:t>
            </a:r>
            <a:r>
              <a:rPr lang="es-CO" dirty="0"/>
              <a:t>ejemplo, cinco años después de que MERCOSUR [</a:t>
            </a:r>
            <a:r>
              <a:rPr lang="es-CO" dirty="0" smtClean="0"/>
              <a:t>el Mercado </a:t>
            </a:r>
            <a:r>
              <a:rPr lang="es-CO" dirty="0"/>
              <a:t>Común del Sur] fuera creado, después de que </a:t>
            </a:r>
            <a:r>
              <a:rPr lang="es-CO" dirty="0" smtClean="0"/>
              <a:t>las personas </a:t>
            </a:r>
            <a:r>
              <a:rPr lang="es-CO" dirty="0"/>
              <a:t>de salud pública no se interesaron, fueron </a:t>
            </a:r>
            <a:r>
              <a:rPr lang="es-CO" dirty="0" smtClean="0"/>
              <a:t>aprobadas más </a:t>
            </a:r>
            <a:r>
              <a:rPr lang="es-CO" dirty="0"/>
              <a:t>de 200 resoluciones con pocos aportes por parte del </a:t>
            </a:r>
            <a:r>
              <a:rPr lang="es-CO" dirty="0" smtClean="0"/>
              <a:t> sector </a:t>
            </a:r>
            <a:r>
              <a:rPr lang="es-CO" dirty="0"/>
              <a:t>salud. Entonces decidimos cambiar nuestro enfoque</a:t>
            </a:r>
            <a:r>
              <a:rPr lang="es-CO" dirty="0" smtClean="0"/>
              <a:t>... </a:t>
            </a:r>
            <a:r>
              <a:rPr lang="es-CO" b="1" dirty="0" smtClean="0">
                <a:solidFill>
                  <a:srgbClr val="FF0000"/>
                </a:solidFill>
              </a:rPr>
              <a:t>participar </a:t>
            </a:r>
            <a:r>
              <a:rPr lang="es-CO" b="1" dirty="0">
                <a:solidFill>
                  <a:srgbClr val="FF0000"/>
                </a:solidFill>
              </a:rPr>
              <a:t>para expandir la agenda de salud en los tratados,</a:t>
            </a:r>
            <a:r>
              <a:rPr lang="es-CO" dirty="0"/>
              <a:t> </a:t>
            </a:r>
            <a:r>
              <a:rPr lang="es-CO" dirty="0" smtClean="0"/>
              <a:t> para </a:t>
            </a:r>
            <a:r>
              <a:rPr lang="es-CO" dirty="0"/>
              <a:t>asegurar que las </a:t>
            </a:r>
            <a:r>
              <a:rPr lang="es-CO" b="1" dirty="0"/>
              <a:t>prioridades de salud fueran tomadas </a:t>
            </a:r>
            <a:r>
              <a:rPr lang="es-CO" b="1" dirty="0" smtClean="0"/>
              <a:t>en cuenta</a:t>
            </a:r>
            <a:r>
              <a:rPr lang="es-CO" b="1" dirty="0"/>
              <a:t>, </a:t>
            </a:r>
            <a:r>
              <a:rPr lang="es-CO" dirty="0"/>
              <a:t>para influenciar los tratados y evitar las </a:t>
            </a:r>
            <a:r>
              <a:rPr lang="es-CO" dirty="0" smtClean="0"/>
              <a:t>implicaciones negativas».</a:t>
            </a:r>
            <a:endParaRPr lang="es-CO" dirty="0"/>
          </a:p>
        </p:txBody>
      </p:sp>
    </p:spTree>
    <p:extLst>
      <p:ext uri="{BB962C8B-B14F-4D97-AF65-F5344CB8AC3E}">
        <p14:creationId xmlns:p14="http://schemas.microsoft.com/office/powerpoint/2010/main" val="2534261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55576" y="188640"/>
            <a:ext cx="7488832" cy="30603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a:t>Instituciones </a:t>
            </a:r>
            <a:r>
              <a:rPr lang="es-CO" sz="2400" b="1" dirty="0" smtClean="0"/>
              <a:t>internacionales de salud </a:t>
            </a:r>
            <a:endParaRPr lang="es-CO" sz="2400" b="1" dirty="0"/>
          </a:p>
        </p:txBody>
      </p:sp>
      <p:sp>
        <p:nvSpPr>
          <p:cNvPr id="13" name="12 Rectángulo"/>
          <p:cNvSpPr/>
          <p:nvPr/>
        </p:nvSpPr>
        <p:spPr>
          <a:xfrm>
            <a:off x="127012" y="692696"/>
            <a:ext cx="8640960" cy="5688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467544" y="1268760"/>
            <a:ext cx="8496944" cy="646331"/>
          </a:xfrm>
          <a:prstGeom prst="rect">
            <a:avLst/>
          </a:prstGeom>
        </p:spPr>
        <p:txBody>
          <a:bodyPr wrap="square">
            <a:spAutoFit/>
          </a:bodyPr>
          <a:lstStyle/>
          <a:p>
            <a:pPr algn="just"/>
            <a:endParaRPr lang="es-CO" dirty="0"/>
          </a:p>
          <a:p>
            <a:pPr algn="just"/>
            <a:endParaRPr lang="es-CO" dirty="0" smtClean="0"/>
          </a:p>
        </p:txBody>
      </p:sp>
      <p:sp>
        <p:nvSpPr>
          <p:cNvPr id="4" name="3 Rectángulo"/>
          <p:cNvSpPr/>
          <p:nvPr/>
        </p:nvSpPr>
        <p:spPr>
          <a:xfrm>
            <a:off x="323528" y="692696"/>
            <a:ext cx="8640960" cy="2246769"/>
          </a:xfrm>
          <a:prstGeom prst="rect">
            <a:avLst/>
          </a:prstGeom>
        </p:spPr>
        <p:txBody>
          <a:bodyPr wrap="square">
            <a:spAutoFit/>
          </a:bodyPr>
          <a:lstStyle/>
          <a:p>
            <a:pPr algn="just"/>
            <a:endParaRPr lang="es-CO" dirty="0" smtClean="0"/>
          </a:p>
          <a:p>
            <a:pPr algn="just"/>
            <a:endParaRPr lang="es-CO" sz="1400" dirty="0"/>
          </a:p>
          <a:p>
            <a:pPr algn="just"/>
            <a:endParaRPr lang="es-CO" dirty="0" smtClean="0"/>
          </a:p>
          <a:p>
            <a:pPr algn="just"/>
            <a:endParaRPr lang="es-CO" dirty="0"/>
          </a:p>
          <a:p>
            <a:pPr algn="just"/>
            <a:endParaRPr lang="es-CO" dirty="0" smtClean="0"/>
          </a:p>
          <a:p>
            <a:pPr algn="just"/>
            <a:endParaRPr lang="es-CO" dirty="0"/>
          </a:p>
          <a:p>
            <a:pPr algn="just"/>
            <a:endParaRPr lang="es-CO" dirty="0" smtClean="0"/>
          </a:p>
          <a:p>
            <a:pPr algn="just"/>
            <a:endParaRPr lang="es-CO" dirty="0"/>
          </a:p>
        </p:txBody>
      </p:sp>
      <p:sp>
        <p:nvSpPr>
          <p:cNvPr id="5" name="4 Rectángulo"/>
          <p:cNvSpPr/>
          <p:nvPr/>
        </p:nvSpPr>
        <p:spPr>
          <a:xfrm>
            <a:off x="323528" y="692696"/>
            <a:ext cx="8640960" cy="5909310"/>
          </a:xfrm>
          <a:prstGeom prst="rect">
            <a:avLst/>
          </a:prstGeom>
        </p:spPr>
        <p:txBody>
          <a:bodyPr wrap="square">
            <a:spAutoFit/>
          </a:bodyPr>
          <a:lstStyle/>
          <a:p>
            <a:pPr algn="ctr"/>
            <a:endParaRPr lang="es-CO" b="1" dirty="0" smtClean="0">
              <a:solidFill>
                <a:srgbClr val="FF0000"/>
              </a:solidFill>
            </a:endParaRPr>
          </a:p>
          <a:p>
            <a:pPr algn="ctr"/>
            <a:endParaRPr lang="es-CO" b="1" dirty="0" smtClean="0">
              <a:solidFill>
                <a:srgbClr val="FF0000"/>
              </a:solidFill>
            </a:endParaRPr>
          </a:p>
          <a:p>
            <a:pPr algn="ctr"/>
            <a:r>
              <a:rPr lang="es-CO" b="1" dirty="0" smtClean="0">
                <a:solidFill>
                  <a:srgbClr val="FF0000"/>
                </a:solidFill>
              </a:rPr>
              <a:t>Gobernanza </a:t>
            </a:r>
            <a:r>
              <a:rPr lang="es-CO" b="1" dirty="0">
                <a:solidFill>
                  <a:srgbClr val="FF0000"/>
                </a:solidFill>
              </a:rPr>
              <a:t>supranacional </a:t>
            </a:r>
          </a:p>
          <a:p>
            <a:pPr algn="just">
              <a:lnSpc>
                <a:spcPct val="150000"/>
              </a:lnSpc>
            </a:pPr>
            <a:endParaRPr lang="es-CO" sz="1400" dirty="0" smtClean="0"/>
          </a:p>
          <a:p>
            <a:pPr algn="just">
              <a:lnSpc>
                <a:spcPct val="150000"/>
              </a:lnSpc>
            </a:pPr>
            <a:r>
              <a:rPr lang="es-CO" sz="1400" dirty="0" smtClean="0"/>
              <a:t>« Ellas </a:t>
            </a:r>
            <a:r>
              <a:rPr lang="es-CO" sz="1400" dirty="0"/>
              <a:t>[las organizaciones internacionales de </a:t>
            </a:r>
            <a:r>
              <a:rPr lang="es-CO" sz="1400" dirty="0" smtClean="0"/>
              <a:t>comercio</a:t>
            </a:r>
            <a:r>
              <a:rPr lang="es-CO" sz="1400" b="1" dirty="0" smtClean="0"/>
              <a:t>] les </a:t>
            </a:r>
            <a:r>
              <a:rPr lang="es-CO" sz="1400" b="1" dirty="0"/>
              <a:t>están diciendo a los gobiernos lo que deben hacer. </a:t>
            </a:r>
            <a:r>
              <a:rPr lang="es-CO" sz="1400" dirty="0" smtClean="0"/>
              <a:t>Se espera </a:t>
            </a:r>
            <a:r>
              <a:rPr lang="es-CO" sz="1400" dirty="0"/>
              <a:t>que los países </a:t>
            </a:r>
            <a:r>
              <a:rPr lang="es-CO" sz="1400" b="1" dirty="0"/>
              <a:t>incorporen en sus políticas internas </a:t>
            </a:r>
            <a:r>
              <a:rPr lang="es-CO" sz="1400" dirty="0" smtClean="0"/>
              <a:t>las decisiones </a:t>
            </a:r>
            <a:r>
              <a:rPr lang="es-CO" sz="1400" dirty="0"/>
              <a:t>tomadas a nivel supranacional… </a:t>
            </a:r>
            <a:r>
              <a:rPr lang="es-CO" sz="1400" b="1" dirty="0">
                <a:solidFill>
                  <a:srgbClr val="FF0000"/>
                </a:solidFill>
              </a:rPr>
              <a:t>La mayoría </a:t>
            </a:r>
            <a:r>
              <a:rPr lang="es-CO" sz="1400" b="1" dirty="0" smtClean="0">
                <a:solidFill>
                  <a:srgbClr val="FF0000"/>
                </a:solidFill>
              </a:rPr>
              <a:t>de las </a:t>
            </a:r>
            <a:r>
              <a:rPr lang="es-CO" sz="1400" b="1" dirty="0">
                <a:solidFill>
                  <a:srgbClr val="FF0000"/>
                </a:solidFill>
              </a:rPr>
              <a:t>decisiones son positivas. </a:t>
            </a:r>
            <a:r>
              <a:rPr lang="es-CO" sz="1400" dirty="0"/>
              <a:t>Por ejemplo, están </a:t>
            </a:r>
            <a:r>
              <a:rPr lang="es-CO" sz="1400" b="1" dirty="0"/>
              <a:t>discutiendo </a:t>
            </a:r>
            <a:r>
              <a:rPr lang="es-CO" sz="1400" b="1" dirty="0" smtClean="0"/>
              <a:t> sobre </a:t>
            </a:r>
            <a:r>
              <a:rPr lang="es-CO" sz="1400" b="1" dirty="0"/>
              <a:t>medicamentos</a:t>
            </a:r>
            <a:r>
              <a:rPr lang="es-CO" sz="1400" dirty="0"/>
              <a:t>, cooperación acerca de medicamentos, </a:t>
            </a:r>
            <a:r>
              <a:rPr lang="es-CO" sz="1400" dirty="0" smtClean="0"/>
              <a:t> uso </a:t>
            </a:r>
            <a:r>
              <a:rPr lang="es-CO" sz="1400" dirty="0"/>
              <a:t>del exceso de capacidad en la producción de un servicio </a:t>
            </a:r>
            <a:r>
              <a:rPr lang="es-CO" sz="1400" dirty="0" smtClean="0"/>
              <a:t> determinado</a:t>
            </a:r>
            <a:r>
              <a:rPr lang="es-CO" sz="1400" dirty="0"/>
              <a:t>… Pueden </a:t>
            </a:r>
            <a:r>
              <a:rPr lang="es-CO" sz="1400" b="1" dirty="0"/>
              <a:t>intercambiar esa capacidad a </a:t>
            </a:r>
            <a:r>
              <a:rPr lang="es-CO" sz="1400" b="1" dirty="0" smtClean="0"/>
              <a:t>nivel regional</a:t>
            </a:r>
            <a:r>
              <a:rPr lang="es-CO" sz="1400" dirty="0"/>
              <a:t>,… mediante el </a:t>
            </a:r>
            <a:r>
              <a:rPr lang="es-CO" sz="1400" b="1" dirty="0"/>
              <a:t>reconocimiento de </a:t>
            </a:r>
            <a:r>
              <a:rPr lang="es-CO" sz="1400" b="1" dirty="0" smtClean="0"/>
              <a:t>diplomas </a:t>
            </a:r>
            <a:r>
              <a:rPr lang="es-CO" sz="1400" dirty="0" smtClean="0"/>
              <a:t>[profesionales</a:t>
            </a:r>
            <a:r>
              <a:rPr lang="es-CO" sz="1400" dirty="0"/>
              <a:t>], y [regulaciones armonizadas al respecto</a:t>
            </a:r>
            <a:r>
              <a:rPr lang="es-CO" sz="1400" dirty="0" smtClean="0"/>
              <a:t>]… la </a:t>
            </a:r>
            <a:r>
              <a:rPr lang="es-CO" sz="1400" dirty="0"/>
              <a:t>importación y exportación de </a:t>
            </a:r>
            <a:r>
              <a:rPr lang="es-CO" sz="1400" b="1" dirty="0"/>
              <a:t>comida</a:t>
            </a:r>
            <a:r>
              <a:rPr lang="es-CO" sz="1400" dirty="0"/>
              <a:t>… Con los </a:t>
            </a:r>
            <a:r>
              <a:rPr lang="es-CO" sz="1400" b="1" dirty="0" smtClean="0">
                <a:solidFill>
                  <a:srgbClr val="FF0000"/>
                </a:solidFill>
              </a:rPr>
              <a:t>acuerdos subregionales</a:t>
            </a:r>
            <a:r>
              <a:rPr lang="es-CO" sz="1400" b="1" dirty="0">
                <a:solidFill>
                  <a:srgbClr val="FF0000"/>
                </a:solidFill>
              </a:rPr>
              <a:t>, no veo muchos problemas de </a:t>
            </a:r>
            <a:r>
              <a:rPr lang="es-CO" sz="1400" b="1" dirty="0" smtClean="0">
                <a:solidFill>
                  <a:srgbClr val="FF0000"/>
                </a:solidFill>
              </a:rPr>
              <a:t>implicaciones negativas</a:t>
            </a:r>
            <a:r>
              <a:rPr lang="es-CO" sz="1400" dirty="0" smtClean="0"/>
              <a:t>» .</a:t>
            </a:r>
          </a:p>
          <a:p>
            <a:endParaRPr lang="es-CO" dirty="0"/>
          </a:p>
          <a:p>
            <a:pPr algn="ctr"/>
            <a:r>
              <a:rPr lang="es-CO" b="1" dirty="0" smtClean="0">
                <a:solidFill>
                  <a:srgbClr val="FF0000"/>
                </a:solidFill>
              </a:rPr>
              <a:t>Ganar </a:t>
            </a:r>
            <a:r>
              <a:rPr lang="es-CO" b="1" dirty="0">
                <a:solidFill>
                  <a:srgbClr val="FF0000"/>
                </a:solidFill>
              </a:rPr>
              <a:t>experticia para negociar con países ricos </a:t>
            </a:r>
            <a:endParaRPr lang="es-CO" b="1" dirty="0" smtClean="0">
              <a:solidFill>
                <a:srgbClr val="FF0000"/>
              </a:solidFill>
            </a:endParaRPr>
          </a:p>
          <a:p>
            <a:endParaRPr lang="es-CO" dirty="0"/>
          </a:p>
          <a:p>
            <a:pPr algn="just">
              <a:lnSpc>
                <a:spcPct val="150000"/>
              </a:lnSpc>
            </a:pPr>
            <a:r>
              <a:rPr lang="es-CO" sz="1400" dirty="0" smtClean="0"/>
              <a:t>«Los </a:t>
            </a:r>
            <a:r>
              <a:rPr lang="es-CO" sz="1400" dirty="0"/>
              <a:t>países en las organizaciones [de comercio] </a:t>
            </a:r>
            <a:r>
              <a:rPr lang="es-CO" sz="1400" dirty="0" smtClean="0"/>
              <a:t>subregional </a:t>
            </a:r>
            <a:r>
              <a:rPr lang="es-CO" sz="1400" b="1" dirty="0" smtClean="0"/>
              <a:t>adquieren experiencia, experticia </a:t>
            </a:r>
            <a:r>
              <a:rPr lang="es-CO" sz="1400" b="1" dirty="0"/>
              <a:t>y capacidad de </a:t>
            </a:r>
            <a:r>
              <a:rPr lang="es-CO" sz="1400" b="1" dirty="0" smtClean="0"/>
              <a:t>negociación</a:t>
            </a:r>
            <a:r>
              <a:rPr lang="es-CO" sz="1400" dirty="0" smtClean="0"/>
              <a:t>, antes </a:t>
            </a:r>
            <a:r>
              <a:rPr lang="es-CO" sz="1400" dirty="0"/>
              <a:t>de involucrarse en una negociación por ejemplo, con </a:t>
            </a:r>
            <a:r>
              <a:rPr lang="es-CO" sz="1400" dirty="0" smtClean="0"/>
              <a:t> Estados </a:t>
            </a:r>
            <a:r>
              <a:rPr lang="es-CO" sz="1400" dirty="0"/>
              <a:t>Unidos o Canadá… Es un proceso muy </a:t>
            </a:r>
            <a:r>
              <a:rPr lang="es-CO" sz="1400" dirty="0" smtClean="0"/>
              <a:t>ineficiente actualmente…</a:t>
            </a:r>
            <a:r>
              <a:rPr lang="es-CO" sz="1400" b="1" dirty="0" smtClean="0"/>
              <a:t>Es </a:t>
            </a:r>
            <a:r>
              <a:rPr lang="es-CO" sz="1400" b="1" dirty="0"/>
              <a:t>un reto para los países menos desarrollados </a:t>
            </a:r>
            <a:r>
              <a:rPr lang="es-CO" sz="1400" b="1" dirty="0" smtClean="0"/>
              <a:t>ser efectivos </a:t>
            </a:r>
            <a:r>
              <a:rPr lang="es-CO" sz="1400" b="1" dirty="0"/>
              <a:t>en tantas </a:t>
            </a:r>
            <a:r>
              <a:rPr lang="es-CO" sz="1400" b="1" dirty="0" smtClean="0"/>
              <a:t>instancias</a:t>
            </a:r>
            <a:r>
              <a:rPr lang="es-CO" sz="1400" dirty="0" smtClean="0"/>
              <a:t>».</a:t>
            </a:r>
            <a:endParaRPr lang="es-CO" sz="1400" dirty="0"/>
          </a:p>
          <a:p>
            <a:endParaRPr lang="es-CO" dirty="0"/>
          </a:p>
        </p:txBody>
      </p:sp>
    </p:spTree>
    <p:extLst>
      <p:ext uri="{BB962C8B-B14F-4D97-AF65-F5344CB8AC3E}">
        <p14:creationId xmlns:p14="http://schemas.microsoft.com/office/powerpoint/2010/main" val="1417546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55576" y="188640"/>
            <a:ext cx="7488832" cy="61206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a:t>Instituciones financieras internacionales</a:t>
            </a:r>
            <a:endParaRPr lang="es-CO" sz="2400" b="1" dirty="0"/>
          </a:p>
        </p:txBody>
      </p:sp>
      <p:sp>
        <p:nvSpPr>
          <p:cNvPr id="13" name="12 Rectángulo"/>
          <p:cNvSpPr/>
          <p:nvPr/>
        </p:nvSpPr>
        <p:spPr>
          <a:xfrm>
            <a:off x="323528" y="1412776"/>
            <a:ext cx="8640960" cy="49685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467544" y="1268760"/>
            <a:ext cx="8496944" cy="923330"/>
          </a:xfrm>
          <a:prstGeom prst="rect">
            <a:avLst/>
          </a:prstGeom>
        </p:spPr>
        <p:txBody>
          <a:bodyPr wrap="square">
            <a:spAutoFit/>
          </a:bodyPr>
          <a:lstStyle/>
          <a:p>
            <a:pPr algn="just"/>
            <a:endParaRPr lang="es-CO" dirty="0" smtClean="0"/>
          </a:p>
          <a:p>
            <a:pPr algn="just"/>
            <a:endParaRPr lang="es-CO" dirty="0"/>
          </a:p>
          <a:p>
            <a:pPr algn="just"/>
            <a:endParaRPr lang="es-CO" dirty="0"/>
          </a:p>
        </p:txBody>
      </p:sp>
      <p:sp>
        <p:nvSpPr>
          <p:cNvPr id="4" name="3 Rectángulo"/>
          <p:cNvSpPr/>
          <p:nvPr/>
        </p:nvSpPr>
        <p:spPr>
          <a:xfrm>
            <a:off x="323528" y="1412778"/>
            <a:ext cx="8640960" cy="6586418"/>
          </a:xfrm>
          <a:prstGeom prst="rect">
            <a:avLst/>
          </a:prstGeom>
        </p:spPr>
        <p:txBody>
          <a:bodyPr wrap="square">
            <a:spAutoFit/>
          </a:bodyPr>
          <a:lstStyle/>
          <a:p>
            <a:pPr algn="just"/>
            <a:r>
              <a:rPr lang="es-CO" dirty="0" smtClean="0"/>
              <a:t>Enfatizaron </a:t>
            </a:r>
            <a:r>
              <a:rPr lang="es-CO" dirty="0"/>
              <a:t>en la importancia de los mecanismos de mercado </a:t>
            </a:r>
            <a:r>
              <a:rPr lang="es-CO" dirty="0" smtClean="0"/>
              <a:t>privado para </a:t>
            </a:r>
            <a:r>
              <a:rPr lang="es-CO" dirty="0"/>
              <a:t>alcanzar políticas eficientes y costo–efectivas. </a:t>
            </a:r>
            <a:endParaRPr lang="es-CO" dirty="0" smtClean="0"/>
          </a:p>
          <a:p>
            <a:pPr algn="just"/>
            <a:endParaRPr lang="es-CO" dirty="0"/>
          </a:p>
          <a:p>
            <a:pPr algn="just"/>
            <a:endParaRPr lang="es-CO" dirty="0" smtClean="0"/>
          </a:p>
          <a:p>
            <a:pPr algn="just"/>
            <a:r>
              <a:rPr lang="es-CO" dirty="0" smtClean="0"/>
              <a:t>Y la </a:t>
            </a:r>
            <a:r>
              <a:rPr lang="es-CO" dirty="0"/>
              <a:t>salud pública requería un sector </a:t>
            </a:r>
            <a:r>
              <a:rPr lang="es-CO" dirty="0" smtClean="0"/>
              <a:t>público fuerte:</a:t>
            </a:r>
          </a:p>
          <a:p>
            <a:pPr algn="just"/>
            <a:endParaRPr lang="es-CO" dirty="0" smtClean="0"/>
          </a:p>
          <a:p>
            <a:pPr algn="just"/>
            <a:endParaRPr lang="es-CO" sz="1400" dirty="0"/>
          </a:p>
          <a:p>
            <a:pPr algn="just">
              <a:lnSpc>
                <a:spcPct val="150000"/>
              </a:lnSpc>
            </a:pPr>
            <a:r>
              <a:rPr lang="es-CO" sz="1600" dirty="0" smtClean="0"/>
              <a:t>« Para </a:t>
            </a:r>
            <a:r>
              <a:rPr lang="es-CO" sz="1600" dirty="0"/>
              <a:t>ayudar a las comunidades a alcanzar sus objetivos, el </a:t>
            </a:r>
            <a:r>
              <a:rPr lang="es-CO" sz="1600" dirty="0" smtClean="0"/>
              <a:t> marco </a:t>
            </a:r>
            <a:r>
              <a:rPr lang="es-CO" sz="1600" dirty="0"/>
              <a:t>económico sostiene que </a:t>
            </a:r>
            <a:r>
              <a:rPr lang="es-CO" sz="1600" b="1" dirty="0"/>
              <a:t>los bienes públicos no </a:t>
            </a:r>
            <a:r>
              <a:rPr lang="es-CO" sz="1600" b="1" dirty="0" smtClean="0"/>
              <a:t>pueden ser </a:t>
            </a:r>
            <a:r>
              <a:rPr lang="es-CO" sz="1600" b="1" dirty="0"/>
              <a:t>proporcionados a través de los mercados</a:t>
            </a:r>
            <a:r>
              <a:rPr lang="es-CO" sz="1600" dirty="0"/>
              <a:t>. El </a:t>
            </a:r>
            <a:r>
              <a:rPr lang="es-CO" sz="1600" dirty="0" smtClean="0"/>
              <a:t>gobierno tiene </a:t>
            </a:r>
            <a:r>
              <a:rPr lang="es-CO" sz="1600" dirty="0"/>
              <a:t>que hacer estas cosas debido a las </a:t>
            </a:r>
            <a:r>
              <a:rPr lang="es-CO" sz="1600" dirty="0" smtClean="0"/>
              <a:t>externalidades… tradicionalmente</a:t>
            </a:r>
            <a:r>
              <a:rPr lang="es-CO" sz="1600" dirty="0"/>
              <a:t>, si se intenta tratar la malaria erradicando </a:t>
            </a:r>
            <a:r>
              <a:rPr lang="es-CO" sz="1600" dirty="0" smtClean="0"/>
              <a:t> algunos </a:t>
            </a:r>
            <a:r>
              <a:rPr lang="es-CO" sz="1600" dirty="0"/>
              <a:t>tipos de mosquito, </a:t>
            </a:r>
            <a:r>
              <a:rPr lang="es-CO" sz="1600" b="1" dirty="0">
                <a:solidFill>
                  <a:srgbClr val="FF0000"/>
                </a:solidFill>
              </a:rPr>
              <a:t>es difícil imaginar que el </a:t>
            </a:r>
            <a:r>
              <a:rPr lang="es-CO" sz="1600" b="1" dirty="0" smtClean="0">
                <a:solidFill>
                  <a:srgbClr val="FF0000"/>
                </a:solidFill>
              </a:rPr>
              <a:t>mercado privado </a:t>
            </a:r>
            <a:r>
              <a:rPr lang="es-CO" sz="1600" b="1" dirty="0">
                <a:solidFill>
                  <a:srgbClr val="FF0000"/>
                </a:solidFill>
              </a:rPr>
              <a:t>se hará cargo de ello. </a:t>
            </a:r>
            <a:r>
              <a:rPr lang="es-CO" sz="1600" dirty="0"/>
              <a:t>Es difícil vender esa actividad, </a:t>
            </a:r>
            <a:r>
              <a:rPr lang="es-CO" sz="1600" b="1" dirty="0" smtClean="0"/>
              <a:t>al contrario </a:t>
            </a:r>
            <a:r>
              <a:rPr lang="es-CO" sz="1600" b="1" dirty="0"/>
              <a:t>de la aspirina, donde se puede tener un mercado. </a:t>
            </a:r>
            <a:r>
              <a:rPr lang="es-CO" sz="1600" dirty="0"/>
              <a:t>Para </a:t>
            </a:r>
            <a:r>
              <a:rPr lang="es-CO" sz="1600" dirty="0" smtClean="0"/>
              <a:t> erradicar </a:t>
            </a:r>
            <a:r>
              <a:rPr lang="es-CO" sz="1600" dirty="0"/>
              <a:t>mosquitos, se debe tener una acción colectiva.</a:t>
            </a:r>
            <a:r>
              <a:rPr lang="es-CO" sz="1600" b="1" dirty="0">
                <a:solidFill>
                  <a:srgbClr val="FF0000"/>
                </a:solidFill>
              </a:rPr>
              <a:t> </a:t>
            </a:r>
            <a:r>
              <a:rPr lang="es-CO" sz="1600" b="1" dirty="0" smtClean="0">
                <a:solidFill>
                  <a:srgbClr val="FF0000"/>
                </a:solidFill>
              </a:rPr>
              <a:t>Se pueden </a:t>
            </a:r>
            <a:r>
              <a:rPr lang="es-CO" sz="1600" b="1" dirty="0">
                <a:solidFill>
                  <a:srgbClr val="FF0000"/>
                </a:solidFill>
              </a:rPr>
              <a:t>dividir las intervenciones </a:t>
            </a:r>
            <a:r>
              <a:rPr lang="es-CO" sz="1600" dirty="0"/>
              <a:t>para determinar lo que no </a:t>
            </a:r>
            <a:r>
              <a:rPr lang="es-CO" sz="1600" dirty="0" smtClean="0"/>
              <a:t>es proporcionado </a:t>
            </a:r>
            <a:r>
              <a:rPr lang="es-CO" sz="1600" dirty="0"/>
              <a:t>completamente por los </a:t>
            </a:r>
            <a:r>
              <a:rPr lang="es-CO" sz="1600" b="1" dirty="0"/>
              <a:t>proveedores </a:t>
            </a:r>
            <a:r>
              <a:rPr lang="es-CO" sz="1600" b="1" dirty="0" smtClean="0"/>
              <a:t>privados»</a:t>
            </a:r>
            <a:r>
              <a:rPr lang="es-CO" sz="1600" dirty="0" smtClean="0"/>
              <a:t>.</a:t>
            </a:r>
            <a:endParaRPr lang="es-CO" sz="1600" dirty="0"/>
          </a:p>
          <a:p>
            <a:pPr algn="just"/>
            <a:endParaRPr lang="es-CO" dirty="0" smtClean="0"/>
          </a:p>
          <a:p>
            <a:pPr algn="just"/>
            <a:endParaRPr lang="es-CO" dirty="0"/>
          </a:p>
          <a:p>
            <a:pPr algn="just"/>
            <a:endParaRPr lang="es-CO" dirty="0" smtClean="0"/>
          </a:p>
          <a:p>
            <a:pPr algn="just"/>
            <a:endParaRPr lang="es-CO" dirty="0"/>
          </a:p>
          <a:p>
            <a:pPr algn="just"/>
            <a:endParaRPr lang="es-CO" dirty="0" smtClean="0"/>
          </a:p>
          <a:p>
            <a:pPr algn="just"/>
            <a:endParaRPr lang="es-CO" dirty="0"/>
          </a:p>
        </p:txBody>
      </p:sp>
    </p:spTree>
    <p:extLst>
      <p:ext uri="{BB962C8B-B14F-4D97-AF65-F5344CB8AC3E}">
        <p14:creationId xmlns:p14="http://schemas.microsoft.com/office/powerpoint/2010/main" val="3431496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55576" y="188640"/>
            <a:ext cx="7488832" cy="30603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smtClean="0"/>
              <a:t>Grupos de presión </a:t>
            </a:r>
            <a:endParaRPr lang="es-CO" sz="2400" b="1" dirty="0"/>
          </a:p>
        </p:txBody>
      </p:sp>
      <p:sp>
        <p:nvSpPr>
          <p:cNvPr id="13" name="12 Rectángulo"/>
          <p:cNvSpPr/>
          <p:nvPr/>
        </p:nvSpPr>
        <p:spPr>
          <a:xfrm>
            <a:off x="127012" y="692696"/>
            <a:ext cx="8640960" cy="5688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467544" y="1268760"/>
            <a:ext cx="8496944" cy="646331"/>
          </a:xfrm>
          <a:prstGeom prst="rect">
            <a:avLst/>
          </a:prstGeom>
        </p:spPr>
        <p:txBody>
          <a:bodyPr wrap="square">
            <a:spAutoFit/>
          </a:bodyPr>
          <a:lstStyle/>
          <a:p>
            <a:pPr algn="just"/>
            <a:endParaRPr lang="es-CO" dirty="0"/>
          </a:p>
          <a:p>
            <a:pPr algn="just"/>
            <a:endParaRPr lang="es-CO" dirty="0" smtClean="0"/>
          </a:p>
        </p:txBody>
      </p:sp>
      <p:sp>
        <p:nvSpPr>
          <p:cNvPr id="4" name="3 Rectángulo"/>
          <p:cNvSpPr/>
          <p:nvPr/>
        </p:nvSpPr>
        <p:spPr>
          <a:xfrm>
            <a:off x="323528" y="692696"/>
            <a:ext cx="8640960" cy="2246769"/>
          </a:xfrm>
          <a:prstGeom prst="rect">
            <a:avLst/>
          </a:prstGeom>
        </p:spPr>
        <p:txBody>
          <a:bodyPr wrap="square">
            <a:spAutoFit/>
          </a:bodyPr>
          <a:lstStyle/>
          <a:p>
            <a:pPr algn="just"/>
            <a:endParaRPr lang="es-CO" dirty="0" smtClean="0"/>
          </a:p>
          <a:p>
            <a:pPr algn="just"/>
            <a:endParaRPr lang="es-CO" sz="1400" dirty="0"/>
          </a:p>
          <a:p>
            <a:pPr algn="just"/>
            <a:endParaRPr lang="es-CO" dirty="0" smtClean="0"/>
          </a:p>
          <a:p>
            <a:pPr algn="just"/>
            <a:endParaRPr lang="es-CO" dirty="0"/>
          </a:p>
          <a:p>
            <a:pPr algn="just"/>
            <a:endParaRPr lang="es-CO" dirty="0" smtClean="0"/>
          </a:p>
          <a:p>
            <a:pPr algn="just"/>
            <a:endParaRPr lang="es-CO" dirty="0"/>
          </a:p>
          <a:p>
            <a:pPr algn="just"/>
            <a:endParaRPr lang="es-CO" dirty="0" smtClean="0"/>
          </a:p>
          <a:p>
            <a:pPr algn="just"/>
            <a:endParaRPr lang="es-CO" dirty="0"/>
          </a:p>
        </p:txBody>
      </p:sp>
      <p:sp>
        <p:nvSpPr>
          <p:cNvPr id="2" name="1 Rectángulo"/>
          <p:cNvSpPr/>
          <p:nvPr/>
        </p:nvSpPr>
        <p:spPr>
          <a:xfrm>
            <a:off x="127012" y="692696"/>
            <a:ext cx="8549444" cy="6278642"/>
          </a:xfrm>
          <a:prstGeom prst="rect">
            <a:avLst/>
          </a:prstGeom>
        </p:spPr>
        <p:txBody>
          <a:bodyPr wrap="square">
            <a:spAutoFit/>
          </a:bodyPr>
          <a:lstStyle/>
          <a:p>
            <a:pPr algn="ctr"/>
            <a:r>
              <a:rPr lang="es-CO" b="1" dirty="0">
                <a:solidFill>
                  <a:srgbClr val="FF0000"/>
                </a:solidFill>
              </a:rPr>
              <a:t>Efectos adversos </a:t>
            </a:r>
          </a:p>
          <a:p>
            <a:pPr algn="ctr"/>
            <a:endParaRPr lang="es-CO" b="1" dirty="0" smtClean="0">
              <a:solidFill>
                <a:srgbClr val="FF0000"/>
              </a:solidFill>
            </a:endParaRPr>
          </a:p>
          <a:p>
            <a:pPr algn="ctr"/>
            <a:r>
              <a:rPr lang="es-CO" b="1" dirty="0" smtClean="0">
                <a:solidFill>
                  <a:srgbClr val="FF0000"/>
                </a:solidFill>
              </a:rPr>
              <a:t>Libre comercio diferente a proceso de industrialización </a:t>
            </a:r>
          </a:p>
          <a:p>
            <a:pPr algn="ctr"/>
            <a:endParaRPr lang="es-CO" b="1" dirty="0" smtClean="0"/>
          </a:p>
          <a:p>
            <a:pPr algn="ctr"/>
            <a:r>
              <a:rPr lang="es-CO" b="1" dirty="0" smtClean="0"/>
              <a:t>TLC </a:t>
            </a:r>
            <a:r>
              <a:rPr lang="es-CO" b="1" dirty="0"/>
              <a:t>VEHICULO PARA CAMBIAR LAS POLÍTICAS DE LOS </a:t>
            </a:r>
            <a:r>
              <a:rPr lang="es-CO" b="1" dirty="0" smtClean="0"/>
              <a:t>PAISES</a:t>
            </a:r>
          </a:p>
          <a:p>
            <a:pPr algn="ctr"/>
            <a:endParaRPr lang="es-CO" b="1" dirty="0"/>
          </a:p>
          <a:p>
            <a:pPr algn="ctr"/>
            <a:endParaRPr lang="es-CO" dirty="0" smtClean="0"/>
          </a:p>
          <a:p>
            <a:pPr algn="just">
              <a:lnSpc>
                <a:spcPct val="150000"/>
              </a:lnSpc>
            </a:pPr>
            <a:r>
              <a:rPr lang="es-CO" sz="1600" dirty="0" smtClean="0"/>
              <a:t>«</a:t>
            </a:r>
            <a:r>
              <a:rPr lang="es-CO" sz="1600" b="1" dirty="0" smtClean="0"/>
              <a:t>No </a:t>
            </a:r>
            <a:r>
              <a:rPr lang="es-CO" sz="1600" b="1" dirty="0"/>
              <a:t>son libre comercio…si </a:t>
            </a:r>
            <a:r>
              <a:rPr lang="es-CO" sz="1600" dirty="0"/>
              <a:t>fueran de libre comercio[los tratados] serían de tres páginas de largo, con pocas restricciones… En cambio, </a:t>
            </a:r>
            <a:r>
              <a:rPr lang="es-CO" sz="1600" b="1" dirty="0"/>
              <a:t>tienen más de 900 páginas </a:t>
            </a:r>
            <a:r>
              <a:rPr lang="es-CO" sz="1600" dirty="0"/>
              <a:t>de reglas en los tratados,  y leyes incluso más largas… Utilizando la vanguardia del comercio, han introducido muchas otras políticas. Utilizan las </a:t>
            </a:r>
            <a:r>
              <a:rPr lang="es-CO" sz="1600" b="1" dirty="0">
                <a:solidFill>
                  <a:srgbClr val="FF0000"/>
                </a:solidFill>
              </a:rPr>
              <a:t>negociaciones internacionales como un vehículo para cambiar las políticas sobre salud doméstica, pensiones y trabajo. </a:t>
            </a:r>
            <a:r>
              <a:rPr lang="es-CO" sz="1600" dirty="0"/>
              <a:t>Algunos son</a:t>
            </a:r>
            <a:r>
              <a:rPr lang="es-CO" sz="1600" b="1" dirty="0"/>
              <a:t> anti–competencia,</a:t>
            </a:r>
            <a:r>
              <a:rPr lang="es-CO" sz="1600" dirty="0"/>
              <a:t> por ejemplo los ADPIC…</a:t>
            </a:r>
            <a:r>
              <a:rPr lang="es-CO" sz="1600" b="1" dirty="0"/>
              <a:t>queremos que la Organización Mundial del Comercio se encoja o se hunda</a:t>
            </a:r>
            <a:r>
              <a:rPr lang="es-CO" sz="1600" dirty="0"/>
              <a:t>… por ejemplo, que se </a:t>
            </a:r>
            <a:r>
              <a:rPr lang="es-CO" sz="1600" b="1" dirty="0"/>
              <a:t>reduzca al ámbito apropiado</a:t>
            </a:r>
            <a:r>
              <a:rPr lang="es-CO" sz="1600" dirty="0"/>
              <a:t>… su papel no debe ser establecer decisiones normativas subjetivamente  acerca de cuántos residuos de pesticidas se permiten en los  vegetales a nivel mundial, o si un país decide establecer un </a:t>
            </a:r>
            <a:r>
              <a:rPr lang="es-CO" sz="1600" dirty="0" smtClean="0"/>
              <a:t>programa nacional </a:t>
            </a:r>
            <a:r>
              <a:rPr lang="es-CO" sz="1600" dirty="0"/>
              <a:t>de salud, o si un país provee </a:t>
            </a:r>
            <a:r>
              <a:rPr lang="es-CO" sz="1600" dirty="0" smtClean="0"/>
              <a:t>medicamentos».</a:t>
            </a:r>
            <a:endParaRPr lang="es-CO" sz="1600" dirty="0"/>
          </a:p>
          <a:p>
            <a:r>
              <a:rPr lang="es-CO" dirty="0" smtClean="0"/>
              <a:t>_</a:t>
            </a:r>
            <a:endParaRPr lang="es-CO" dirty="0"/>
          </a:p>
          <a:p>
            <a:endParaRPr lang="es-CO" dirty="0"/>
          </a:p>
        </p:txBody>
      </p:sp>
    </p:spTree>
    <p:extLst>
      <p:ext uri="{BB962C8B-B14F-4D97-AF65-F5344CB8AC3E}">
        <p14:creationId xmlns:p14="http://schemas.microsoft.com/office/powerpoint/2010/main" val="3747081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55576" y="116632"/>
            <a:ext cx="7488832" cy="43204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smtClean="0"/>
              <a:t> </a:t>
            </a:r>
            <a:r>
              <a:rPr lang="es-CO" sz="2400" b="1" dirty="0"/>
              <a:t>Multinacionales</a:t>
            </a:r>
            <a:r>
              <a:rPr lang="es-CO" sz="2400" dirty="0"/>
              <a:t> </a:t>
            </a:r>
            <a:endParaRPr lang="es-CO" sz="2400" b="1" dirty="0"/>
          </a:p>
        </p:txBody>
      </p:sp>
      <p:sp>
        <p:nvSpPr>
          <p:cNvPr id="9" name="8 CuadroTexto"/>
          <p:cNvSpPr txBox="1"/>
          <p:nvPr/>
        </p:nvSpPr>
        <p:spPr>
          <a:xfrm>
            <a:off x="251520" y="1268761"/>
            <a:ext cx="2952328" cy="5047536"/>
          </a:xfrm>
          <a:prstGeom prst="rect">
            <a:avLst/>
          </a:prstGeom>
          <a:noFill/>
        </p:spPr>
        <p:txBody>
          <a:bodyPr wrap="square" rtlCol="0">
            <a:spAutoFit/>
          </a:bodyPr>
          <a:lstStyle/>
          <a:p>
            <a:pPr lvl="0" algn="just"/>
            <a:r>
              <a:rPr lang="es-CO" sz="1600" dirty="0" smtClean="0"/>
              <a:t>Los </a:t>
            </a:r>
            <a:r>
              <a:rPr lang="es-CO" sz="1600" b="1" dirty="0"/>
              <a:t>intereses </a:t>
            </a:r>
            <a:r>
              <a:rPr lang="es-CO" sz="1600" b="1" dirty="0" smtClean="0"/>
              <a:t>corporativos </a:t>
            </a:r>
            <a:r>
              <a:rPr lang="es-CO" sz="1600" dirty="0" smtClean="0"/>
              <a:t>figuran virtualmente </a:t>
            </a:r>
            <a:r>
              <a:rPr lang="es-CO" sz="1600" dirty="0"/>
              <a:t>en todos </a:t>
            </a:r>
            <a:r>
              <a:rPr lang="es-CO" sz="1600" dirty="0" smtClean="0"/>
              <a:t>los TLC </a:t>
            </a:r>
          </a:p>
          <a:p>
            <a:pPr lvl="0" algn="just"/>
            <a:endParaRPr lang="es-CO" sz="1600" dirty="0"/>
          </a:p>
          <a:p>
            <a:pPr lvl="0" algn="just"/>
            <a:endParaRPr lang="es-CO" sz="1600" dirty="0" smtClean="0"/>
          </a:p>
          <a:p>
            <a:pPr lvl="0" algn="just"/>
            <a:r>
              <a:rPr lang="es-CO" sz="1600" dirty="0"/>
              <a:t>L</a:t>
            </a:r>
            <a:r>
              <a:rPr lang="es-CO" sz="1600" dirty="0" smtClean="0"/>
              <a:t>as farmacéuticas tienen  </a:t>
            </a:r>
            <a:r>
              <a:rPr lang="es-CO" sz="1600" dirty="0"/>
              <a:t>un papel crucial en la </a:t>
            </a:r>
            <a:r>
              <a:rPr lang="es-CO" sz="1600" b="1" dirty="0"/>
              <a:t>toma de decisiones políticas </a:t>
            </a:r>
            <a:r>
              <a:rPr lang="es-CO" sz="1600" dirty="0"/>
              <a:t>que vinculaban el comercio global, la salud pública y los servicios de salud. </a:t>
            </a:r>
            <a:endParaRPr lang="es-CO" sz="1600" dirty="0" smtClean="0"/>
          </a:p>
          <a:p>
            <a:pPr lvl="0" algn="just"/>
            <a:endParaRPr lang="es-CO" sz="1600" dirty="0"/>
          </a:p>
          <a:p>
            <a:pPr lvl="0" algn="just"/>
            <a:endParaRPr lang="es-CO" sz="1600" dirty="0" smtClean="0"/>
          </a:p>
          <a:p>
            <a:pPr lvl="0" algn="just"/>
            <a:r>
              <a:rPr lang="es-CO" sz="1600" b="1" dirty="0" smtClean="0"/>
              <a:t>Influencian</a:t>
            </a:r>
            <a:r>
              <a:rPr lang="es-CO" sz="1600" dirty="0" smtClean="0"/>
              <a:t> </a:t>
            </a:r>
            <a:r>
              <a:rPr lang="es-CO" sz="1600" dirty="0"/>
              <a:t>varios tratados de comercio, especialmente el </a:t>
            </a:r>
            <a:r>
              <a:rPr lang="es-CO" sz="1600" dirty="0" smtClean="0"/>
              <a:t>Acuerdo sobre </a:t>
            </a:r>
            <a:r>
              <a:rPr lang="es-CO" sz="1600" dirty="0"/>
              <a:t>los Aspectos de los Derechos </a:t>
            </a:r>
            <a:r>
              <a:rPr lang="es-CO" sz="1600" dirty="0" smtClean="0"/>
              <a:t>de Propiedad </a:t>
            </a:r>
            <a:r>
              <a:rPr lang="es-CO" sz="1600" dirty="0"/>
              <a:t>Intelectual relacionados con el Comercio</a:t>
            </a:r>
          </a:p>
          <a:p>
            <a:pPr lvl="0"/>
            <a:endParaRPr lang="es-CO" dirty="0"/>
          </a:p>
        </p:txBody>
      </p:sp>
      <p:sp>
        <p:nvSpPr>
          <p:cNvPr id="5" name="4 Rectángulo"/>
          <p:cNvSpPr/>
          <p:nvPr/>
        </p:nvSpPr>
        <p:spPr>
          <a:xfrm>
            <a:off x="251520" y="1268760"/>
            <a:ext cx="2952328" cy="50405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Rectángulo"/>
          <p:cNvSpPr/>
          <p:nvPr/>
        </p:nvSpPr>
        <p:spPr>
          <a:xfrm>
            <a:off x="3491880" y="1268760"/>
            <a:ext cx="5472608" cy="50405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a:off x="3491880" y="1268761"/>
            <a:ext cx="5472608" cy="6186309"/>
          </a:xfrm>
          <a:prstGeom prst="rect">
            <a:avLst/>
          </a:prstGeom>
        </p:spPr>
        <p:txBody>
          <a:bodyPr wrap="square">
            <a:spAutoFit/>
          </a:bodyPr>
          <a:lstStyle/>
          <a:p>
            <a:pPr algn="just"/>
            <a:r>
              <a:rPr lang="es-CO" dirty="0" smtClean="0">
                <a:solidFill>
                  <a:srgbClr val="FF0000"/>
                </a:solidFill>
              </a:rPr>
              <a:t>Patentes </a:t>
            </a:r>
            <a:r>
              <a:rPr lang="es-CO" dirty="0">
                <a:solidFill>
                  <a:srgbClr val="FF0000"/>
                </a:solidFill>
              </a:rPr>
              <a:t>para resolver los problemas de salud de países </a:t>
            </a:r>
            <a:r>
              <a:rPr lang="es-CO" dirty="0" smtClean="0">
                <a:solidFill>
                  <a:srgbClr val="FF0000"/>
                </a:solidFill>
              </a:rPr>
              <a:t>empobrecidos</a:t>
            </a:r>
          </a:p>
          <a:p>
            <a:endParaRPr lang="es-CO" dirty="0"/>
          </a:p>
          <a:p>
            <a:pPr algn="just"/>
            <a:r>
              <a:rPr lang="es-CO" dirty="0" smtClean="0">
                <a:solidFill>
                  <a:srgbClr val="FF0000"/>
                </a:solidFill>
              </a:rPr>
              <a:t>PI </a:t>
            </a:r>
            <a:r>
              <a:rPr lang="es-CO" dirty="0">
                <a:solidFill>
                  <a:srgbClr val="FF0000"/>
                </a:solidFill>
              </a:rPr>
              <a:t>dentro de la rentabilidad corporativa y responsabilidad </a:t>
            </a:r>
            <a:r>
              <a:rPr lang="es-CO" dirty="0" err="1" smtClean="0">
                <a:solidFill>
                  <a:srgbClr val="FF0000"/>
                </a:solidFill>
              </a:rPr>
              <a:t>corp</a:t>
            </a:r>
            <a:endParaRPr lang="es-CO" dirty="0" smtClean="0">
              <a:solidFill>
                <a:srgbClr val="FF0000"/>
              </a:solidFill>
            </a:endParaRPr>
          </a:p>
          <a:p>
            <a:pPr algn="just"/>
            <a:endParaRPr lang="es-CO" b="1" dirty="0" smtClean="0">
              <a:solidFill>
                <a:srgbClr val="FF0000"/>
              </a:solidFill>
            </a:endParaRPr>
          </a:p>
          <a:p>
            <a:r>
              <a:rPr lang="es-CO" b="1" dirty="0"/>
              <a:t>Proveer medicamentos  </a:t>
            </a:r>
            <a:r>
              <a:rPr lang="es-CO" b="1" dirty="0" smtClean="0"/>
              <a:t>-Alianza Internacional contra el tracoma</a:t>
            </a:r>
          </a:p>
          <a:p>
            <a:endParaRPr lang="es-CO" dirty="0"/>
          </a:p>
          <a:p>
            <a:pPr algn="just"/>
            <a:r>
              <a:rPr lang="es-CO" dirty="0"/>
              <a:t>Esta construcción enfatizaba en las nociones de</a:t>
            </a:r>
            <a:r>
              <a:rPr lang="es-CO" b="1" dirty="0"/>
              <a:t> libertad y justicia social </a:t>
            </a:r>
            <a:r>
              <a:rPr lang="es-CO" dirty="0"/>
              <a:t>como motivaciones en la</a:t>
            </a:r>
            <a:r>
              <a:rPr lang="es-CO" b="1" dirty="0"/>
              <a:t> toma de decisiones corporativas, </a:t>
            </a:r>
            <a:r>
              <a:rPr lang="es-CO" b="1" dirty="0">
                <a:solidFill>
                  <a:srgbClr val="FF0000"/>
                </a:solidFill>
              </a:rPr>
              <a:t>más que las preocupaciones acerca de la rentabilidad. </a:t>
            </a:r>
            <a:endParaRPr lang="es-CO" b="1" dirty="0" smtClean="0">
              <a:solidFill>
                <a:srgbClr val="FF0000"/>
              </a:solidFill>
            </a:endParaRPr>
          </a:p>
          <a:p>
            <a:pPr algn="just"/>
            <a:endParaRPr lang="es-CO" b="1" dirty="0">
              <a:solidFill>
                <a:srgbClr val="FF0000"/>
              </a:solidFill>
            </a:endParaRPr>
          </a:p>
          <a:p>
            <a:pPr algn="just"/>
            <a:r>
              <a:rPr lang="es-CO" dirty="0" smtClean="0"/>
              <a:t>Los DPI se convierten en parte </a:t>
            </a:r>
            <a:r>
              <a:rPr lang="es-CO" dirty="0"/>
              <a:t>de una construcción más amplia de  </a:t>
            </a:r>
            <a:r>
              <a:rPr lang="es-CO" b="1" dirty="0"/>
              <a:t>rentabilidad corporativa</a:t>
            </a:r>
            <a:r>
              <a:rPr lang="es-CO" dirty="0"/>
              <a:t>, equilibrada por la </a:t>
            </a:r>
            <a:r>
              <a:rPr lang="es-CO" b="1" dirty="0"/>
              <a:t>responsabilidad </a:t>
            </a:r>
            <a:r>
              <a:rPr lang="es-CO" b="1" dirty="0" smtClean="0"/>
              <a:t>corporativa. </a:t>
            </a:r>
            <a:r>
              <a:rPr lang="es-CO" b="1" dirty="0" smtClean="0">
                <a:solidFill>
                  <a:srgbClr val="FF0000"/>
                </a:solidFill>
              </a:rPr>
              <a:t>Vs BARRERAS DE ACCESO</a:t>
            </a:r>
          </a:p>
          <a:p>
            <a:pPr algn="just"/>
            <a:endParaRPr lang="es-CO" b="1" dirty="0"/>
          </a:p>
          <a:p>
            <a:pPr algn="just"/>
            <a:endParaRPr lang="es-CO" b="1" dirty="0" smtClean="0"/>
          </a:p>
          <a:p>
            <a:pPr algn="just"/>
            <a:endParaRPr lang="es-CO" b="1" dirty="0"/>
          </a:p>
          <a:p>
            <a:endParaRPr lang="es-CO" dirty="0"/>
          </a:p>
        </p:txBody>
      </p:sp>
    </p:spTree>
    <p:extLst>
      <p:ext uri="{BB962C8B-B14F-4D97-AF65-F5344CB8AC3E}">
        <p14:creationId xmlns:p14="http://schemas.microsoft.com/office/powerpoint/2010/main" val="3470600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55576" y="188640"/>
            <a:ext cx="7488832" cy="30603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smtClean="0"/>
              <a:t>Grupos de presión </a:t>
            </a:r>
            <a:endParaRPr lang="es-CO" sz="2400" b="1" dirty="0"/>
          </a:p>
        </p:txBody>
      </p:sp>
      <p:sp>
        <p:nvSpPr>
          <p:cNvPr id="13" name="12 Rectángulo"/>
          <p:cNvSpPr/>
          <p:nvPr/>
        </p:nvSpPr>
        <p:spPr>
          <a:xfrm>
            <a:off x="127012" y="692696"/>
            <a:ext cx="8640960" cy="5688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467544" y="1268760"/>
            <a:ext cx="8496944" cy="646331"/>
          </a:xfrm>
          <a:prstGeom prst="rect">
            <a:avLst/>
          </a:prstGeom>
        </p:spPr>
        <p:txBody>
          <a:bodyPr wrap="square">
            <a:spAutoFit/>
          </a:bodyPr>
          <a:lstStyle/>
          <a:p>
            <a:pPr algn="just"/>
            <a:endParaRPr lang="es-CO" dirty="0"/>
          </a:p>
          <a:p>
            <a:pPr algn="just"/>
            <a:endParaRPr lang="es-CO" dirty="0" smtClean="0"/>
          </a:p>
        </p:txBody>
      </p:sp>
      <p:sp>
        <p:nvSpPr>
          <p:cNvPr id="4" name="3 Rectángulo"/>
          <p:cNvSpPr/>
          <p:nvPr/>
        </p:nvSpPr>
        <p:spPr>
          <a:xfrm>
            <a:off x="323528" y="692696"/>
            <a:ext cx="8640960" cy="2246769"/>
          </a:xfrm>
          <a:prstGeom prst="rect">
            <a:avLst/>
          </a:prstGeom>
        </p:spPr>
        <p:txBody>
          <a:bodyPr wrap="square">
            <a:spAutoFit/>
          </a:bodyPr>
          <a:lstStyle/>
          <a:p>
            <a:pPr algn="just"/>
            <a:endParaRPr lang="es-CO" dirty="0" smtClean="0"/>
          </a:p>
          <a:p>
            <a:pPr algn="just"/>
            <a:endParaRPr lang="es-CO" sz="1400" dirty="0"/>
          </a:p>
          <a:p>
            <a:pPr algn="just"/>
            <a:endParaRPr lang="es-CO" dirty="0" smtClean="0"/>
          </a:p>
          <a:p>
            <a:pPr algn="just"/>
            <a:endParaRPr lang="es-CO" dirty="0"/>
          </a:p>
          <a:p>
            <a:pPr algn="just"/>
            <a:endParaRPr lang="es-CO" dirty="0" smtClean="0"/>
          </a:p>
          <a:p>
            <a:pPr algn="just"/>
            <a:endParaRPr lang="es-CO" dirty="0"/>
          </a:p>
          <a:p>
            <a:pPr algn="just"/>
            <a:endParaRPr lang="es-CO" dirty="0" smtClean="0"/>
          </a:p>
          <a:p>
            <a:pPr algn="just"/>
            <a:endParaRPr lang="es-CO" dirty="0"/>
          </a:p>
        </p:txBody>
      </p:sp>
      <p:sp>
        <p:nvSpPr>
          <p:cNvPr id="2" name="1 Rectángulo"/>
          <p:cNvSpPr/>
          <p:nvPr/>
        </p:nvSpPr>
        <p:spPr>
          <a:xfrm>
            <a:off x="467544" y="692696"/>
            <a:ext cx="7776864" cy="4801314"/>
          </a:xfrm>
          <a:prstGeom prst="rect">
            <a:avLst/>
          </a:prstGeom>
        </p:spPr>
        <p:txBody>
          <a:bodyPr wrap="square">
            <a:spAutoFit/>
          </a:bodyPr>
          <a:lstStyle/>
          <a:p>
            <a:endParaRPr lang="es-CO" dirty="0"/>
          </a:p>
          <a:p>
            <a:endParaRPr lang="es-CO" dirty="0" smtClean="0"/>
          </a:p>
          <a:p>
            <a:endParaRPr lang="es-CO" dirty="0"/>
          </a:p>
          <a:p>
            <a:pPr algn="ctr"/>
            <a:r>
              <a:rPr lang="es-CO" b="1" dirty="0" smtClean="0"/>
              <a:t>TLC </a:t>
            </a:r>
            <a:r>
              <a:rPr lang="es-CO" b="1" dirty="0"/>
              <a:t>Y LIBRE COMERCIO: CONTRADICCIÓN?? </a:t>
            </a:r>
            <a:endParaRPr lang="es-CO" b="1" dirty="0" smtClean="0"/>
          </a:p>
          <a:p>
            <a:endParaRPr lang="es-CO" dirty="0"/>
          </a:p>
          <a:p>
            <a:endParaRPr lang="es-CO" dirty="0" smtClean="0"/>
          </a:p>
          <a:p>
            <a:endParaRPr lang="es-CO" dirty="0"/>
          </a:p>
          <a:p>
            <a:pPr algn="just">
              <a:lnSpc>
                <a:spcPct val="150000"/>
              </a:lnSpc>
            </a:pPr>
            <a:r>
              <a:rPr lang="es-CO" dirty="0" smtClean="0"/>
              <a:t>« La noción </a:t>
            </a:r>
            <a:r>
              <a:rPr lang="es-CO" dirty="0"/>
              <a:t>de libertad expuesta por el término “tratados de libre comercio” se contradice con las cláusulas de esos tratados, que</a:t>
            </a:r>
            <a:r>
              <a:rPr lang="es-CO" b="1" dirty="0"/>
              <a:t> restringen sustancialmente la libertad de comerciar. </a:t>
            </a:r>
            <a:r>
              <a:rPr lang="es-CO" dirty="0"/>
              <a:t>Al contrario, los tratados </a:t>
            </a:r>
            <a:r>
              <a:rPr lang="es-CO" b="1" dirty="0">
                <a:solidFill>
                  <a:srgbClr val="FF0000"/>
                </a:solidFill>
              </a:rPr>
              <a:t>impusieron un amplio grupo de regulaciones y  requisitos nuevos, </a:t>
            </a:r>
            <a:r>
              <a:rPr lang="es-CO" dirty="0"/>
              <a:t>introduciendo una forma sólida de administración que dictaba los términos en los que los socios comerciales podían </a:t>
            </a:r>
            <a:r>
              <a:rPr lang="es-CO" dirty="0" smtClean="0"/>
              <a:t>operar».</a:t>
            </a:r>
            <a:endParaRPr lang="es-CO" dirty="0"/>
          </a:p>
          <a:p>
            <a:endParaRPr lang="es-CO" dirty="0"/>
          </a:p>
        </p:txBody>
      </p:sp>
    </p:spTree>
    <p:extLst>
      <p:ext uri="{BB962C8B-B14F-4D97-AF65-F5344CB8AC3E}">
        <p14:creationId xmlns:p14="http://schemas.microsoft.com/office/powerpoint/2010/main" val="1260944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5391" y="3983996"/>
            <a:ext cx="3040538" cy="2613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redondeado"/>
          <p:cNvSpPr/>
          <p:nvPr/>
        </p:nvSpPr>
        <p:spPr>
          <a:xfrm>
            <a:off x="755576" y="188640"/>
            <a:ext cx="7488832" cy="30603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smtClean="0"/>
              <a:t>Grupos de presión </a:t>
            </a:r>
            <a:endParaRPr lang="es-CO" sz="2400" b="1" dirty="0"/>
          </a:p>
        </p:txBody>
      </p:sp>
      <p:sp>
        <p:nvSpPr>
          <p:cNvPr id="13" name="12 Rectángulo"/>
          <p:cNvSpPr/>
          <p:nvPr/>
        </p:nvSpPr>
        <p:spPr>
          <a:xfrm>
            <a:off x="127012" y="692696"/>
            <a:ext cx="8640960" cy="5688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467544" y="1268760"/>
            <a:ext cx="8496944" cy="646331"/>
          </a:xfrm>
          <a:prstGeom prst="rect">
            <a:avLst/>
          </a:prstGeom>
        </p:spPr>
        <p:txBody>
          <a:bodyPr wrap="square">
            <a:spAutoFit/>
          </a:bodyPr>
          <a:lstStyle/>
          <a:p>
            <a:pPr algn="just"/>
            <a:endParaRPr lang="es-CO" dirty="0"/>
          </a:p>
          <a:p>
            <a:pPr algn="just"/>
            <a:endParaRPr lang="es-CO" dirty="0" smtClean="0"/>
          </a:p>
        </p:txBody>
      </p:sp>
      <p:sp>
        <p:nvSpPr>
          <p:cNvPr id="4" name="3 Rectángulo"/>
          <p:cNvSpPr/>
          <p:nvPr/>
        </p:nvSpPr>
        <p:spPr>
          <a:xfrm>
            <a:off x="323528" y="692696"/>
            <a:ext cx="8640960" cy="2246769"/>
          </a:xfrm>
          <a:prstGeom prst="rect">
            <a:avLst/>
          </a:prstGeom>
        </p:spPr>
        <p:txBody>
          <a:bodyPr wrap="square">
            <a:spAutoFit/>
          </a:bodyPr>
          <a:lstStyle/>
          <a:p>
            <a:pPr algn="just"/>
            <a:endParaRPr lang="es-CO" dirty="0" smtClean="0"/>
          </a:p>
          <a:p>
            <a:pPr algn="just"/>
            <a:endParaRPr lang="es-CO" sz="1400" dirty="0"/>
          </a:p>
          <a:p>
            <a:pPr algn="just"/>
            <a:endParaRPr lang="es-CO" dirty="0" smtClean="0"/>
          </a:p>
          <a:p>
            <a:pPr algn="just"/>
            <a:endParaRPr lang="es-CO" dirty="0"/>
          </a:p>
          <a:p>
            <a:pPr algn="just"/>
            <a:endParaRPr lang="es-CO" dirty="0" smtClean="0"/>
          </a:p>
          <a:p>
            <a:pPr algn="just"/>
            <a:endParaRPr lang="es-CO" dirty="0"/>
          </a:p>
          <a:p>
            <a:pPr algn="just"/>
            <a:endParaRPr lang="es-CO" dirty="0" smtClean="0"/>
          </a:p>
          <a:p>
            <a:pPr algn="just"/>
            <a:endParaRPr lang="es-CO" dirty="0"/>
          </a:p>
        </p:txBody>
      </p:sp>
      <p:sp>
        <p:nvSpPr>
          <p:cNvPr id="2" name="1 Rectángulo"/>
          <p:cNvSpPr/>
          <p:nvPr/>
        </p:nvSpPr>
        <p:spPr>
          <a:xfrm>
            <a:off x="127012" y="692696"/>
            <a:ext cx="8640960" cy="3831818"/>
          </a:xfrm>
          <a:prstGeom prst="rect">
            <a:avLst/>
          </a:prstGeom>
        </p:spPr>
        <p:txBody>
          <a:bodyPr wrap="square">
            <a:spAutoFit/>
          </a:bodyPr>
          <a:lstStyle/>
          <a:p>
            <a:endParaRPr lang="es-CO" dirty="0"/>
          </a:p>
          <a:p>
            <a:endParaRPr lang="es-CO" dirty="0" smtClean="0"/>
          </a:p>
          <a:p>
            <a:pPr algn="ctr"/>
            <a:r>
              <a:rPr lang="es-CO" b="1" dirty="0" smtClean="0"/>
              <a:t>TLC RESTRINGE </a:t>
            </a:r>
            <a:r>
              <a:rPr lang="es-CO" b="1" dirty="0"/>
              <a:t>EL LIBRE COMERCIO??? </a:t>
            </a:r>
            <a:endParaRPr lang="es-CO" b="1" dirty="0" smtClean="0"/>
          </a:p>
          <a:p>
            <a:pPr algn="ctr"/>
            <a:endParaRPr lang="es-CO" dirty="0"/>
          </a:p>
          <a:p>
            <a:pPr algn="just">
              <a:lnSpc>
                <a:spcPct val="150000"/>
              </a:lnSpc>
            </a:pPr>
            <a:r>
              <a:rPr lang="es-CO" dirty="0" smtClean="0"/>
              <a:t>«Los </a:t>
            </a:r>
            <a:r>
              <a:rPr lang="es-CO" dirty="0"/>
              <a:t>tratados de libre comercio no tienen nada que ver con el libre comercio como se define en la literatura económica. Realmente son tratados complejos, detallados, sobre el  comercio gerenciado: cuáles países pueden vender qué productos y servicios a quién y cuándo. La economía global está siendo administrada y regulada de manera intrincada. La  pregunta es: ¿quién está administrando y en interés de quién</a:t>
            </a:r>
            <a:r>
              <a:rPr lang="es-CO" dirty="0" smtClean="0"/>
              <a:t>?»</a:t>
            </a:r>
            <a:endParaRPr lang="es-CO" dirty="0"/>
          </a:p>
          <a:p>
            <a:endParaRPr lang="es-CO" dirty="0"/>
          </a:p>
          <a:p>
            <a:endParaRPr lang="es-CO" dirty="0"/>
          </a:p>
        </p:txBody>
      </p:sp>
    </p:spTree>
    <p:extLst>
      <p:ext uri="{BB962C8B-B14F-4D97-AF65-F5344CB8AC3E}">
        <p14:creationId xmlns:p14="http://schemas.microsoft.com/office/powerpoint/2010/main" val="991896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55576" y="188640"/>
            <a:ext cx="7488832" cy="50405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b="1" dirty="0" smtClean="0">
                <a:solidFill>
                  <a:schemeClr val="bg1">
                    <a:lumMod val="95000"/>
                  </a:schemeClr>
                </a:solidFill>
              </a:rPr>
              <a:t>CONSTRUCCIONES </a:t>
            </a:r>
            <a:r>
              <a:rPr lang="es-CO" b="1" dirty="0">
                <a:solidFill>
                  <a:schemeClr val="bg1">
                    <a:lumMod val="95000"/>
                  </a:schemeClr>
                </a:solidFill>
              </a:rPr>
              <a:t>DE LOS GRUPOS DE PRESIÓN </a:t>
            </a:r>
            <a:endParaRPr lang="es-CO" b="1" dirty="0">
              <a:solidFill>
                <a:schemeClr val="bg1">
                  <a:lumMod val="95000"/>
                </a:schemeClr>
              </a:solidFill>
            </a:endParaRPr>
          </a:p>
        </p:txBody>
      </p:sp>
      <p:sp>
        <p:nvSpPr>
          <p:cNvPr id="13" name="12 Rectángulo"/>
          <p:cNvSpPr/>
          <p:nvPr/>
        </p:nvSpPr>
        <p:spPr>
          <a:xfrm>
            <a:off x="127012" y="692696"/>
            <a:ext cx="8640960" cy="5688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467544" y="1268760"/>
            <a:ext cx="8496944" cy="646331"/>
          </a:xfrm>
          <a:prstGeom prst="rect">
            <a:avLst/>
          </a:prstGeom>
        </p:spPr>
        <p:txBody>
          <a:bodyPr wrap="square">
            <a:spAutoFit/>
          </a:bodyPr>
          <a:lstStyle/>
          <a:p>
            <a:pPr algn="just"/>
            <a:endParaRPr lang="es-CO" dirty="0"/>
          </a:p>
          <a:p>
            <a:pPr algn="just"/>
            <a:endParaRPr lang="es-CO" dirty="0" smtClean="0"/>
          </a:p>
        </p:txBody>
      </p:sp>
      <p:sp>
        <p:nvSpPr>
          <p:cNvPr id="4" name="3 Rectángulo"/>
          <p:cNvSpPr/>
          <p:nvPr/>
        </p:nvSpPr>
        <p:spPr>
          <a:xfrm>
            <a:off x="323528" y="692696"/>
            <a:ext cx="8640960" cy="2246769"/>
          </a:xfrm>
          <a:prstGeom prst="rect">
            <a:avLst/>
          </a:prstGeom>
        </p:spPr>
        <p:txBody>
          <a:bodyPr wrap="square">
            <a:spAutoFit/>
          </a:bodyPr>
          <a:lstStyle/>
          <a:p>
            <a:pPr algn="just"/>
            <a:endParaRPr lang="es-CO" dirty="0" smtClean="0"/>
          </a:p>
          <a:p>
            <a:pPr algn="just"/>
            <a:endParaRPr lang="es-CO" sz="1400" dirty="0"/>
          </a:p>
          <a:p>
            <a:pPr algn="just"/>
            <a:endParaRPr lang="es-CO" dirty="0" smtClean="0"/>
          </a:p>
          <a:p>
            <a:pPr algn="just"/>
            <a:endParaRPr lang="es-CO" dirty="0"/>
          </a:p>
          <a:p>
            <a:pPr algn="just"/>
            <a:endParaRPr lang="es-CO" dirty="0" smtClean="0"/>
          </a:p>
          <a:p>
            <a:pPr algn="just"/>
            <a:endParaRPr lang="es-CO" dirty="0"/>
          </a:p>
          <a:p>
            <a:pPr algn="just"/>
            <a:endParaRPr lang="es-CO" dirty="0" smtClean="0"/>
          </a:p>
          <a:p>
            <a:pPr algn="just"/>
            <a:endParaRPr lang="es-CO" dirty="0"/>
          </a:p>
        </p:txBody>
      </p:sp>
      <p:sp>
        <p:nvSpPr>
          <p:cNvPr id="2" name="1 Rectángulo"/>
          <p:cNvSpPr/>
          <p:nvPr/>
        </p:nvSpPr>
        <p:spPr>
          <a:xfrm>
            <a:off x="127012" y="692696"/>
            <a:ext cx="8549444" cy="5909310"/>
          </a:xfrm>
          <a:prstGeom prst="rect">
            <a:avLst/>
          </a:prstGeom>
        </p:spPr>
        <p:txBody>
          <a:bodyPr wrap="square">
            <a:spAutoFit/>
          </a:bodyPr>
          <a:lstStyle/>
          <a:p>
            <a:pPr algn="ctr"/>
            <a:endParaRPr lang="es-CO" b="1" dirty="0">
              <a:solidFill>
                <a:srgbClr val="FF0000"/>
              </a:solidFill>
            </a:endParaRPr>
          </a:p>
          <a:p>
            <a:pPr algn="just"/>
            <a:endParaRPr lang="es-CO" dirty="0" smtClean="0">
              <a:solidFill>
                <a:srgbClr val="FF0000"/>
              </a:solidFill>
            </a:endParaRPr>
          </a:p>
          <a:p>
            <a:pPr algn="just"/>
            <a:r>
              <a:rPr lang="es-CO" sz="1600" b="1" dirty="0" smtClean="0"/>
              <a:t>Destacaban </a:t>
            </a:r>
            <a:r>
              <a:rPr lang="es-CO" sz="1600" b="1" dirty="0"/>
              <a:t>las relaciones de poder político y económico </a:t>
            </a:r>
            <a:r>
              <a:rPr lang="es-CO" sz="1600" dirty="0"/>
              <a:t>que </a:t>
            </a:r>
            <a:r>
              <a:rPr lang="es-CO" sz="1600" b="1" dirty="0" smtClean="0"/>
              <a:t>empeoraban</a:t>
            </a:r>
            <a:r>
              <a:rPr lang="es-CO" sz="1600" dirty="0" smtClean="0"/>
              <a:t> las </a:t>
            </a:r>
            <a:r>
              <a:rPr lang="es-CO" sz="1600" dirty="0"/>
              <a:t>condiciones de </a:t>
            </a:r>
            <a:r>
              <a:rPr lang="es-CO" sz="1600" b="1" dirty="0">
                <a:solidFill>
                  <a:srgbClr val="0070C0"/>
                </a:solidFill>
              </a:rPr>
              <a:t>trabajo, el medioambiente, la nutrición, la seguridad </a:t>
            </a:r>
            <a:r>
              <a:rPr lang="es-CO" sz="1600" b="1" dirty="0" smtClean="0">
                <a:solidFill>
                  <a:srgbClr val="0070C0"/>
                </a:solidFill>
              </a:rPr>
              <a:t> financiera </a:t>
            </a:r>
            <a:r>
              <a:rPr lang="es-CO" sz="1600" b="1" dirty="0">
                <a:solidFill>
                  <a:srgbClr val="0070C0"/>
                </a:solidFill>
              </a:rPr>
              <a:t>y el acceso </a:t>
            </a:r>
            <a:r>
              <a:rPr lang="es-CO" sz="1600" dirty="0"/>
              <a:t>a los servicios y medicamentos de las </a:t>
            </a:r>
            <a:r>
              <a:rPr lang="es-CO" sz="1600" dirty="0" smtClean="0"/>
              <a:t>personas pobres</a:t>
            </a:r>
            <a:r>
              <a:rPr lang="es-CO" sz="1600" dirty="0"/>
              <a:t>, las minorías, los discapacitados, los mayores y otros grupos </a:t>
            </a:r>
            <a:r>
              <a:rPr lang="es-CO" sz="1600" dirty="0" smtClean="0"/>
              <a:t>en desventaja</a:t>
            </a:r>
            <a:r>
              <a:rPr lang="es-CO" sz="1600" dirty="0"/>
              <a:t>.</a:t>
            </a:r>
          </a:p>
          <a:p>
            <a:pPr algn="just"/>
            <a:endParaRPr lang="es-CO" sz="1600" dirty="0" smtClean="0">
              <a:solidFill>
                <a:srgbClr val="FF0000"/>
              </a:solidFill>
            </a:endParaRPr>
          </a:p>
          <a:p>
            <a:pPr algn="just"/>
            <a:endParaRPr lang="es-CO" sz="1600" dirty="0">
              <a:solidFill>
                <a:srgbClr val="FF0000"/>
              </a:solidFill>
            </a:endParaRPr>
          </a:p>
          <a:p>
            <a:pPr algn="just"/>
            <a:r>
              <a:rPr lang="es-CO" sz="1600" dirty="0" smtClean="0">
                <a:solidFill>
                  <a:srgbClr val="FF0000"/>
                </a:solidFill>
              </a:rPr>
              <a:t>Construyeron  una </a:t>
            </a:r>
            <a:r>
              <a:rPr lang="es-CO" sz="1600" b="1" dirty="0"/>
              <a:t>realidad de efectos desfavorables </a:t>
            </a:r>
            <a:r>
              <a:rPr lang="es-CO" sz="1600" dirty="0">
                <a:solidFill>
                  <a:srgbClr val="FF0000"/>
                </a:solidFill>
              </a:rPr>
              <a:t>sobre la </a:t>
            </a:r>
            <a:r>
              <a:rPr lang="es-CO" sz="1600" dirty="0" smtClean="0">
                <a:solidFill>
                  <a:srgbClr val="FF0000"/>
                </a:solidFill>
              </a:rPr>
              <a:t>SP y los SS , </a:t>
            </a:r>
            <a:r>
              <a:rPr lang="es-CO" sz="1600" b="1" dirty="0"/>
              <a:t>impuestos</a:t>
            </a:r>
            <a:r>
              <a:rPr lang="es-CO" sz="1600" dirty="0">
                <a:solidFill>
                  <a:srgbClr val="FF0000"/>
                </a:solidFill>
              </a:rPr>
              <a:t> por las políticas de las </a:t>
            </a:r>
            <a:r>
              <a:rPr lang="es-CO" sz="1600" dirty="0" smtClean="0">
                <a:solidFill>
                  <a:srgbClr val="FF0000"/>
                </a:solidFill>
              </a:rPr>
              <a:t>organizaciones </a:t>
            </a:r>
            <a:r>
              <a:rPr lang="es-CO" sz="1600" b="1" dirty="0" smtClean="0"/>
              <a:t>de </a:t>
            </a:r>
            <a:r>
              <a:rPr lang="es-CO" sz="1600" b="1" dirty="0"/>
              <a:t>comercio</a:t>
            </a:r>
            <a:r>
              <a:rPr lang="es-CO" sz="1600" dirty="0">
                <a:solidFill>
                  <a:srgbClr val="FF0000"/>
                </a:solidFill>
              </a:rPr>
              <a:t>, las instituciones </a:t>
            </a:r>
            <a:r>
              <a:rPr lang="es-CO" sz="1600" b="1" dirty="0"/>
              <a:t>financieras</a:t>
            </a:r>
            <a:r>
              <a:rPr lang="es-CO" sz="1600" dirty="0">
                <a:solidFill>
                  <a:srgbClr val="FF0000"/>
                </a:solidFill>
              </a:rPr>
              <a:t> internacionales y </a:t>
            </a:r>
            <a:r>
              <a:rPr lang="es-CO" sz="1600" dirty="0" smtClean="0">
                <a:solidFill>
                  <a:srgbClr val="FF0000"/>
                </a:solidFill>
              </a:rPr>
              <a:t>las corporaciones </a:t>
            </a:r>
            <a:r>
              <a:rPr lang="es-CO" sz="1600" b="1" dirty="0"/>
              <a:t>multinacionales. </a:t>
            </a:r>
            <a:endParaRPr lang="es-CO" sz="1600" b="1" dirty="0" smtClean="0"/>
          </a:p>
          <a:p>
            <a:pPr algn="just"/>
            <a:endParaRPr lang="es-CO" sz="1600" b="1" dirty="0" smtClean="0"/>
          </a:p>
          <a:p>
            <a:pPr algn="just"/>
            <a:endParaRPr lang="es-CO" sz="1600" dirty="0" smtClean="0">
              <a:solidFill>
                <a:srgbClr val="FF0000"/>
              </a:solidFill>
            </a:endParaRPr>
          </a:p>
          <a:p>
            <a:pPr algn="just"/>
            <a:r>
              <a:rPr lang="es-CO" sz="1600" dirty="0" smtClean="0"/>
              <a:t>Centraron </a:t>
            </a:r>
            <a:r>
              <a:rPr lang="es-CO" sz="1600" dirty="0"/>
              <a:t>la </a:t>
            </a:r>
            <a:r>
              <a:rPr lang="es-CO" sz="1600" b="1" dirty="0">
                <a:solidFill>
                  <a:srgbClr val="FF0000"/>
                </a:solidFill>
              </a:rPr>
              <a:t>crítica</a:t>
            </a:r>
            <a:r>
              <a:rPr lang="es-CO" sz="1600" dirty="0"/>
              <a:t> </a:t>
            </a:r>
            <a:r>
              <a:rPr lang="es-CO" sz="1600" dirty="0" smtClean="0"/>
              <a:t>especialmente </a:t>
            </a:r>
            <a:r>
              <a:rPr lang="es-CO" sz="1600" b="1" dirty="0" smtClean="0">
                <a:solidFill>
                  <a:srgbClr val="FF0000"/>
                </a:solidFill>
              </a:rPr>
              <a:t>en </a:t>
            </a:r>
            <a:r>
              <a:rPr lang="es-CO" sz="1600" b="1" dirty="0">
                <a:solidFill>
                  <a:srgbClr val="FF0000"/>
                </a:solidFill>
              </a:rPr>
              <a:t>los cobros </a:t>
            </a:r>
            <a:r>
              <a:rPr lang="es-CO" sz="1600" dirty="0"/>
              <a:t>que reducían el </a:t>
            </a:r>
            <a:r>
              <a:rPr lang="es-CO" sz="1600" b="1" dirty="0">
                <a:solidFill>
                  <a:srgbClr val="FF0000"/>
                </a:solidFill>
              </a:rPr>
              <a:t>acceso a los servicios </a:t>
            </a:r>
            <a:r>
              <a:rPr lang="es-CO" sz="1600" dirty="0"/>
              <a:t>y las </a:t>
            </a:r>
            <a:r>
              <a:rPr lang="es-CO" sz="1600" b="1" dirty="0" smtClean="0">
                <a:solidFill>
                  <a:srgbClr val="FF0000"/>
                </a:solidFill>
              </a:rPr>
              <a:t>cláusulas de </a:t>
            </a:r>
            <a:r>
              <a:rPr lang="es-CO" sz="1600" b="1" dirty="0">
                <a:solidFill>
                  <a:srgbClr val="FF0000"/>
                </a:solidFill>
              </a:rPr>
              <a:t>propiedad intelectual </a:t>
            </a:r>
            <a:r>
              <a:rPr lang="es-CO" sz="1600" dirty="0"/>
              <a:t>que restringían el acceso a </a:t>
            </a:r>
            <a:r>
              <a:rPr lang="es-CO" sz="1600" dirty="0" smtClean="0"/>
              <a:t>medicamentos esenciales</a:t>
            </a:r>
            <a:r>
              <a:rPr lang="es-CO" sz="1600" dirty="0"/>
              <a:t>. </a:t>
            </a:r>
            <a:endParaRPr lang="es-CO" sz="1600" dirty="0" smtClean="0"/>
          </a:p>
          <a:p>
            <a:pPr algn="just"/>
            <a:endParaRPr lang="es-CO" sz="1600" dirty="0" smtClean="0"/>
          </a:p>
          <a:p>
            <a:pPr algn="just"/>
            <a:endParaRPr lang="es-CO" sz="1600" dirty="0">
              <a:solidFill>
                <a:srgbClr val="FF0000"/>
              </a:solidFill>
            </a:endParaRPr>
          </a:p>
          <a:p>
            <a:pPr algn="just"/>
            <a:r>
              <a:rPr lang="es-CO" sz="1600" dirty="0" smtClean="0">
                <a:solidFill>
                  <a:srgbClr val="FF0000"/>
                </a:solidFill>
              </a:rPr>
              <a:t>Los « TLC» invocaban </a:t>
            </a:r>
            <a:r>
              <a:rPr lang="es-CO" sz="1600" dirty="0">
                <a:solidFill>
                  <a:srgbClr val="FF0000"/>
                </a:solidFill>
              </a:rPr>
              <a:t>una aproximación </a:t>
            </a:r>
            <a:r>
              <a:rPr lang="es-CO" sz="1600" b="1" dirty="0" smtClean="0"/>
              <a:t>corporativa, restrictiva</a:t>
            </a:r>
            <a:r>
              <a:rPr lang="es-CO" sz="1600" b="1" dirty="0"/>
              <a:t>, a la regulación del comercio, </a:t>
            </a:r>
            <a:r>
              <a:rPr lang="es-CO" sz="1600" dirty="0">
                <a:solidFill>
                  <a:srgbClr val="FF0000"/>
                </a:solidFill>
              </a:rPr>
              <a:t>la cual </a:t>
            </a:r>
            <a:r>
              <a:rPr lang="es-CO" sz="1600" b="1" dirty="0"/>
              <a:t>se extendía </a:t>
            </a:r>
            <a:r>
              <a:rPr lang="es-CO" sz="1600" dirty="0">
                <a:solidFill>
                  <a:srgbClr val="FF0000"/>
                </a:solidFill>
              </a:rPr>
              <a:t>de </a:t>
            </a:r>
            <a:r>
              <a:rPr lang="es-CO" sz="1600" dirty="0" smtClean="0">
                <a:solidFill>
                  <a:srgbClr val="FF0000"/>
                </a:solidFill>
              </a:rPr>
              <a:t>forma inapropiada </a:t>
            </a:r>
            <a:r>
              <a:rPr lang="es-CO" sz="1600" dirty="0">
                <a:solidFill>
                  <a:srgbClr val="FF0000"/>
                </a:solidFill>
              </a:rPr>
              <a:t>hacia nuevas áreas de la </a:t>
            </a:r>
            <a:r>
              <a:rPr lang="es-CO" sz="1600" b="1" dirty="0"/>
              <a:t>salud pública y los servicios </a:t>
            </a:r>
            <a:r>
              <a:rPr lang="es-CO" sz="1600" b="1" dirty="0" smtClean="0"/>
              <a:t>de salud</a:t>
            </a:r>
            <a:r>
              <a:rPr lang="es-CO" sz="1600" b="1" dirty="0"/>
              <a:t>.</a:t>
            </a:r>
          </a:p>
          <a:p>
            <a:pPr algn="ctr"/>
            <a:endParaRPr lang="es-CO" b="1" dirty="0" smtClean="0">
              <a:solidFill>
                <a:srgbClr val="FF0000"/>
              </a:solidFill>
            </a:endParaRPr>
          </a:p>
          <a:p>
            <a:r>
              <a:rPr lang="es-CO" dirty="0" smtClean="0"/>
              <a:t>_</a:t>
            </a:r>
            <a:endParaRPr lang="es-CO" dirty="0"/>
          </a:p>
          <a:p>
            <a:endParaRPr lang="es-CO" dirty="0"/>
          </a:p>
        </p:txBody>
      </p:sp>
    </p:spTree>
    <p:extLst>
      <p:ext uri="{BB962C8B-B14F-4D97-AF65-F5344CB8AC3E}">
        <p14:creationId xmlns:p14="http://schemas.microsoft.com/office/powerpoint/2010/main" val="999242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27005" y="228600"/>
            <a:ext cx="7344815" cy="1652228"/>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just" fontAlgn="base">
              <a:spcBef>
                <a:spcPct val="0"/>
              </a:spcBef>
              <a:spcAft>
                <a:spcPct val="0"/>
              </a:spcAft>
            </a:pPr>
            <a:r>
              <a:rPr lang="es-CO" sz="1600" dirty="0">
                <a:solidFill>
                  <a:prstClr val="black"/>
                </a:solidFill>
                <a:latin typeface="Arial" pitchFamily="34" charset="0"/>
                <a:ea typeface="Calibri" pitchFamily="34" charset="0"/>
                <a:cs typeface="Arial" pitchFamily="34" charset="0"/>
              </a:rPr>
              <a:t>E</a:t>
            </a:r>
            <a:r>
              <a:rPr lang="es-CO" sz="1600" dirty="0" smtClean="0">
                <a:solidFill>
                  <a:prstClr val="black"/>
                </a:solidFill>
                <a:latin typeface="Arial" pitchFamily="34" charset="0"/>
                <a:ea typeface="Calibri" pitchFamily="34" charset="0"/>
                <a:cs typeface="Arial" pitchFamily="34" charset="0"/>
              </a:rPr>
              <a:t>mergieron </a:t>
            </a:r>
            <a:r>
              <a:rPr lang="es-CO" sz="1600" b="1" dirty="0">
                <a:solidFill>
                  <a:prstClr val="black"/>
                </a:solidFill>
                <a:latin typeface="Arial" pitchFamily="34" charset="0"/>
                <a:ea typeface="Calibri" pitchFamily="34" charset="0"/>
                <a:cs typeface="Arial" pitchFamily="34" charset="0"/>
              </a:rPr>
              <a:t>puntos de vista </a:t>
            </a:r>
            <a:r>
              <a:rPr lang="es-CO" sz="1600" b="1" dirty="0" smtClean="0">
                <a:solidFill>
                  <a:prstClr val="black"/>
                </a:solidFill>
                <a:latin typeface="Arial" pitchFamily="34" charset="0"/>
                <a:ea typeface="Calibri" pitchFamily="34" charset="0"/>
                <a:cs typeface="Arial" pitchFamily="34" charset="0"/>
              </a:rPr>
              <a:t>divergentes </a:t>
            </a:r>
            <a:r>
              <a:rPr lang="es-CO" sz="1600" dirty="0" smtClean="0">
                <a:solidFill>
                  <a:prstClr val="black"/>
                </a:solidFill>
                <a:latin typeface="Arial" pitchFamily="34" charset="0"/>
                <a:ea typeface="Calibri" pitchFamily="34" charset="0"/>
                <a:cs typeface="Arial" pitchFamily="34" charset="0"/>
              </a:rPr>
              <a:t>acerca </a:t>
            </a:r>
            <a:r>
              <a:rPr lang="es-CO" sz="1600" dirty="0">
                <a:solidFill>
                  <a:prstClr val="black"/>
                </a:solidFill>
                <a:latin typeface="Arial" pitchFamily="34" charset="0"/>
                <a:ea typeface="Calibri" pitchFamily="34" charset="0"/>
                <a:cs typeface="Arial" pitchFamily="34" charset="0"/>
              </a:rPr>
              <a:t>del impacto del comercio global en la salud pública y los servicios </a:t>
            </a:r>
            <a:r>
              <a:rPr lang="es-CO" sz="1600" dirty="0" smtClean="0">
                <a:solidFill>
                  <a:prstClr val="black"/>
                </a:solidFill>
                <a:latin typeface="Arial" pitchFamily="34" charset="0"/>
                <a:ea typeface="Calibri" pitchFamily="34" charset="0"/>
                <a:cs typeface="Arial" pitchFamily="34" charset="0"/>
              </a:rPr>
              <a:t> de </a:t>
            </a:r>
            <a:r>
              <a:rPr lang="es-CO" sz="1600" dirty="0">
                <a:solidFill>
                  <a:prstClr val="black"/>
                </a:solidFill>
                <a:latin typeface="Arial" pitchFamily="34" charset="0"/>
                <a:ea typeface="Calibri" pitchFamily="34" charset="0"/>
                <a:cs typeface="Arial" pitchFamily="34" charset="0"/>
              </a:rPr>
              <a:t>salud</a:t>
            </a:r>
            <a:r>
              <a:rPr lang="es-CO" sz="1600" dirty="0" smtClean="0">
                <a:solidFill>
                  <a:prstClr val="black"/>
                </a:solidFill>
                <a:latin typeface="Arial" pitchFamily="34" charset="0"/>
                <a:ea typeface="Calibri" pitchFamily="34" charset="0"/>
                <a:cs typeface="Arial" pitchFamily="34" charset="0"/>
              </a:rPr>
              <a:t>.</a:t>
            </a:r>
          </a:p>
          <a:p>
            <a:pPr algn="just" fontAlgn="base">
              <a:spcBef>
                <a:spcPct val="0"/>
              </a:spcBef>
              <a:spcAft>
                <a:spcPct val="0"/>
              </a:spcAft>
            </a:pPr>
            <a:r>
              <a:rPr lang="es-CO" sz="1600" dirty="0" smtClean="0">
                <a:solidFill>
                  <a:prstClr val="black"/>
                </a:solidFill>
                <a:latin typeface="Arial" pitchFamily="34" charset="0"/>
                <a:ea typeface="Calibri" pitchFamily="34" charset="0"/>
                <a:cs typeface="Arial" pitchFamily="34" charset="0"/>
              </a:rPr>
              <a:t> </a:t>
            </a:r>
          </a:p>
          <a:p>
            <a:pPr algn="just" fontAlgn="base">
              <a:spcBef>
                <a:spcPct val="0"/>
              </a:spcBef>
              <a:spcAft>
                <a:spcPct val="0"/>
              </a:spcAft>
            </a:pPr>
            <a:r>
              <a:rPr lang="es-CO" sz="1600" dirty="0" smtClean="0">
                <a:solidFill>
                  <a:prstClr val="black"/>
                </a:solidFill>
                <a:latin typeface="Arial" pitchFamily="34" charset="0"/>
                <a:ea typeface="Calibri" pitchFamily="34" charset="0"/>
                <a:cs typeface="Arial" pitchFamily="34" charset="0"/>
              </a:rPr>
              <a:t>Las </a:t>
            </a:r>
            <a:r>
              <a:rPr lang="es-CO" sz="1600" dirty="0">
                <a:solidFill>
                  <a:prstClr val="black"/>
                </a:solidFill>
                <a:latin typeface="Arial" pitchFamily="34" charset="0"/>
                <a:ea typeface="Calibri" pitchFamily="34" charset="0"/>
                <a:cs typeface="Arial" pitchFamily="34" charset="0"/>
              </a:rPr>
              <a:t>interpretaciones que conectaban el comercio y la </a:t>
            </a:r>
            <a:r>
              <a:rPr lang="es-CO" sz="1600" dirty="0" smtClean="0">
                <a:solidFill>
                  <a:prstClr val="black"/>
                </a:solidFill>
                <a:latin typeface="Arial" pitchFamily="34" charset="0"/>
                <a:ea typeface="Calibri" pitchFamily="34" charset="0"/>
                <a:cs typeface="Arial" pitchFamily="34" charset="0"/>
              </a:rPr>
              <a:t>salud variaban</a:t>
            </a:r>
            <a:r>
              <a:rPr lang="es-CO" sz="1600" dirty="0">
                <a:solidFill>
                  <a:prstClr val="black"/>
                </a:solidFill>
                <a:latin typeface="Arial" pitchFamily="34" charset="0"/>
                <a:ea typeface="Calibri" pitchFamily="34" charset="0"/>
                <a:cs typeface="Arial" pitchFamily="34" charset="0"/>
              </a:rPr>
              <a:t>, </a:t>
            </a:r>
            <a:r>
              <a:rPr lang="es-CO" sz="1600" b="1" dirty="0">
                <a:solidFill>
                  <a:prstClr val="black"/>
                </a:solidFill>
                <a:latin typeface="Arial" pitchFamily="34" charset="0"/>
                <a:ea typeface="Calibri" pitchFamily="34" charset="0"/>
                <a:cs typeface="Arial" pitchFamily="34" charset="0"/>
              </a:rPr>
              <a:t>dependiendo de los intereses e ideologías institucionales </a:t>
            </a:r>
            <a:r>
              <a:rPr lang="es-CO" sz="1600" b="1" dirty="0" smtClean="0">
                <a:solidFill>
                  <a:prstClr val="black"/>
                </a:solidFill>
                <a:latin typeface="Arial" pitchFamily="34" charset="0"/>
                <a:ea typeface="Calibri" pitchFamily="34" charset="0"/>
                <a:cs typeface="Arial" pitchFamily="34" charset="0"/>
              </a:rPr>
              <a:t>de los protagoni</a:t>
            </a:r>
            <a:r>
              <a:rPr lang="es-CO" sz="1600" dirty="0" smtClean="0">
                <a:solidFill>
                  <a:prstClr val="black"/>
                </a:solidFill>
                <a:latin typeface="Arial" pitchFamily="34" charset="0"/>
                <a:ea typeface="Calibri" pitchFamily="34" charset="0"/>
                <a:cs typeface="Arial" pitchFamily="34" charset="0"/>
              </a:rPr>
              <a:t>stas.</a:t>
            </a:r>
            <a:endParaRPr lang="es-CO" sz="1600" dirty="0">
              <a:solidFill>
                <a:prstClr val="black"/>
              </a:solidFill>
              <a:latin typeface="Arial" pitchFamily="34" charset="0"/>
              <a:ea typeface="Calibri" pitchFamily="34" charset="0"/>
              <a:cs typeface="Arial" pitchFamily="34" charset="0"/>
            </a:endParaRPr>
          </a:p>
        </p:txBody>
      </p:sp>
      <p:sp>
        <p:nvSpPr>
          <p:cNvPr id="4" name="3 Rectángulo"/>
          <p:cNvSpPr/>
          <p:nvPr/>
        </p:nvSpPr>
        <p:spPr>
          <a:xfrm>
            <a:off x="1702585" y="2569951"/>
            <a:ext cx="7333911" cy="108012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lvl="0" algn="just"/>
            <a:r>
              <a:rPr lang="es-CO" sz="1600" dirty="0">
                <a:solidFill>
                  <a:prstClr val="black"/>
                </a:solidFill>
                <a:latin typeface="Arial" pitchFamily="34" charset="0"/>
                <a:ea typeface="Calibri" pitchFamily="34" charset="0"/>
                <a:cs typeface="Arial" pitchFamily="34" charset="0"/>
              </a:rPr>
              <a:t>Los puntos de vista sobre los efectos favorables </a:t>
            </a:r>
            <a:r>
              <a:rPr lang="es-CO" sz="1600" dirty="0" smtClean="0">
                <a:solidFill>
                  <a:prstClr val="black"/>
                </a:solidFill>
                <a:latin typeface="Arial" pitchFamily="34" charset="0"/>
                <a:ea typeface="Calibri" pitchFamily="34" charset="0"/>
                <a:cs typeface="Arial" pitchFamily="34" charset="0"/>
              </a:rPr>
              <a:t>o desfavorables </a:t>
            </a:r>
            <a:r>
              <a:rPr lang="es-CO" sz="1600" dirty="0">
                <a:solidFill>
                  <a:prstClr val="black"/>
                </a:solidFill>
                <a:latin typeface="Arial" pitchFamily="34" charset="0"/>
                <a:ea typeface="Calibri" pitchFamily="34" charset="0"/>
                <a:cs typeface="Arial" pitchFamily="34" charset="0"/>
              </a:rPr>
              <a:t>del comercio en la salud</a:t>
            </a:r>
            <a:r>
              <a:rPr lang="es-CO" sz="1600" b="1" dirty="0">
                <a:solidFill>
                  <a:prstClr val="black"/>
                </a:solidFill>
                <a:latin typeface="Arial" pitchFamily="34" charset="0"/>
                <a:ea typeface="Calibri" pitchFamily="34" charset="0"/>
                <a:cs typeface="Arial" pitchFamily="34" charset="0"/>
              </a:rPr>
              <a:t> reflejaban</a:t>
            </a:r>
            <a:r>
              <a:rPr lang="es-CO" sz="1600" dirty="0">
                <a:solidFill>
                  <a:prstClr val="black"/>
                </a:solidFill>
                <a:latin typeface="Arial" pitchFamily="34" charset="0"/>
                <a:ea typeface="Calibri" pitchFamily="34" charset="0"/>
                <a:cs typeface="Arial" pitchFamily="34" charset="0"/>
              </a:rPr>
              <a:t> supuestos </a:t>
            </a:r>
            <a:r>
              <a:rPr lang="es-CO" sz="1600" b="1" dirty="0">
                <a:solidFill>
                  <a:prstClr val="black"/>
                </a:solidFill>
                <a:latin typeface="Arial" pitchFamily="34" charset="0"/>
                <a:ea typeface="Calibri" pitchFamily="34" charset="0"/>
                <a:cs typeface="Arial" pitchFamily="34" charset="0"/>
              </a:rPr>
              <a:t>más </a:t>
            </a:r>
            <a:r>
              <a:rPr lang="es-CO" sz="1600" b="1" dirty="0" smtClean="0">
                <a:solidFill>
                  <a:prstClr val="black"/>
                </a:solidFill>
                <a:latin typeface="Arial" pitchFamily="34" charset="0"/>
                <a:ea typeface="Calibri" pitchFamily="34" charset="0"/>
                <a:cs typeface="Arial" pitchFamily="34" charset="0"/>
              </a:rPr>
              <a:t>generales </a:t>
            </a:r>
            <a:r>
              <a:rPr lang="es-CO" sz="1600" dirty="0" smtClean="0">
                <a:solidFill>
                  <a:prstClr val="black"/>
                </a:solidFill>
                <a:latin typeface="Arial" pitchFamily="34" charset="0"/>
                <a:ea typeface="Calibri" pitchFamily="34" charset="0"/>
                <a:cs typeface="Arial" pitchFamily="34" charset="0"/>
              </a:rPr>
              <a:t>acerca </a:t>
            </a:r>
            <a:r>
              <a:rPr lang="es-CO" sz="1600" dirty="0">
                <a:solidFill>
                  <a:prstClr val="black"/>
                </a:solidFill>
                <a:latin typeface="Arial" pitchFamily="34" charset="0"/>
                <a:ea typeface="Calibri" pitchFamily="34" charset="0"/>
                <a:cs typeface="Arial" pitchFamily="34" charset="0"/>
              </a:rPr>
              <a:t>de </a:t>
            </a:r>
            <a:r>
              <a:rPr lang="es-CO" sz="1600" b="1" dirty="0">
                <a:solidFill>
                  <a:prstClr val="black"/>
                </a:solidFill>
                <a:latin typeface="Arial" pitchFamily="34" charset="0"/>
                <a:ea typeface="Calibri" pitchFamily="34" charset="0"/>
                <a:cs typeface="Arial" pitchFamily="34" charset="0"/>
              </a:rPr>
              <a:t>cómo las fuerzas del mercado afectaban la salud y el bienestar</a:t>
            </a:r>
            <a:r>
              <a:rPr lang="es-CO" sz="1600" dirty="0">
                <a:solidFill>
                  <a:prstClr val="black"/>
                </a:solidFill>
                <a:latin typeface="Arial" pitchFamily="34" charset="0"/>
                <a:ea typeface="Calibri" pitchFamily="34" charset="0"/>
                <a:cs typeface="Arial" pitchFamily="34" charset="0"/>
              </a:rPr>
              <a:t>.</a:t>
            </a:r>
          </a:p>
        </p:txBody>
      </p:sp>
      <p:sp>
        <p:nvSpPr>
          <p:cNvPr id="5" name="4 Rectángulo"/>
          <p:cNvSpPr/>
          <p:nvPr/>
        </p:nvSpPr>
        <p:spPr>
          <a:xfrm>
            <a:off x="1702585" y="4506352"/>
            <a:ext cx="7309491" cy="157920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lvl="0" algn="just"/>
            <a:r>
              <a:rPr lang="es-CO" sz="1600" dirty="0" smtClean="0">
                <a:solidFill>
                  <a:prstClr val="black"/>
                </a:solidFill>
                <a:latin typeface="Arial" pitchFamily="34" charset="0"/>
                <a:ea typeface="Calibri" pitchFamily="34" charset="0"/>
                <a:cs typeface="Arial" pitchFamily="34" charset="0"/>
              </a:rPr>
              <a:t>La </a:t>
            </a:r>
            <a:r>
              <a:rPr lang="es-CO" sz="1600" dirty="0">
                <a:solidFill>
                  <a:prstClr val="black"/>
                </a:solidFill>
                <a:latin typeface="Arial" pitchFamily="34" charset="0"/>
                <a:ea typeface="Calibri" pitchFamily="34" charset="0"/>
                <a:cs typeface="Arial" pitchFamily="34" charset="0"/>
              </a:rPr>
              <a:t>construcción </a:t>
            </a:r>
            <a:r>
              <a:rPr lang="es-CO" sz="1600" b="1" dirty="0">
                <a:solidFill>
                  <a:prstClr val="black"/>
                </a:solidFill>
                <a:latin typeface="Arial" pitchFamily="34" charset="0"/>
                <a:ea typeface="Calibri" pitchFamily="34" charset="0"/>
                <a:cs typeface="Arial" pitchFamily="34" charset="0"/>
              </a:rPr>
              <a:t>oficial de las políticas </a:t>
            </a:r>
            <a:r>
              <a:rPr lang="es-CO" sz="1600" dirty="0">
                <a:solidFill>
                  <a:prstClr val="black"/>
                </a:solidFill>
                <a:latin typeface="Arial" pitchFamily="34" charset="0"/>
                <a:ea typeface="Calibri" pitchFamily="34" charset="0"/>
                <a:cs typeface="Arial" pitchFamily="34" charset="0"/>
              </a:rPr>
              <a:t>de esas organizaciones </a:t>
            </a:r>
            <a:r>
              <a:rPr lang="es-CO" sz="1600" b="1" dirty="0">
                <a:solidFill>
                  <a:prstClr val="black"/>
                </a:solidFill>
                <a:latin typeface="Arial" pitchFamily="34" charset="0"/>
                <a:ea typeface="Calibri" pitchFamily="34" charset="0"/>
                <a:cs typeface="Arial" pitchFamily="34" charset="0"/>
              </a:rPr>
              <a:t>difería</a:t>
            </a:r>
            <a:r>
              <a:rPr lang="es-CO" sz="1600" dirty="0">
                <a:solidFill>
                  <a:prstClr val="black"/>
                </a:solidFill>
                <a:latin typeface="Arial" pitchFamily="34" charset="0"/>
                <a:ea typeface="Calibri" pitchFamily="34" charset="0"/>
                <a:cs typeface="Arial" pitchFamily="34" charset="0"/>
              </a:rPr>
              <a:t> de las </a:t>
            </a:r>
            <a:r>
              <a:rPr lang="es-CO" sz="1600" b="1" dirty="0">
                <a:solidFill>
                  <a:prstClr val="black"/>
                </a:solidFill>
                <a:latin typeface="Arial" pitchFamily="34" charset="0"/>
                <a:ea typeface="Calibri" pitchFamily="34" charset="0"/>
                <a:cs typeface="Arial" pitchFamily="34" charset="0"/>
              </a:rPr>
              <a:t>acciones de las organizaciones </a:t>
            </a:r>
            <a:r>
              <a:rPr lang="es-CO" sz="1600" dirty="0">
                <a:solidFill>
                  <a:prstClr val="black"/>
                </a:solidFill>
                <a:latin typeface="Arial" pitchFamily="34" charset="0"/>
                <a:ea typeface="Calibri" pitchFamily="34" charset="0"/>
                <a:cs typeface="Arial" pitchFamily="34" charset="0"/>
              </a:rPr>
              <a:t>en la arena del </a:t>
            </a:r>
            <a:r>
              <a:rPr lang="es-CO" sz="1600" b="1" dirty="0">
                <a:solidFill>
                  <a:prstClr val="black"/>
                </a:solidFill>
                <a:latin typeface="Arial" pitchFamily="34" charset="0"/>
                <a:ea typeface="Calibri" pitchFamily="34" charset="0"/>
                <a:cs typeface="Arial" pitchFamily="34" charset="0"/>
              </a:rPr>
              <a:t>comercio global </a:t>
            </a:r>
            <a:r>
              <a:rPr lang="es-CO" sz="1600" dirty="0">
                <a:solidFill>
                  <a:prstClr val="black"/>
                </a:solidFill>
                <a:latin typeface="Arial" pitchFamily="34" charset="0"/>
                <a:ea typeface="Calibri" pitchFamily="34" charset="0"/>
                <a:cs typeface="Arial" pitchFamily="34" charset="0"/>
              </a:rPr>
              <a:t>y  coincidían con el </a:t>
            </a:r>
            <a:r>
              <a:rPr lang="es-CO" sz="1600" b="1" dirty="0">
                <a:solidFill>
                  <a:prstClr val="black"/>
                </a:solidFill>
                <a:latin typeface="Arial" pitchFamily="34" charset="0"/>
                <a:ea typeface="Calibri" pitchFamily="34" charset="0"/>
                <a:cs typeface="Arial" pitchFamily="34" charset="0"/>
              </a:rPr>
              <a:t>“sentido común” ideológico de las políticas de </a:t>
            </a:r>
            <a:r>
              <a:rPr lang="es-CO" sz="1600" b="1" dirty="0" smtClean="0">
                <a:solidFill>
                  <a:prstClr val="black"/>
                </a:solidFill>
                <a:latin typeface="Arial" pitchFamily="34" charset="0"/>
                <a:ea typeface="Calibri" pitchFamily="34" charset="0"/>
                <a:cs typeface="Arial" pitchFamily="34" charset="0"/>
              </a:rPr>
              <a:t>salud.</a:t>
            </a:r>
            <a:endParaRPr lang="es-CO" sz="1600" b="1" dirty="0">
              <a:solidFill>
                <a:prstClr val="black"/>
              </a:solidFill>
              <a:latin typeface="Arial" pitchFamily="34" charset="0"/>
              <a:ea typeface="Calibri" pitchFamily="34" charset="0"/>
              <a:cs typeface="Arial" pitchFamily="34" charset="0"/>
            </a:endParaRPr>
          </a:p>
        </p:txBody>
      </p:sp>
      <p:sp>
        <p:nvSpPr>
          <p:cNvPr id="3" name="2 Flecha abajo"/>
          <p:cNvSpPr/>
          <p:nvPr/>
        </p:nvSpPr>
        <p:spPr>
          <a:xfrm>
            <a:off x="4937492" y="2052176"/>
            <a:ext cx="432048" cy="324036"/>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O"/>
          </a:p>
        </p:txBody>
      </p:sp>
      <p:sp>
        <p:nvSpPr>
          <p:cNvPr id="9" name="8 Flecha abajo"/>
          <p:cNvSpPr/>
          <p:nvPr/>
        </p:nvSpPr>
        <p:spPr>
          <a:xfrm>
            <a:off x="4915136" y="3861048"/>
            <a:ext cx="432048" cy="36004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O"/>
          </a:p>
        </p:txBody>
      </p:sp>
      <p:sp>
        <p:nvSpPr>
          <p:cNvPr id="13" name="Rectangle 4"/>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15 Rectángulo"/>
          <p:cNvSpPr/>
          <p:nvPr/>
        </p:nvSpPr>
        <p:spPr>
          <a:xfrm rot="5400000">
            <a:off x="-1980728" y="2717522"/>
            <a:ext cx="5688632" cy="108012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es-ES" sz="1400" dirty="0" smtClean="0">
              <a:solidFill>
                <a:prstClr val="black"/>
              </a:solidFill>
              <a:latin typeface="Arial" pitchFamily="34" charset="0"/>
              <a:ea typeface="Calibri" pitchFamily="34" charset="0"/>
              <a:cs typeface="Arial" pitchFamily="34" charset="0"/>
            </a:endParaRPr>
          </a:p>
          <a:p>
            <a:pPr lvl="0" algn="ctr"/>
            <a:endParaRPr lang="es-ES" sz="1400" dirty="0">
              <a:solidFill>
                <a:prstClr val="black"/>
              </a:solidFill>
              <a:latin typeface="Arial" pitchFamily="34" charset="0"/>
              <a:ea typeface="Calibri" pitchFamily="34" charset="0"/>
              <a:cs typeface="Arial" pitchFamily="34" charset="0"/>
            </a:endParaRPr>
          </a:p>
          <a:p>
            <a:pPr algn="ctr"/>
            <a:r>
              <a:rPr lang="es-CO" sz="2800" b="1" dirty="0" smtClean="0"/>
              <a:t>Presente del imperio </a:t>
            </a:r>
            <a:endParaRPr lang="es-CO" sz="2800" b="1" dirty="0"/>
          </a:p>
        </p:txBody>
      </p:sp>
    </p:spTree>
    <p:extLst>
      <p:ext uri="{BB962C8B-B14F-4D97-AF65-F5344CB8AC3E}">
        <p14:creationId xmlns:p14="http://schemas.microsoft.com/office/powerpoint/2010/main" val="918869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55576" y="188640"/>
            <a:ext cx="7488832" cy="50405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b="1" dirty="0" smtClean="0">
                <a:solidFill>
                  <a:schemeClr val="bg1">
                    <a:lumMod val="95000"/>
                  </a:schemeClr>
                </a:solidFill>
              </a:rPr>
              <a:t>CONSTRUCCIÓN DE RESISTENCIA  </a:t>
            </a:r>
            <a:endParaRPr lang="es-CO" b="1" dirty="0">
              <a:solidFill>
                <a:schemeClr val="bg1">
                  <a:lumMod val="95000"/>
                </a:schemeClr>
              </a:solidFill>
            </a:endParaRPr>
          </a:p>
        </p:txBody>
      </p:sp>
      <p:sp>
        <p:nvSpPr>
          <p:cNvPr id="13" name="12 Rectángulo"/>
          <p:cNvSpPr/>
          <p:nvPr/>
        </p:nvSpPr>
        <p:spPr>
          <a:xfrm>
            <a:off x="127012" y="692696"/>
            <a:ext cx="8640960" cy="5688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467544" y="1268760"/>
            <a:ext cx="8496944" cy="646331"/>
          </a:xfrm>
          <a:prstGeom prst="rect">
            <a:avLst/>
          </a:prstGeom>
        </p:spPr>
        <p:txBody>
          <a:bodyPr wrap="square">
            <a:spAutoFit/>
          </a:bodyPr>
          <a:lstStyle/>
          <a:p>
            <a:pPr algn="just"/>
            <a:endParaRPr lang="es-CO" dirty="0"/>
          </a:p>
          <a:p>
            <a:pPr algn="just"/>
            <a:endParaRPr lang="es-CO" dirty="0" smtClean="0"/>
          </a:p>
        </p:txBody>
      </p:sp>
      <p:sp>
        <p:nvSpPr>
          <p:cNvPr id="4" name="3 Rectángulo"/>
          <p:cNvSpPr/>
          <p:nvPr/>
        </p:nvSpPr>
        <p:spPr>
          <a:xfrm>
            <a:off x="323528" y="692696"/>
            <a:ext cx="8640960" cy="2246769"/>
          </a:xfrm>
          <a:prstGeom prst="rect">
            <a:avLst/>
          </a:prstGeom>
        </p:spPr>
        <p:txBody>
          <a:bodyPr wrap="square">
            <a:spAutoFit/>
          </a:bodyPr>
          <a:lstStyle/>
          <a:p>
            <a:pPr algn="just"/>
            <a:endParaRPr lang="es-CO" dirty="0" smtClean="0"/>
          </a:p>
          <a:p>
            <a:pPr algn="just"/>
            <a:endParaRPr lang="es-CO" sz="1400" dirty="0"/>
          </a:p>
          <a:p>
            <a:pPr algn="just"/>
            <a:endParaRPr lang="es-CO" dirty="0" smtClean="0"/>
          </a:p>
          <a:p>
            <a:pPr algn="just"/>
            <a:endParaRPr lang="es-CO" dirty="0"/>
          </a:p>
          <a:p>
            <a:pPr algn="just"/>
            <a:endParaRPr lang="es-CO" dirty="0" smtClean="0"/>
          </a:p>
          <a:p>
            <a:pPr algn="just"/>
            <a:endParaRPr lang="es-CO" dirty="0"/>
          </a:p>
          <a:p>
            <a:pPr algn="just"/>
            <a:endParaRPr lang="es-CO" dirty="0" smtClean="0"/>
          </a:p>
          <a:p>
            <a:pPr algn="just"/>
            <a:endParaRPr lang="es-CO" dirty="0"/>
          </a:p>
        </p:txBody>
      </p:sp>
      <p:sp>
        <p:nvSpPr>
          <p:cNvPr id="2" name="1 Rectángulo"/>
          <p:cNvSpPr/>
          <p:nvPr/>
        </p:nvSpPr>
        <p:spPr>
          <a:xfrm>
            <a:off x="314062" y="1400358"/>
            <a:ext cx="4401954" cy="5355312"/>
          </a:xfrm>
          <a:prstGeom prst="rect">
            <a:avLst/>
          </a:prstGeom>
        </p:spPr>
        <p:txBody>
          <a:bodyPr wrap="square">
            <a:spAutoFit/>
          </a:bodyPr>
          <a:lstStyle/>
          <a:p>
            <a:pPr algn="just"/>
            <a:r>
              <a:rPr lang="es-CO" b="1" dirty="0" smtClean="0">
                <a:solidFill>
                  <a:srgbClr val="FF0000"/>
                </a:solidFill>
              </a:rPr>
              <a:t>« </a:t>
            </a:r>
            <a:r>
              <a:rPr lang="es-CO" dirty="0" smtClean="0"/>
              <a:t>Las </a:t>
            </a:r>
            <a:r>
              <a:rPr lang="es-CO" dirty="0"/>
              <a:t>resistencias más poderosas son los increíbles esfuerzos en el </a:t>
            </a:r>
            <a:r>
              <a:rPr lang="es-CO" b="1" dirty="0"/>
              <a:t>sur global para reversar la privatización de la atención en salud. </a:t>
            </a:r>
            <a:r>
              <a:rPr lang="es-CO" dirty="0"/>
              <a:t>Brasil defiende ante EE.UU. que </a:t>
            </a:r>
            <a:r>
              <a:rPr lang="es-CO" b="1" dirty="0">
                <a:solidFill>
                  <a:srgbClr val="FF0000"/>
                </a:solidFill>
              </a:rPr>
              <a:t>vamos a producir y distribuir medicamentos </a:t>
            </a:r>
            <a:r>
              <a:rPr lang="es-CO" dirty="0"/>
              <a:t>para el SIDA. </a:t>
            </a:r>
            <a:endParaRPr lang="es-CO" dirty="0" smtClean="0"/>
          </a:p>
          <a:p>
            <a:pPr algn="just"/>
            <a:endParaRPr lang="es-CO" dirty="0"/>
          </a:p>
          <a:p>
            <a:pPr algn="just"/>
            <a:endParaRPr lang="es-CO" dirty="0" smtClean="0"/>
          </a:p>
          <a:p>
            <a:pPr algn="just"/>
            <a:endParaRPr lang="es-CO" dirty="0"/>
          </a:p>
          <a:p>
            <a:pPr algn="just"/>
            <a:r>
              <a:rPr lang="es-CO" dirty="0" smtClean="0"/>
              <a:t>EE.UU</a:t>
            </a:r>
            <a:r>
              <a:rPr lang="es-CO" dirty="0"/>
              <a:t>. llevó a Brasil ante la OMC. Brasil contraatacó en la OMC. También lanzaron una campaña de RP [relaciones públicas] alrededor del mundo –EE.UU. quiere asesinar gente en Brasil al privarlos de los medicamentos. </a:t>
            </a:r>
            <a:r>
              <a:rPr lang="es-CO" dirty="0" smtClean="0"/>
              <a:t>..</a:t>
            </a:r>
          </a:p>
          <a:p>
            <a:pPr algn="just"/>
            <a:endParaRPr lang="es-CO" dirty="0"/>
          </a:p>
          <a:p>
            <a:endParaRPr lang="es-CO" dirty="0"/>
          </a:p>
          <a:p>
            <a:endParaRPr lang="es-CO" dirty="0"/>
          </a:p>
          <a:p>
            <a:endParaRPr lang="es-CO" dirty="0"/>
          </a:p>
        </p:txBody>
      </p:sp>
      <p:sp>
        <p:nvSpPr>
          <p:cNvPr id="10" name="9 Marcador de contenido"/>
          <p:cNvSpPr>
            <a:spLocks noGrp="1"/>
          </p:cNvSpPr>
          <p:nvPr>
            <p:ph sz="quarter" idx="2"/>
          </p:nvPr>
        </p:nvSpPr>
        <p:spPr>
          <a:xfrm>
            <a:off x="5191098" y="1268760"/>
            <a:ext cx="3482748" cy="4885151"/>
          </a:xfrm>
        </p:spPr>
        <p:txBody>
          <a:bodyPr>
            <a:normAutofit/>
          </a:bodyPr>
          <a:lstStyle/>
          <a:p>
            <a:pPr marL="0" indent="0" algn="just">
              <a:buNone/>
            </a:pPr>
            <a:endParaRPr lang="es-CO" sz="1800" dirty="0" smtClean="0"/>
          </a:p>
          <a:p>
            <a:pPr marL="0" indent="0" algn="just">
              <a:buNone/>
            </a:pPr>
            <a:r>
              <a:rPr lang="es-CO" sz="1800" dirty="0" smtClean="0"/>
              <a:t>…En </a:t>
            </a:r>
            <a:r>
              <a:rPr lang="es-CO" sz="1800" dirty="0"/>
              <a:t>El Salvador, reversaron la privatización de la atención en salud… ganaron. ¿Qué está pasando mientras las políticas asesinan gente alrededor del mundo?, </a:t>
            </a:r>
            <a:r>
              <a:rPr lang="es-CO" sz="1800" b="1" dirty="0">
                <a:solidFill>
                  <a:srgbClr val="0070C0"/>
                </a:solidFill>
              </a:rPr>
              <a:t>cuando la vida cotidiana no es vivible, la gente se vuelve ingobernable». </a:t>
            </a:r>
          </a:p>
          <a:p>
            <a:endParaRPr lang="es-CO"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068072"/>
            <a:ext cx="1952625"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2714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55576" y="188640"/>
            <a:ext cx="7488832" cy="50405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b="1" dirty="0" smtClean="0">
                <a:solidFill>
                  <a:schemeClr val="bg1">
                    <a:lumMod val="95000"/>
                  </a:schemeClr>
                </a:solidFill>
              </a:rPr>
              <a:t>CONSTRUCCIONES SOCIALES DEL COMERCIO Y LA SALUD </a:t>
            </a:r>
            <a:endParaRPr lang="es-CO" b="1" dirty="0">
              <a:solidFill>
                <a:schemeClr val="bg1">
                  <a:lumMod val="95000"/>
                </a:schemeClr>
              </a:solidFill>
            </a:endParaRPr>
          </a:p>
        </p:txBody>
      </p:sp>
      <p:sp>
        <p:nvSpPr>
          <p:cNvPr id="13" name="12 Rectángulo"/>
          <p:cNvSpPr/>
          <p:nvPr/>
        </p:nvSpPr>
        <p:spPr>
          <a:xfrm>
            <a:off x="127012" y="692696"/>
            <a:ext cx="8640960" cy="56886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251520" y="719510"/>
            <a:ext cx="8496944" cy="5909310"/>
          </a:xfrm>
          <a:prstGeom prst="rect">
            <a:avLst/>
          </a:prstGeom>
        </p:spPr>
        <p:txBody>
          <a:bodyPr wrap="square">
            <a:spAutoFit/>
          </a:bodyPr>
          <a:lstStyle/>
          <a:p>
            <a:pPr algn="ctr"/>
            <a:endParaRPr lang="es-CO" b="1" dirty="0" smtClean="0"/>
          </a:p>
          <a:p>
            <a:pPr algn="ctr"/>
            <a:r>
              <a:rPr lang="es-CO" b="1" dirty="0" smtClean="0"/>
              <a:t>EL </a:t>
            </a:r>
            <a:r>
              <a:rPr lang="es-CO" b="1" dirty="0"/>
              <a:t>CREDO DEL SENTIDO COMUN </a:t>
            </a:r>
          </a:p>
          <a:p>
            <a:pPr algn="just"/>
            <a:endParaRPr lang="es-CO" dirty="0" smtClean="0"/>
          </a:p>
          <a:p>
            <a:pPr algn="just"/>
            <a:r>
              <a:rPr lang="es-CO" b="1" dirty="0" smtClean="0"/>
              <a:t>competencia </a:t>
            </a:r>
            <a:r>
              <a:rPr lang="es-CO" b="1" dirty="0"/>
              <a:t>económica como un valor </a:t>
            </a:r>
            <a:r>
              <a:rPr lang="es-CO" b="1" dirty="0" smtClean="0"/>
              <a:t>cuasi–religioso: </a:t>
            </a:r>
            <a:r>
              <a:rPr lang="es-CO" dirty="0" smtClean="0"/>
              <a:t>“mano </a:t>
            </a:r>
            <a:r>
              <a:rPr lang="es-CO" dirty="0"/>
              <a:t>invisible</a:t>
            </a:r>
            <a:r>
              <a:rPr lang="es-CO" dirty="0" smtClean="0"/>
              <a:t>”</a:t>
            </a:r>
          </a:p>
          <a:p>
            <a:pPr algn="just"/>
            <a:endParaRPr lang="es-CO" dirty="0"/>
          </a:p>
          <a:p>
            <a:pPr algn="just"/>
            <a:r>
              <a:rPr lang="es-CO" dirty="0" smtClean="0"/>
              <a:t>“</a:t>
            </a:r>
            <a:r>
              <a:rPr lang="es-CO" dirty="0"/>
              <a:t>ética protestante y el espíritu del capitalismo” por medio del cual los empresarios inculcaban sus actividades económicas con un sentido de propósito idealista.</a:t>
            </a:r>
          </a:p>
          <a:p>
            <a:pPr algn="ctr"/>
            <a:endParaRPr lang="es-CO" b="1" dirty="0"/>
          </a:p>
          <a:p>
            <a:pPr algn="ctr"/>
            <a:r>
              <a:rPr lang="es-CO" b="1" dirty="0"/>
              <a:t>EL BIEN MÁS AMPLIO </a:t>
            </a:r>
          </a:p>
          <a:p>
            <a:pPr algn="just"/>
            <a:endParaRPr lang="es-CO" dirty="0"/>
          </a:p>
          <a:p>
            <a:pPr algn="just"/>
            <a:r>
              <a:rPr lang="es-CO" dirty="0" smtClean="0"/>
              <a:t>“</a:t>
            </a:r>
            <a:r>
              <a:rPr lang="es-CO" dirty="0"/>
              <a:t>economicismo</a:t>
            </a:r>
            <a:r>
              <a:rPr lang="es-CO" dirty="0" smtClean="0"/>
              <a:t>”: un </a:t>
            </a:r>
            <a:r>
              <a:rPr lang="es-CO" dirty="0"/>
              <a:t>sistema de creencias basado en la “confianza en los </a:t>
            </a:r>
            <a:r>
              <a:rPr lang="es-CO" dirty="0" smtClean="0"/>
              <a:t>mercados».</a:t>
            </a:r>
          </a:p>
          <a:p>
            <a:pPr algn="just"/>
            <a:endParaRPr lang="es-CO" dirty="0"/>
          </a:p>
          <a:p>
            <a:pPr algn="just"/>
            <a:r>
              <a:rPr lang="es-CO" dirty="0" smtClean="0"/>
              <a:t>Bourdieu </a:t>
            </a:r>
            <a:r>
              <a:rPr lang="es-CO" dirty="0"/>
              <a:t>quienes diseñaban las políticas basaban sus decisiones en los supuestos tecnocráticos, según los cuales </a:t>
            </a:r>
            <a:r>
              <a:rPr lang="es-CO" b="1" dirty="0"/>
              <a:t>los procesos de mercado lograban el bien  más amplio entre las clases </a:t>
            </a:r>
            <a:r>
              <a:rPr lang="es-CO" b="1" dirty="0" smtClean="0"/>
              <a:t>sociales.</a:t>
            </a:r>
          </a:p>
          <a:p>
            <a:pPr algn="just"/>
            <a:endParaRPr lang="es-CO" b="1" dirty="0"/>
          </a:p>
          <a:p>
            <a:pPr algn="just"/>
            <a:r>
              <a:rPr lang="es-CO" dirty="0" smtClean="0"/>
              <a:t>Los </a:t>
            </a:r>
            <a:r>
              <a:rPr lang="es-CO" dirty="0"/>
              <a:t>expertos </a:t>
            </a:r>
            <a:r>
              <a:rPr lang="es-CO" dirty="0" smtClean="0"/>
              <a:t>solicitaron </a:t>
            </a:r>
            <a:r>
              <a:rPr lang="es-CO" dirty="0"/>
              <a:t>a los líderes políticos que recibieran sus consejos en cuanto a la toma de decisiones políticas en salud pública y servicios de salud</a:t>
            </a:r>
            <a:r>
              <a:rPr lang="es-CO" dirty="0" smtClean="0"/>
              <a:t>.</a:t>
            </a:r>
          </a:p>
          <a:p>
            <a:pPr algn="just"/>
            <a:endParaRPr lang="es-CO" dirty="0"/>
          </a:p>
          <a:p>
            <a:pPr algn="ctr"/>
            <a:r>
              <a:rPr lang="es-CO" b="1" dirty="0"/>
              <a:t>USO DE LA FUERZA MILITAR DONDE LA IDEOLOGÍA NO TRIUNFÓ </a:t>
            </a:r>
          </a:p>
          <a:p>
            <a:pPr algn="just"/>
            <a:endParaRPr lang="es-CO" dirty="0"/>
          </a:p>
        </p:txBody>
      </p:sp>
      <p:sp>
        <p:nvSpPr>
          <p:cNvPr id="4" name="3 Rectángulo"/>
          <p:cNvSpPr/>
          <p:nvPr/>
        </p:nvSpPr>
        <p:spPr>
          <a:xfrm>
            <a:off x="323528" y="692696"/>
            <a:ext cx="8640960" cy="2246769"/>
          </a:xfrm>
          <a:prstGeom prst="rect">
            <a:avLst/>
          </a:prstGeom>
        </p:spPr>
        <p:txBody>
          <a:bodyPr wrap="square">
            <a:spAutoFit/>
          </a:bodyPr>
          <a:lstStyle/>
          <a:p>
            <a:pPr algn="just"/>
            <a:endParaRPr lang="es-CO" dirty="0" smtClean="0"/>
          </a:p>
          <a:p>
            <a:pPr algn="just"/>
            <a:endParaRPr lang="es-CO" sz="1400" dirty="0"/>
          </a:p>
          <a:p>
            <a:pPr algn="just"/>
            <a:endParaRPr lang="es-CO" dirty="0" smtClean="0"/>
          </a:p>
          <a:p>
            <a:pPr algn="just"/>
            <a:endParaRPr lang="es-CO" dirty="0"/>
          </a:p>
          <a:p>
            <a:pPr algn="just"/>
            <a:endParaRPr lang="es-CO" dirty="0" smtClean="0"/>
          </a:p>
          <a:p>
            <a:pPr algn="just"/>
            <a:endParaRPr lang="es-CO" dirty="0"/>
          </a:p>
          <a:p>
            <a:pPr algn="just"/>
            <a:endParaRPr lang="es-CO" dirty="0" smtClean="0"/>
          </a:p>
          <a:p>
            <a:pPr algn="just"/>
            <a:endParaRPr lang="es-CO" dirty="0"/>
          </a:p>
        </p:txBody>
      </p:sp>
      <p:sp>
        <p:nvSpPr>
          <p:cNvPr id="2" name="1 Rectángulo"/>
          <p:cNvSpPr/>
          <p:nvPr/>
        </p:nvSpPr>
        <p:spPr>
          <a:xfrm>
            <a:off x="314062" y="1400358"/>
            <a:ext cx="4401954" cy="1200329"/>
          </a:xfrm>
          <a:prstGeom prst="rect">
            <a:avLst/>
          </a:prstGeom>
        </p:spPr>
        <p:txBody>
          <a:bodyPr wrap="square">
            <a:spAutoFit/>
          </a:bodyPr>
          <a:lstStyle/>
          <a:p>
            <a:pPr algn="just"/>
            <a:endParaRPr lang="es-CO" dirty="0"/>
          </a:p>
          <a:p>
            <a:endParaRPr lang="es-CO" dirty="0"/>
          </a:p>
          <a:p>
            <a:endParaRPr lang="es-CO" dirty="0"/>
          </a:p>
          <a:p>
            <a:endParaRPr lang="es-CO" dirty="0"/>
          </a:p>
        </p:txBody>
      </p:sp>
    </p:spTree>
    <p:extLst>
      <p:ext uri="{BB962C8B-B14F-4D97-AF65-F5344CB8AC3E}">
        <p14:creationId xmlns:p14="http://schemas.microsoft.com/office/powerpoint/2010/main" val="37018101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468288"/>
          </a:xfrm>
        </p:spPr>
        <p:txBody>
          <a:bodyPr>
            <a:normAutofit/>
          </a:bodyPr>
          <a:lstStyle/>
          <a:p>
            <a:pPr algn="ctr"/>
            <a:r>
              <a:rPr lang="es-CO" sz="2000" b="1" dirty="0" smtClean="0"/>
              <a:t>CONCLUSIONES</a:t>
            </a:r>
            <a:endParaRPr lang="es-CO" sz="2000" b="1" dirty="0"/>
          </a:p>
        </p:txBody>
      </p:sp>
      <p:sp>
        <p:nvSpPr>
          <p:cNvPr id="6" name="5 Marcador de contenido"/>
          <p:cNvSpPr>
            <a:spLocks noGrp="1"/>
          </p:cNvSpPr>
          <p:nvPr>
            <p:ph sz="quarter" idx="1"/>
          </p:nvPr>
        </p:nvSpPr>
        <p:spPr>
          <a:xfrm>
            <a:off x="251520" y="476672"/>
            <a:ext cx="8712968" cy="6192688"/>
          </a:xfrm>
        </p:spPr>
        <p:txBody>
          <a:bodyPr>
            <a:normAutofit/>
          </a:bodyPr>
          <a:lstStyle/>
          <a:p>
            <a:pPr marL="0" indent="0" algn="just">
              <a:lnSpc>
                <a:spcPct val="160000"/>
              </a:lnSpc>
              <a:buNone/>
            </a:pPr>
            <a:endParaRPr lang="es-CO" sz="2000" dirty="0" smtClean="0"/>
          </a:p>
          <a:p>
            <a:pPr marL="0" indent="0" algn="just">
              <a:lnSpc>
                <a:spcPct val="160000"/>
              </a:lnSpc>
              <a:buNone/>
            </a:pPr>
            <a:endParaRPr lang="es-CO" sz="1600" dirty="0" smtClean="0"/>
          </a:p>
          <a:p>
            <a:pPr marL="0" indent="0" algn="just">
              <a:lnSpc>
                <a:spcPct val="160000"/>
              </a:lnSpc>
              <a:buNone/>
            </a:pPr>
            <a:r>
              <a:rPr lang="es-CO" sz="1600" dirty="0" smtClean="0"/>
              <a:t>“ </a:t>
            </a:r>
            <a:r>
              <a:rPr lang="es-CO" sz="1600" dirty="0"/>
              <a:t>La globalización económica actual es simplemente </a:t>
            </a:r>
            <a:r>
              <a:rPr lang="es-CO" sz="1600" b="1" dirty="0">
                <a:solidFill>
                  <a:srgbClr val="0070C0"/>
                </a:solidFill>
              </a:rPr>
              <a:t>la  imposición mundial de un conjunto de políticas, que van más allá de la economía</a:t>
            </a:r>
            <a:r>
              <a:rPr lang="es-CO" sz="1600" dirty="0"/>
              <a:t> e incluye </a:t>
            </a:r>
            <a:r>
              <a:rPr lang="es-CO" sz="1600" b="1" dirty="0">
                <a:solidFill>
                  <a:srgbClr val="FF0000"/>
                </a:solidFill>
              </a:rPr>
              <a:t>la salud, los derechos humanos, el trabajo, el medio ambiente, la seguridad del consumidor</a:t>
            </a:r>
            <a:r>
              <a:rPr lang="es-CO" sz="1600" dirty="0"/>
              <a:t>… las decisiones se están lanzando al aire; por ejemplo, las decisiones que afectan al sistema local de aguas se están transfiriendo a nivel del estado, luego al federal, luego a la OMC [Organización Mundial de Comercio], donde no [existe] en absoluto responsabilidad o acceso para los ciudadanos  individuales de los países afectados. Si alguien descubre que no pueden obtener medicamentos para la abuelita, no es posible que vaya a protestar en la sede de la OMC en las costas del Lago Ginebra</a:t>
            </a:r>
            <a:r>
              <a:rPr lang="es-CO" sz="1600" dirty="0" smtClean="0"/>
              <a:t>”, es decir, es una</a:t>
            </a:r>
            <a:r>
              <a:rPr lang="es-CO" sz="1600" b="1" dirty="0" smtClean="0"/>
              <a:t> imposición </a:t>
            </a:r>
            <a:r>
              <a:rPr lang="es-CO" sz="1600" b="1" dirty="0"/>
              <a:t>mundial sin territorio accesible para </a:t>
            </a:r>
            <a:r>
              <a:rPr lang="es-CO" sz="1600" b="1" dirty="0" smtClean="0"/>
              <a:t>protestar. Sin embargo, </a:t>
            </a:r>
            <a:r>
              <a:rPr lang="es-CO" sz="1600" b="1" dirty="0" smtClean="0">
                <a:solidFill>
                  <a:srgbClr val="0070C0"/>
                </a:solidFill>
              </a:rPr>
              <a:t>los procesos de resistencia se siguen gestando</a:t>
            </a:r>
            <a:r>
              <a:rPr lang="es-CO" sz="2000" b="1" dirty="0" smtClean="0">
                <a:solidFill>
                  <a:srgbClr val="0070C0"/>
                </a:solidFill>
              </a:rPr>
              <a:t>.</a:t>
            </a:r>
          </a:p>
          <a:p>
            <a:pPr marL="0" indent="0" algn="just">
              <a:lnSpc>
                <a:spcPct val="160000"/>
              </a:lnSpc>
              <a:buNone/>
            </a:pPr>
            <a:endParaRPr lang="es-CO" sz="2000" b="1" dirty="0">
              <a:solidFill>
                <a:srgbClr val="0070C0"/>
              </a:solidFill>
            </a:endParaRPr>
          </a:p>
          <a:p>
            <a:endParaRPr lang="es-CO" dirty="0"/>
          </a:p>
        </p:txBody>
      </p:sp>
    </p:spTree>
    <p:extLst>
      <p:ext uri="{BB962C8B-B14F-4D97-AF65-F5344CB8AC3E}">
        <p14:creationId xmlns:p14="http://schemas.microsoft.com/office/powerpoint/2010/main" val="403629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468288"/>
          </a:xfrm>
        </p:spPr>
        <p:txBody>
          <a:bodyPr>
            <a:normAutofit/>
          </a:bodyPr>
          <a:lstStyle/>
          <a:p>
            <a:pPr algn="ctr"/>
            <a:r>
              <a:rPr lang="es-CO" sz="2000" b="1" dirty="0" smtClean="0"/>
              <a:t>CONCLUSIONES</a:t>
            </a:r>
            <a:endParaRPr lang="es-CO" sz="2000" b="1" dirty="0"/>
          </a:p>
        </p:txBody>
      </p:sp>
      <p:sp>
        <p:nvSpPr>
          <p:cNvPr id="6" name="5 Marcador de contenido"/>
          <p:cNvSpPr>
            <a:spLocks noGrp="1"/>
          </p:cNvSpPr>
          <p:nvPr>
            <p:ph sz="quarter" idx="1"/>
          </p:nvPr>
        </p:nvSpPr>
        <p:spPr>
          <a:xfrm>
            <a:off x="251520" y="476672"/>
            <a:ext cx="8712968" cy="6192688"/>
          </a:xfrm>
        </p:spPr>
        <p:txBody>
          <a:bodyPr>
            <a:normAutofit/>
          </a:bodyPr>
          <a:lstStyle/>
          <a:p>
            <a:pPr marL="0" indent="0" algn="just">
              <a:lnSpc>
                <a:spcPct val="160000"/>
              </a:lnSpc>
              <a:buNone/>
            </a:pPr>
            <a:endParaRPr lang="es-CO" sz="2000" dirty="0" smtClean="0"/>
          </a:p>
          <a:p>
            <a:pPr marL="0" indent="0" algn="just">
              <a:lnSpc>
                <a:spcPct val="160000"/>
              </a:lnSpc>
              <a:buNone/>
            </a:pPr>
            <a:endParaRPr lang="es-CO" sz="2000" dirty="0" smtClean="0"/>
          </a:p>
          <a:p>
            <a:pPr marL="0" indent="0" algn="just">
              <a:lnSpc>
                <a:spcPct val="160000"/>
              </a:lnSpc>
              <a:buNone/>
            </a:pPr>
            <a:endParaRPr lang="es-CO" sz="2000" dirty="0" smtClean="0"/>
          </a:p>
          <a:p>
            <a:pPr marL="0" indent="0" algn="just">
              <a:lnSpc>
                <a:spcPct val="160000"/>
              </a:lnSpc>
              <a:buNone/>
            </a:pPr>
            <a:r>
              <a:rPr lang="es-CO" sz="2000" dirty="0" smtClean="0"/>
              <a:t>Las </a:t>
            </a:r>
            <a:r>
              <a:rPr lang="es-CO" sz="2000" dirty="0"/>
              <a:t>instituciones </a:t>
            </a:r>
            <a:r>
              <a:rPr lang="es-CO" sz="2000" b="1" dirty="0">
                <a:solidFill>
                  <a:srgbClr val="FF0000"/>
                </a:solidFill>
              </a:rPr>
              <a:t>financieras</a:t>
            </a:r>
            <a:r>
              <a:rPr lang="es-CO" sz="2000" dirty="0"/>
              <a:t> internacionales y las organizaciones </a:t>
            </a:r>
            <a:r>
              <a:rPr lang="es-CO" sz="2000" b="1" dirty="0">
                <a:solidFill>
                  <a:srgbClr val="FF0000"/>
                </a:solidFill>
              </a:rPr>
              <a:t>de comercio </a:t>
            </a:r>
            <a:r>
              <a:rPr lang="es-CO" sz="2000" dirty="0"/>
              <a:t>asumieron </a:t>
            </a:r>
            <a:r>
              <a:rPr lang="es-CO" sz="2000" b="1" dirty="0">
                <a:solidFill>
                  <a:srgbClr val="FF0000"/>
                </a:solidFill>
              </a:rPr>
              <a:t>un papel creciente en la salud  pública y los servicios de salud</a:t>
            </a:r>
            <a:r>
              <a:rPr lang="es-CO" sz="2000" dirty="0"/>
              <a:t>, y presentaron un modelo que favorecía la privatización de los servicios de salud, así como un papel limitado en actividades del sector público que se centraban principalmente en funciones no rentables pero necesarias para la salud pública. </a:t>
            </a:r>
          </a:p>
          <a:p>
            <a:endParaRPr lang="es-CO" dirty="0"/>
          </a:p>
        </p:txBody>
      </p:sp>
    </p:spTree>
    <p:extLst>
      <p:ext uri="{BB962C8B-B14F-4D97-AF65-F5344CB8AC3E}">
        <p14:creationId xmlns:p14="http://schemas.microsoft.com/office/powerpoint/2010/main" val="789069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612304"/>
          </a:xfrm>
        </p:spPr>
        <p:txBody>
          <a:bodyPr>
            <a:normAutofit/>
          </a:bodyPr>
          <a:lstStyle/>
          <a:p>
            <a:pPr algn="ctr"/>
            <a:r>
              <a:rPr lang="es-CO" sz="2000" b="1" dirty="0" smtClean="0"/>
              <a:t>CONCLUSIONES</a:t>
            </a:r>
            <a:endParaRPr lang="es-CO" sz="2000" b="1" dirty="0"/>
          </a:p>
        </p:txBody>
      </p:sp>
      <p:sp>
        <p:nvSpPr>
          <p:cNvPr id="6" name="5 Marcador de contenido"/>
          <p:cNvSpPr>
            <a:spLocks noGrp="1"/>
          </p:cNvSpPr>
          <p:nvPr>
            <p:ph sz="quarter" idx="1"/>
          </p:nvPr>
        </p:nvSpPr>
        <p:spPr>
          <a:xfrm>
            <a:off x="251520" y="908720"/>
            <a:ext cx="8712968" cy="5760640"/>
          </a:xfrm>
        </p:spPr>
        <p:txBody>
          <a:bodyPr>
            <a:normAutofit fontScale="32500" lnSpcReduction="20000"/>
          </a:bodyPr>
          <a:lstStyle/>
          <a:p>
            <a:pPr marL="0" indent="0">
              <a:buNone/>
            </a:pPr>
            <a:endParaRPr lang="es-CO" dirty="0"/>
          </a:p>
          <a:p>
            <a:pPr marL="0" indent="0" algn="just">
              <a:lnSpc>
                <a:spcPct val="170000"/>
              </a:lnSpc>
              <a:buNone/>
            </a:pPr>
            <a:endParaRPr lang="es-CO" sz="6400" dirty="0"/>
          </a:p>
          <a:p>
            <a:pPr marL="0" indent="0" algn="just">
              <a:lnSpc>
                <a:spcPct val="170000"/>
              </a:lnSpc>
              <a:buNone/>
            </a:pPr>
            <a:r>
              <a:rPr lang="es-CO" sz="6400" b="1" dirty="0" smtClean="0"/>
              <a:t>Los TLC </a:t>
            </a:r>
            <a:r>
              <a:rPr lang="es-CO" sz="6400" dirty="0" smtClean="0"/>
              <a:t>favorecidos </a:t>
            </a:r>
            <a:r>
              <a:rPr lang="es-CO" sz="6400" dirty="0"/>
              <a:t>por las instituciones financieras </a:t>
            </a:r>
            <a:r>
              <a:rPr lang="es-CO" sz="6400" dirty="0" smtClean="0"/>
              <a:t>y de </a:t>
            </a:r>
            <a:r>
              <a:rPr lang="es-CO" sz="6400" dirty="0"/>
              <a:t>comercio apoyan la entrada de las  corporaciones multinacionales </a:t>
            </a:r>
            <a:r>
              <a:rPr lang="es-CO" sz="6400" b="1" dirty="0">
                <a:solidFill>
                  <a:srgbClr val="FF0000"/>
                </a:solidFill>
              </a:rPr>
              <a:t>en los mercados internacionales de  atención en salud</a:t>
            </a:r>
            <a:r>
              <a:rPr lang="es-CO" sz="6400" b="1" dirty="0" smtClean="0">
                <a:solidFill>
                  <a:srgbClr val="FF0000"/>
                </a:solidFill>
              </a:rPr>
              <a:t>.</a:t>
            </a:r>
          </a:p>
          <a:p>
            <a:pPr marL="0" indent="0" algn="just">
              <a:lnSpc>
                <a:spcPct val="170000"/>
              </a:lnSpc>
              <a:buNone/>
            </a:pPr>
            <a:endParaRPr lang="es-CO" sz="6400" dirty="0"/>
          </a:p>
          <a:p>
            <a:pPr marL="0" indent="0" algn="just">
              <a:lnSpc>
                <a:spcPct val="170000"/>
              </a:lnSpc>
              <a:buNone/>
            </a:pPr>
            <a:r>
              <a:rPr lang="es-CO" sz="6400" dirty="0"/>
              <a:t>P</a:t>
            </a:r>
            <a:r>
              <a:rPr lang="es-CO" sz="6400" dirty="0" smtClean="0"/>
              <a:t>ara </a:t>
            </a:r>
            <a:r>
              <a:rPr lang="es-CO" sz="6400" dirty="0"/>
              <a:t>los representantes de los gobiernos de EU, de las instituciones  financieras, de comercio, de salud y </a:t>
            </a:r>
            <a:r>
              <a:rPr lang="es-CO" sz="6400" dirty="0" smtClean="0"/>
              <a:t>las multinacionales</a:t>
            </a:r>
            <a:r>
              <a:rPr lang="es-CO" sz="6400" dirty="0"/>
              <a:t>, </a:t>
            </a:r>
            <a:r>
              <a:rPr lang="es-CO" sz="6400" b="1" dirty="0">
                <a:solidFill>
                  <a:srgbClr val="FF0000"/>
                </a:solidFill>
              </a:rPr>
              <a:t>las organizaciones de comercio, los tratados de comercio y la propiedad intelectual </a:t>
            </a:r>
            <a:r>
              <a:rPr lang="es-CO" sz="6400" b="1" dirty="0"/>
              <a:t>mejoran las condiciones de salud en el mundo </a:t>
            </a:r>
            <a:r>
              <a:rPr lang="es-CO" sz="6400" dirty="0"/>
              <a:t>a través de alcanzar el </a:t>
            </a:r>
            <a:r>
              <a:rPr lang="es-CO" sz="6400" b="1" dirty="0">
                <a:solidFill>
                  <a:srgbClr val="FF0000"/>
                </a:solidFill>
              </a:rPr>
              <a:t>equilibrio entre las metas del comercio y de la salud. </a:t>
            </a:r>
          </a:p>
          <a:p>
            <a:pPr marL="0" indent="0">
              <a:buNone/>
            </a:pPr>
            <a:endParaRPr lang="es-CO" dirty="0"/>
          </a:p>
          <a:p>
            <a:pPr marL="0" indent="0">
              <a:buNone/>
            </a:pPr>
            <a:endParaRPr lang="es-CO" dirty="0"/>
          </a:p>
        </p:txBody>
      </p:sp>
    </p:spTree>
    <p:extLst>
      <p:ext uri="{BB962C8B-B14F-4D97-AF65-F5344CB8AC3E}">
        <p14:creationId xmlns:p14="http://schemas.microsoft.com/office/powerpoint/2010/main" val="22548887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468288"/>
          </a:xfrm>
        </p:spPr>
        <p:txBody>
          <a:bodyPr>
            <a:normAutofit/>
          </a:bodyPr>
          <a:lstStyle/>
          <a:p>
            <a:pPr algn="ctr"/>
            <a:r>
              <a:rPr lang="es-CO" sz="2000" b="1" dirty="0" smtClean="0"/>
              <a:t>CONCLUSIONES</a:t>
            </a:r>
            <a:endParaRPr lang="es-CO" sz="2000" b="1" dirty="0"/>
          </a:p>
        </p:txBody>
      </p:sp>
      <p:sp>
        <p:nvSpPr>
          <p:cNvPr id="6" name="5 Marcador de contenido"/>
          <p:cNvSpPr>
            <a:spLocks noGrp="1"/>
          </p:cNvSpPr>
          <p:nvPr>
            <p:ph sz="quarter" idx="1"/>
          </p:nvPr>
        </p:nvSpPr>
        <p:spPr>
          <a:xfrm>
            <a:off x="251520" y="980728"/>
            <a:ext cx="8712968" cy="5688632"/>
          </a:xfrm>
        </p:spPr>
        <p:txBody>
          <a:bodyPr>
            <a:normAutofit/>
          </a:bodyPr>
          <a:lstStyle/>
          <a:p>
            <a:pPr marL="0" indent="0">
              <a:buNone/>
            </a:pPr>
            <a:endParaRPr lang="es-CO" dirty="0"/>
          </a:p>
          <a:p>
            <a:pPr marL="0" indent="0" algn="just">
              <a:lnSpc>
                <a:spcPct val="170000"/>
              </a:lnSpc>
              <a:buNone/>
            </a:pPr>
            <a:r>
              <a:rPr lang="es-CO" sz="1600" dirty="0" smtClean="0"/>
              <a:t>Para </a:t>
            </a:r>
            <a:r>
              <a:rPr lang="es-CO" sz="1600" dirty="0"/>
              <a:t>los representantes de América Latina y los grupos de presión “[La globalización es la imposición de un nuevo modelo de acumulación global que privilegia al sector financiero” y desde esta perspectiva, los propósitos de ésta incluyen objetivos financieros </a:t>
            </a:r>
            <a:r>
              <a:rPr lang="es-CO" sz="1600" b="1" dirty="0"/>
              <a:t>que no están relacionados con la salud pública o la equidad en el comercio</a:t>
            </a:r>
            <a:r>
              <a:rPr lang="es-CO" sz="1600" dirty="0"/>
              <a:t>. Sin embargo, </a:t>
            </a:r>
            <a:r>
              <a:rPr lang="es-CO" sz="1600" b="1" dirty="0">
                <a:solidFill>
                  <a:srgbClr val="FF0000"/>
                </a:solidFill>
              </a:rPr>
              <a:t>afectan el acceso a los servicios de salud, en especial de las poblaciones más vulneradas</a:t>
            </a:r>
            <a:r>
              <a:rPr lang="es-CO" sz="1600" b="1" dirty="0" smtClean="0">
                <a:solidFill>
                  <a:srgbClr val="FF0000"/>
                </a:solidFill>
              </a:rPr>
              <a:t>.</a:t>
            </a:r>
          </a:p>
          <a:p>
            <a:pPr marL="0" indent="0" algn="just">
              <a:lnSpc>
                <a:spcPct val="170000"/>
              </a:lnSpc>
              <a:buNone/>
            </a:pPr>
            <a:endParaRPr lang="es-CO" sz="1600" b="1" dirty="0" smtClean="0">
              <a:solidFill>
                <a:srgbClr val="FF0000"/>
              </a:solidFill>
            </a:endParaRPr>
          </a:p>
          <a:p>
            <a:pPr marL="0" indent="0" algn="just">
              <a:lnSpc>
                <a:spcPct val="170000"/>
              </a:lnSpc>
              <a:buNone/>
            </a:pPr>
            <a:r>
              <a:rPr lang="es-CO" sz="1600" dirty="0" smtClean="0"/>
              <a:t>El </a:t>
            </a:r>
            <a:r>
              <a:rPr lang="es-CO" sz="1600" dirty="0"/>
              <a:t>sentido común construido desde las diferentes instituciones financieras, de comercio, de salud, multinacionales y representantes de gobierno de </a:t>
            </a:r>
            <a:r>
              <a:rPr lang="es-CO" sz="1600" dirty="0" smtClean="0"/>
              <a:t>EU, </a:t>
            </a:r>
            <a:r>
              <a:rPr lang="es-CO" sz="1600" b="1" dirty="0" smtClean="0"/>
              <a:t>resalta </a:t>
            </a:r>
            <a:r>
              <a:rPr lang="es-CO" sz="1600" b="1" dirty="0"/>
              <a:t>el papel del mercado en el avance de los propósitos humanos </a:t>
            </a:r>
            <a:r>
              <a:rPr lang="es-CO" sz="1600" dirty="0"/>
              <a:t>y </a:t>
            </a:r>
            <a:r>
              <a:rPr lang="es-CO" sz="1600" b="1" dirty="0">
                <a:solidFill>
                  <a:srgbClr val="FF0000"/>
                </a:solidFill>
              </a:rPr>
              <a:t>en satisfacer las necesidades humanas</a:t>
            </a:r>
            <a:r>
              <a:rPr lang="es-CO" sz="1600" dirty="0"/>
              <a:t>, a la vez que enfatiza en los beneficios humanitarios de los procesos de mercado llámense ADPIC o TLC para </a:t>
            </a:r>
            <a:r>
              <a:rPr lang="es-CO" sz="1600" b="1" dirty="0"/>
              <a:t>avanzar hacia las metas de la salud pública.</a:t>
            </a:r>
          </a:p>
          <a:p>
            <a:pPr marL="0" indent="0">
              <a:buNone/>
            </a:pPr>
            <a:endParaRPr lang="es-CO" dirty="0"/>
          </a:p>
          <a:p>
            <a:pPr marL="0" indent="0">
              <a:buNone/>
            </a:pPr>
            <a:endParaRPr lang="es-CO" dirty="0"/>
          </a:p>
        </p:txBody>
      </p:sp>
    </p:spTree>
    <p:extLst>
      <p:ext uri="{BB962C8B-B14F-4D97-AF65-F5344CB8AC3E}">
        <p14:creationId xmlns:p14="http://schemas.microsoft.com/office/powerpoint/2010/main" val="6968172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lh5.googleusercontent.com/-NVb6TVLkCBI/VIopO29-fXI/AAAAAAAAFRo/2wKm_f5B_Z0/w702-h395-no/IMG_20141211_1830382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756"/>
            <a:ext cx="9144000" cy="683924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251520" y="260648"/>
            <a:ext cx="8712968" cy="6480720"/>
          </a:xfrm>
        </p:spPr>
        <p:txBody>
          <a:bodyPr>
            <a:normAutofit fontScale="92500" lnSpcReduction="10000"/>
          </a:bodyPr>
          <a:lstStyle/>
          <a:p>
            <a:pPr marL="114300" indent="0">
              <a:buNone/>
            </a:pPr>
            <a:r>
              <a:rPr lang="es-CO" sz="6600" dirty="0" smtClean="0">
                <a:solidFill>
                  <a:schemeClr val="bg1"/>
                </a:solidFill>
              </a:rPr>
              <a:t>MUCHAS GRACIAS a </a:t>
            </a:r>
            <a:r>
              <a:rPr lang="es-CO" sz="6600" dirty="0" err="1" smtClean="0">
                <a:solidFill>
                  <a:schemeClr val="bg1"/>
                </a:solidFill>
              </a:rPr>
              <a:t>tod@s</a:t>
            </a:r>
            <a:r>
              <a:rPr lang="es-CO" sz="6600" dirty="0" smtClean="0">
                <a:solidFill>
                  <a:schemeClr val="bg1"/>
                </a:solidFill>
              </a:rPr>
              <a:t>…</a:t>
            </a:r>
            <a:r>
              <a:rPr lang="es-CO" sz="3900" dirty="0" smtClean="0">
                <a:solidFill>
                  <a:schemeClr val="bg1"/>
                </a:solidFill>
              </a:rPr>
              <a:t>y los mejores deseos </a:t>
            </a:r>
            <a:r>
              <a:rPr lang="es-CO" sz="3900" dirty="0" smtClean="0">
                <a:solidFill>
                  <a:schemeClr val="bg1"/>
                </a:solidFill>
              </a:rPr>
              <a:t>en todos sus proyectos </a:t>
            </a:r>
            <a:endParaRPr lang="es-CO" sz="3900" dirty="0">
              <a:solidFill>
                <a:schemeClr val="bg1"/>
              </a:solidFill>
            </a:endParaRPr>
          </a:p>
          <a:p>
            <a:pPr marL="114300" indent="0">
              <a:buNone/>
            </a:pPr>
            <a:endParaRPr lang="es-CO" sz="3900" dirty="0">
              <a:solidFill>
                <a:schemeClr val="bg1"/>
              </a:solidFill>
            </a:endParaRPr>
          </a:p>
          <a:p>
            <a:pPr marL="114300" indent="0">
              <a:buNone/>
            </a:pPr>
            <a:endParaRPr lang="es-CO" sz="3900" dirty="0" smtClean="0">
              <a:solidFill>
                <a:schemeClr val="bg1"/>
              </a:solidFill>
            </a:endParaRPr>
          </a:p>
          <a:p>
            <a:pPr marL="114300" indent="0">
              <a:buNone/>
            </a:pPr>
            <a:endParaRPr lang="es-CO" sz="3900" dirty="0">
              <a:solidFill>
                <a:schemeClr val="bg1"/>
              </a:solidFill>
            </a:endParaRPr>
          </a:p>
          <a:p>
            <a:pPr marL="114300" indent="0">
              <a:buNone/>
            </a:pPr>
            <a:endParaRPr lang="es-CO" sz="3900" dirty="0" smtClean="0">
              <a:solidFill>
                <a:schemeClr val="bg1"/>
              </a:solidFill>
            </a:endParaRPr>
          </a:p>
          <a:p>
            <a:pPr marL="114300" indent="0">
              <a:buNone/>
            </a:pPr>
            <a:endParaRPr lang="es-CO" sz="3900" dirty="0">
              <a:solidFill>
                <a:schemeClr val="bg1"/>
              </a:solidFill>
            </a:endParaRPr>
          </a:p>
          <a:p>
            <a:pPr marL="114300" indent="0">
              <a:buNone/>
            </a:pPr>
            <a:endParaRPr lang="es-CO" sz="3900" dirty="0" smtClean="0">
              <a:solidFill>
                <a:schemeClr val="bg1"/>
              </a:solidFill>
            </a:endParaRPr>
          </a:p>
          <a:p>
            <a:pPr marL="114300" indent="0">
              <a:buNone/>
            </a:pPr>
            <a:r>
              <a:rPr lang="es-CO" sz="3900" dirty="0" smtClean="0">
                <a:solidFill>
                  <a:schemeClr val="bg1"/>
                </a:solidFill>
              </a:rPr>
              <a:t> </a:t>
            </a:r>
            <a:endParaRPr lang="es-CO" sz="3900" dirty="0">
              <a:solidFill>
                <a:schemeClr val="bg1"/>
              </a:solidFill>
            </a:endParaRPr>
          </a:p>
        </p:txBody>
      </p:sp>
      <p:sp>
        <p:nvSpPr>
          <p:cNvPr id="2" name="1 Marcador de pie de página"/>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13725225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Feliz cumple…ESTEFA</a:t>
            </a:r>
            <a:endParaRPr lang="es-CO" dirty="0"/>
          </a:p>
        </p:txBody>
      </p:sp>
      <p:sp>
        <p:nvSpPr>
          <p:cNvPr id="3" name="2 Marcador de pie de página"/>
          <p:cNvSpPr>
            <a:spLocks noGrp="1"/>
          </p:cNvSpPr>
          <p:nvPr>
            <p:ph type="ftr" sz="quarter" idx="11"/>
          </p:nvPr>
        </p:nvSpPr>
        <p:spPr/>
        <p:txBody>
          <a:bodyPr/>
          <a:lstStyle/>
          <a:p>
            <a:endParaRPr lang="es-ES"/>
          </a:p>
        </p:txBody>
      </p:sp>
      <p:sp>
        <p:nvSpPr>
          <p:cNvPr id="4" name="3 Marcador de contenido"/>
          <p:cNvSpPr>
            <a:spLocks noGrp="1"/>
          </p:cNvSpPr>
          <p:nvPr>
            <p:ph sz="quarter" idx="1"/>
          </p:nvPr>
        </p:nvSpPr>
        <p:spPr/>
        <p:txBody>
          <a:bodyPr/>
          <a:lstStyle/>
          <a:p>
            <a:endParaRPr lang="es-CO"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196752"/>
            <a:ext cx="5256584" cy="4744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910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24" y="2125085"/>
            <a:ext cx="3024335" cy="375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Marcador de texto"/>
          <p:cNvSpPr>
            <a:spLocks noGrp="1"/>
          </p:cNvSpPr>
          <p:nvPr>
            <p:ph type="body" idx="1"/>
          </p:nvPr>
        </p:nvSpPr>
        <p:spPr>
          <a:xfrm>
            <a:off x="889248" y="332656"/>
            <a:ext cx="6779096" cy="1368151"/>
          </a:xfrm>
        </p:spPr>
        <p:txBody>
          <a:bodyPr>
            <a:normAutofit/>
          </a:bodyPr>
          <a:lstStyle/>
          <a:p>
            <a:pPr algn="ctr"/>
            <a:r>
              <a:rPr lang="es-CO" sz="4000" dirty="0" smtClean="0"/>
              <a:t>Pregunta</a:t>
            </a:r>
          </a:p>
          <a:p>
            <a:endParaRPr lang="es-CO" dirty="0"/>
          </a:p>
        </p:txBody>
      </p:sp>
      <p:sp>
        <p:nvSpPr>
          <p:cNvPr id="7" name="6 Marcador de contenido"/>
          <p:cNvSpPr>
            <a:spLocks noGrp="1"/>
          </p:cNvSpPr>
          <p:nvPr>
            <p:ph sz="half" idx="2"/>
          </p:nvPr>
        </p:nvSpPr>
        <p:spPr>
          <a:xfrm>
            <a:off x="2339752" y="1340768"/>
            <a:ext cx="6480720" cy="4785395"/>
          </a:xfrm>
          <a:prstGeom prst="rect">
            <a:avLst/>
          </a:prstGeom>
        </p:spPr>
        <p:txBody>
          <a:bodyPr>
            <a:normAutofit lnSpcReduction="10000"/>
          </a:bodyPr>
          <a:lstStyle/>
          <a:p>
            <a:pPr marL="0" indent="0" algn="just">
              <a:buNone/>
            </a:pPr>
            <a:endParaRPr lang="es-ES_tradnl" b="1" dirty="0"/>
          </a:p>
          <a:p>
            <a:pPr marL="0" indent="0" algn="just">
              <a:buNone/>
            </a:pPr>
            <a:r>
              <a:rPr lang="es-ES_tradnl" b="1" dirty="0" smtClean="0"/>
              <a:t>¿Cuáles </a:t>
            </a:r>
            <a:r>
              <a:rPr lang="es-ES_tradnl" b="1" dirty="0" smtClean="0"/>
              <a:t>son las </a:t>
            </a:r>
            <a:r>
              <a:rPr lang="es-CO" b="1" dirty="0" smtClean="0"/>
              <a:t>actitudes</a:t>
            </a:r>
            <a:r>
              <a:rPr lang="es-CO" b="1" dirty="0"/>
              <a:t>, decisiones y acciones de los grandes grupos participantes en los debates de las políticas acerca de la G, SP y </a:t>
            </a:r>
            <a:r>
              <a:rPr lang="es-CO" b="1" dirty="0" smtClean="0"/>
              <a:t>SS</a:t>
            </a:r>
            <a:r>
              <a:rPr lang="es-MX" b="1" dirty="0" smtClean="0"/>
              <a:t>?</a:t>
            </a:r>
          </a:p>
          <a:p>
            <a:pPr marL="0" indent="0" algn="just">
              <a:buNone/>
            </a:pPr>
            <a:endParaRPr lang="es-MX" b="1" dirty="0" smtClean="0"/>
          </a:p>
          <a:p>
            <a:pPr marL="0" indent="0" algn="just">
              <a:buNone/>
            </a:pPr>
            <a:r>
              <a:rPr lang="es-CO" b="1" dirty="0">
                <a:solidFill>
                  <a:srgbClr val="C00000"/>
                </a:solidFill>
              </a:rPr>
              <a:t>agencias  de gobierno, instituciones financieras y organizaciones de comercio internacionales, organizaciones internacionales de salud, corporaciones  multinacionales y grupos de presión</a:t>
            </a:r>
            <a:endParaRPr lang="es-MX" b="1" dirty="0">
              <a:solidFill>
                <a:srgbClr val="C00000"/>
              </a:solidFill>
            </a:endParaRPr>
          </a:p>
          <a:p>
            <a:pPr marL="0" indent="0" algn="just">
              <a:buNone/>
            </a:pPr>
            <a:endParaRPr lang="es-MX" b="1" dirty="0" smtClean="0"/>
          </a:p>
          <a:p>
            <a:endParaRPr lang="es-CO" dirty="0"/>
          </a:p>
        </p:txBody>
      </p:sp>
      <p:sp>
        <p:nvSpPr>
          <p:cNvPr id="2" name="1 Marcador de pie de página"/>
          <p:cNvSpPr>
            <a:spLocks noGrp="1"/>
          </p:cNvSpPr>
          <p:nvPr>
            <p:ph type="ftr" sz="quarter" idx="11"/>
          </p:nvPr>
        </p:nvSpPr>
        <p:spPr/>
        <p:txBody>
          <a:bodyPr/>
          <a:lstStyle/>
          <a:p>
            <a:endParaRPr lang="es-ES"/>
          </a:p>
        </p:txBody>
      </p:sp>
    </p:spTree>
    <p:extLst>
      <p:ext uri="{BB962C8B-B14F-4D97-AF65-F5344CB8AC3E}">
        <p14:creationId xmlns:p14="http://schemas.microsoft.com/office/powerpoint/2010/main" val="2710819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Flecha abajo"/>
          <p:cNvSpPr/>
          <p:nvPr/>
        </p:nvSpPr>
        <p:spPr>
          <a:xfrm>
            <a:off x="4414664" y="4976043"/>
            <a:ext cx="641532" cy="4691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redondeado"/>
          <p:cNvSpPr/>
          <p:nvPr/>
        </p:nvSpPr>
        <p:spPr>
          <a:xfrm>
            <a:off x="755576" y="332656"/>
            <a:ext cx="7488832" cy="50405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smtClean="0"/>
              <a:t>Agencias gubernamentales </a:t>
            </a:r>
            <a:endParaRPr lang="es-CO" sz="2400" b="1" dirty="0"/>
          </a:p>
        </p:txBody>
      </p:sp>
      <p:sp>
        <p:nvSpPr>
          <p:cNvPr id="9" name="8 CuadroTexto"/>
          <p:cNvSpPr txBox="1"/>
          <p:nvPr/>
        </p:nvSpPr>
        <p:spPr>
          <a:xfrm>
            <a:off x="539552" y="1268761"/>
            <a:ext cx="3875112" cy="7294305"/>
          </a:xfrm>
          <a:prstGeom prst="rect">
            <a:avLst/>
          </a:prstGeom>
          <a:noFill/>
        </p:spPr>
        <p:txBody>
          <a:bodyPr wrap="square" rtlCol="0">
            <a:spAutoFit/>
          </a:bodyPr>
          <a:lstStyle/>
          <a:p>
            <a:pPr lvl="0"/>
            <a:r>
              <a:rPr lang="es-CO" dirty="0"/>
              <a:t>L</a:t>
            </a:r>
            <a:r>
              <a:rPr lang="es-CO" dirty="0" smtClean="0"/>
              <a:t>a </a:t>
            </a:r>
            <a:r>
              <a:rPr lang="es-CO" dirty="0"/>
              <a:t>salud como un fin en sí </a:t>
            </a:r>
            <a:r>
              <a:rPr lang="es-CO" dirty="0" smtClean="0"/>
              <a:t>mismo vs forma </a:t>
            </a:r>
            <a:r>
              <a:rPr lang="es-CO" dirty="0"/>
              <a:t>de impulsar los intereses de EE.UU. </a:t>
            </a:r>
            <a:endParaRPr lang="es-CO" dirty="0" smtClean="0"/>
          </a:p>
          <a:p>
            <a:pPr lvl="0"/>
            <a:endParaRPr lang="es-CO" dirty="0"/>
          </a:p>
          <a:p>
            <a:pPr lvl="0" algn="just"/>
            <a:r>
              <a:rPr lang="es-CO" dirty="0" smtClean="0">
                <a:solidFill>
                  <a:srgbClr val="FF0000"/>
                </a:solidFill>
              </a:rPr>
              <a:t>“</a:t>
            </a:r>
            <a:r>
              <a:rPr lang="es-CO" dirty="0">
                <a:solidFill>
                  <a:srgbClr val="FF0000"/>
                </a:solidFill>
              </a:rPr>
              <a:t>La salud de los americanos es una preocupación global. </a:t>
            </a:r>
            <a:r>
              <a:rPr lang="es-CO" dirty="0" smtClean="0">
                <a:solidFill>
                  <a:srgbClr val="FF0000"/>
                </a:solidFill>
              </a:rPr>
              <a:t>Los Estados </a:t>
            </a:r>
            <a:r>
              <a:rPr lang="es-CO" dirty="0">
                <a:solidFill>
                  <a:srgbClr val="FF0000"/>
                </a:solidFill>
              </a:rPr>
              <a:t>Unidos deben establecer una política de salud a nivel </a:t>
            </a:r>
            <a:r>
              <a:rPr lang="es-CO" dirty="0" smtClean="0">
                <a:solidFill>
                  <a:srgbClr val="FF0000"/>
                </a:solidFill>
              </a:rPr>
              <a:t>global para </a:t>
            </a:r>
            <a:r>
              <a:rPr lang="es-CO" dirty="0">
                <a:solidFill>
                  <a:srgbClr val="FF0000"/>
                </a:solidFill>
              </a:rPr>
              <a:t>proteger la salud de los americanos y para proteger los intereses </a:t>
            </a:r>
            <a:r>
              <a:rPr lang="es-CO" dirty="0" smtClean="0">
                <a:solidFill>
                  <a:srgbClr val="FF0000"/>
                </a:solidFill>
              </a:rPr>
              <a:t> vitales </a:t>
            </a:r>
            <a:r>
              <a:rPr lang="es-CO" dirty="0">
                <a:solidFill>
                  <a:srgbClr val="FF0000"/>
                </a:solidFill>
              </a:rPr>
              <a:t>de América</a:t>
            </a:r>
            <a:r>
              <a:rPr lang="es-CO" dirty="0" smtClean="0">
                <a:solidFill>
                  <a:srgbClr val="FF0000"/>
                </a:solidFill>
              </a:rPr>
              <a:t>”</a:t>
            </a:r>
          </a:p>
          <a:p>
            <a:pPr lvl="0" algn="just"/>
            <a:endParaRPr lang="es-CO" dirty="0"/>
          </a:p>
          <a:p>
            <a:pPr lvl="0"/>
            <a:r>
              <a:rPr lang="es-CO" b="1" dirty="0" smtClean="0"/>
              <a:t>Henry Kissinger</a:t>
            </a:r>
            <a:r>
              <a:rPr lang="es-CO" b="1" dirty="0"/>
              <a:t> </a:t>
            </a:r>
            <a:r>
              <a:rPr lang="es-CO" b="1" dirty="0" smtClean="0"/>
              <a:t> </a:t>
            </a:r>
          </a:p>
          <a:p>
            <a:pPr lvl="0"/>
            <a:endParaRPr lang="es-CO" dirty="0"/>
          </a:p>
          <a:p>
            <a:pPr lvl="0" algn="just"/>
            <a:r>
              <a:rPr lang="es-CO" dirty="0" smtClean="0"/>
              <a:t>“el </a:t>
            </a:r>
            <a:r>
              <a:rPr lang="es-CO" dirty="0"/>
              <a:t>desafío básico es que lo que </a:t>
            </a:r>
            <a:r>
              <a:rPr lang="es-CO" dirty="0" smtClean="0"/>
              <a:t>se llama </a:t>
            </a:r>
            <a:r>
              <a:rPr lang="es-CO" b="1" dirty="0"/>
              <a:t>globalización </a:t>
            </a:r>
            <a:r>
              <a:rPr lang="es-CO" dirty="0"/>
              <a:t>es en verdad otro nombre empleado para definir </a:t>
            </a:r>
            <a:r>
              <a:rPr lang="es-CO" dirty="0" smtClean="0"/>
              <a:t>la posición </a:t>
            </a:r>
            <a:r>
              <a:rPr lang="es-CO" dirty="0"/>
              <a:t>dominante de los Estados Unidos”</a:t>
            </a:r>
          </a:p>
          <a:p>
            <a:pPr lvl="0"/>
            <a:r>
              <a:rPr lang="es-CO" dirty="0" smtClean="0"/>
              <a:t>.</a:t>
            </a:r>
            <a:endParaRPr lang="es-CO" dirty="0"/>
          </a:p>
          <a:p>
            <a:pPr lvl="0"/>
            <a:endParaRPr lang="es-CO" dirty="0"/>
          </a:p>
          <a:p>
            <a:pPr lvl="0"/>
            <a:endParaRPr lang="es-CO" dirty="0" smtClean="0"/>
          </a:p>
          <a:p>
            <a:pPr lvl="0"/>
            <a:endParaRPr lang="es-CO" dirty="0"/>
          </a:p>
          <a:p>
            <a:pPr lvl="0"/>
            <a:endParaRPr lang="es-CO" dirty="0" smtClean="0"/>
          </a:p>
          <a:p>
            <a:pPr lvl="0"/>
            <a:endParaRPr lang="es-CO" dirty="0"/>
          </a:p>
          <a:p>
            <a:pPr lvl="0"/>
            <a:endParaRPr lang="es-CO" dirty="0" smtClean="0"/>
          </a:p>
          <a:p>
            <a:pPr lvl="0"/>
            <a:endParaRPr lang="es-CO" dirty="0"/>
          </a:p>
        </p:txBody>
      </p:sp>
      <p:sp>
        <p:nvSpPr>
          <p:cNvPr id="11" name="10 CuadroTexto"/>
          <p:cNvSpPr txBox="1"/>
          <p:nvPr/>
        </p:nvSpPr>
        <p:spPr>
          <a:xfrm>
            <a:off x="5056196" y="1412777"/>
            <a:ext cx="3908292" cy="4739759"/>
          </a:xfrm>
          <a:prstGeom prst="rect">
            <a:avLst/>
          </a:prstGeom>
          <a:noFill/>
        </p:spPr>
        <p:txBody>
          <a:bodyPr wrap="square" rtlCol="0">
            <a:spAutoFit/>
          </a:bodyPr>
          <a:lstStyle/>
          <a:p>
            <a:pPr lvl="0"/>
            <a:r>
              <a:rPr lang="es-CO" dirty="0" smtClean="0"/>
              <a:t>Funcionarios de EU: </a:t>
            </a:r>
          </a:p>
          <a:p>
            <a:pPr lvl="0" algn="just"/>
            <a:endParaRPr lang="es-CO" dirty="0" smtClean="0"/>
          </a:p>
          <a:p>
            <a:pPr marL="285750" lvl="0" indent="-285750" algn="just">
              <a:buFont typeface="Arial" pitchFamily="34" charset="0"/>
              <a:buChar char="•"/>
            </a:pPr>
            <a:r>
              <a:rPr lang="es-CO" dirty="0" smtClean="0"/>
              <a:t>Son importantes y necesitan equilibrio </a:t>
            </a:r>
            <a:r>
              <a:rPr lang="es-CO" dirty="0"/>
              <a:t>entre comercio y </a:t>
            </a:r>
            <a:r>
              <a:rPr lang="es-CO" dirty="0" smtClean="0"/>
              <a:t>salud. </a:t>
            </a:r>
          </a:p>
          <a:p>
            <a:pPr marL="285750" lvl="0" indent="-285750" algn="just">
              <a:buFont typeface="Arial" pitchFamily="34" charset="0"/>
              <a:buChar char="•"/>
            </a:pPr>
            <a:r>
              <a:rPr lang="es-CO" dirty="0" smtClean="0"/>
              <a:t>sopesaron </a:t>
            </a:r>
            <a:r>
              <a:rPr lang="es-CO" dirty="0"/>
              <a:t>las ventajas para el comercio contra las </a:t>
            </a:r>
            <a:r>
              <a:rPr lang="es-CO" dirty="0" smtClean="0"/>
              <a:t> desventajas </a:t>
            </a:r>
            <a:r>
              <a:rPr lang="es-CO" dirty="0"/>
              <a:t>para la salud. </a:t>
            </a:r>
            <a:endParaRPr lang="es-CO" dirty="0" smtClean="0"/>
          </a:p>
          <a:p>
            <a:pPr lvl="0"/>
            <a:endParaRPr lang="es-CO" dirty="0" smtClean="0"/>
          </a:p>
          <a:p>
            <a:pPr lvl="0" algn="just"/>
            <a:r>
              <a:rPr lang="es-CO" sz="1400" dirty="0" smtClean="0"/>
              <a:t>Oficina </a:t>
            </a:r>
            <a:r>
              <a:rPr lang="es-CO" sz="1400" dirty="0"/>
              <a:t>de Representantes de Comercio de </a:t>
            </a:r>
            <a:r>
              <a:rPr lang="es-CO" sz="1400" dirty="0" smtClean="0"/>
              <a:t>EE.UU: </a:t>
            </a:r>
          </a:p>
          <a:p>
            <a:pPr lvl="0" algn="just"/>
            <a:endParaRPr lang="es-CO" dirty="0" smtClean="0"/>
          </a:p>
          <a:p>
            <a:pPr lvl="0" algn="just"/>
            <a:r>
              <a:rPr lang="es-CO" dirty="0" smtClean="0"/>
              <a:t>«Sin </a:t>
            </a:r>
            <a:r>
              <a:rPr lang="es-CO" dirty="0"/>
              <a:t>ese equilibrio, el sistema colapsa, no se obtiene </a:t>
            </a:r>
            <a:r>
              <a:rPr lang="es-CO" b="1" dirty="0" smtClean="0"/>
              <a:t>inversión</a:t>
            </a:r>
            <a:r>
              <a:rPr lang="es-CO" dirty="0" smtClean="0"/>
              <a:t> si </a:t>
            </a:r>
            <a:r>
              <a:rPr lang="es-CO" dirty="0"/>
              <a:t>esta no se puede </a:t>
            </a:r>
            <a:r>
              <a:rPr lang="es-CO" b="1" dirty="0"/>
              <a:t>proteger</a:t>
            </a:r>
            <a:r>
              <a:rPr lang="es-CO" dirty="0"/>
              <a:t>; pero si no se puede </a:t>
            </a:r>
            <a:r>
              <a:rPr lang="es-CO" b="1" dirty="0"/>
              <a:t>proteger </a:t>
            </a:r>
            <a:r>
              <a:rPr lang="es-CO" b="1" dirty="0" smtClean="0"/>
              <a:t>la salud </a:t>
            </a:r>
            <a:r>
              <a:rPr lang="es-CO" b="1" dirty="0"/>
              <a:t>de la población </a:t>
            </a:r>
            <a:r>
              <a:rPr lang="es-CO" dirty="0"/>
              <a:t>y las actividades que protegen su </a:t>
            </a:r>
            <a:r>
              <a:rPr lang="es-CO" dirty="0" smtClean="0"/>
              <a:t>salud, no </a:t>
            </a:r>
            <a:r>
              <a:rPr lang="es-CO" b="1" dirty="0"/>
              <a:t>se obtiene su apoyo </a:t>
            </a:r>
            <a:r>
              <a:rPr lang="es-CO" dirty="0"/>
              <a:t>y entonces</a:t>
            </a:r>
            <a:r>
              <a:rPr lang="es-CO" dirty="0">
                <a:solidFill>
                  <a:srgbClr val="FF0000"/>
                </a:solidFill>
              </a:rPr>
              <a:t> no </a:t>
            </a:r>
            <a:r>
              <a:rPr lang="es-CO" dirty="0"/>
              <a:t>se obtiene </a:t>
            </a:r>
            <a:r>
              <a:rPr lang="es-CO" dirty="0">
                <a:solidFill>
                  <a:srgbClr val="FF0000"/>
                </a:solidFill>
              </a:rPr>
              <a:t>inversión</a:t>
            </a:r>
            <a:r>
              <a:rPr lang="es-CO" dirty="0"/>
              <a:t> en </a:t>
            </a:r>
            <a:r>
              <a:rPr lang="es-CO" dirty="0" smtClean="0"/>
              <a:t>el sistema»</a:t>
            </a:r>
            <a:endParaRPr lang="es-CO" dirty="0"/>
          </a:p>
        </p:txBody>
      </p:sp>
      <p:sp>
        <p:nvSpPr>
          <p:cNvPr id="5" name="4 Rectángulo"/>
          <p:cNvSpPr/>
          <p:nvPr/>
        </p:nvSpPr>
        <p:spPr>
          <a:xfrm>
            <a:off x="539552" y="1268760"/>
            <a:ext cx="3875112" cy="50405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Rectángulo"/>
          <p:cNvSpPr/>
          <p:nvPr/>
        </p:nvSpPr>
        <p:spPr>
          <a:xfrm>
            <a:off x="5056196" y="1268760"/>
            <a:ext cx="3908292" cy="50405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415232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55576" y="332656"/>
            <a:ext cx="7488832" cy="50405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smtClean="0"/>
              <a:t>Agencias gubernamentales </a:t>
            </a:r>
            <a:endParaRPr lang="es-CO" sz="2400" b="1" dirty="0"/>
          </a:p>
        </p:txBody>
      </p:sp>
      <p:sp>
        <p:nvSpPr>
          <p:cNvPr id="9" name="8 CuadroTexto"/>
          <p:cNvSpPr txBox="1"/>
          <p:nvPr/>
        </p:nvSpPr>
        <p:spPr>
          <a:xfrm>
            <a:off x="251520" y="1268761"/>
            <a:ext cx="4163144" cy="5170646"/>
          </a:xfrm>
          <a:prstGeom prst="rect">
            <a:avLst/>
          </a:prstGeom>
          <a:noFill/>
        </p:spPr>
        <p:txBody>
          <a:bodyPr wrap="square" rtlCol="0">
            <a:spAutoFit/>
          </a:bodyPr>
          <a:lstStyle/>
          <a:p>
            <a:pPr lvl="0" algn="ctr"/>
            <a:r>
              <a:rPr lang="es-CO" b="1" dirty="0" smtClean="0"/>
              <a:t>construcción </a:t>
            </a:r>
            <a:r>
              <a:rPr lang="es-CO" b="1" dirty="0"/>
              <a:t>de sentido </a:t>
            </a:r>
            <a:endParaRPr lang="es-CO" b="1" dirty="0" smtClean="0"/>
          </a:p>
          <a:p>
            <a:pPr lvl="0" algn="just"/>
            <a:endParaRPr lang="es-CO" dirty="0"/>
          </a:p>
          <a:p>
            <a:pPr lvl="0" algn="just"/>
            <a:r>
              <a:rPr lang="es-CO" dirty="0" smtClean="0"/>
              <a:t>reconocía </a:t>
            </a:r>
            <a:r>
              <a:rPr lang="es-CO" dirty="0"/>
              <a:t>que el </a:t>
            </a:r>
            <a:r>
              <a:rPr lang="es-CO" dirty="0">
                <a:solidFill>
                  <a:srgbClr val="FF0000"/>
                </a:solidFill>
              </a:rPr>
              <a:t>comercio podría </a:t>
            </a:r>
            <a:r>
              <a:rPr lang="es-CO" dirty="0" smtClean="0">
                <a:solidFill>
                  <a:srgbClr val="FF0000"/>
                </a:solidFill>
              </a:rPr>
              <a:t>impactar adversamente </a:t>
            </a:r>
            <a:r>
              <a:rPr lang="es-CO" dirty="0">
                <a:solidFill>
                  <a:srgbClr val="FF0000"/>
                </a:solidFill>
              </a:rPr>
              <a:t>la salud, </a:t>
            </a:r>
            <a:r>
              <a:rPr lang="es-CO" dirty="0"/>
              <a:t>y que la </a:t>
            </a:r>
            <a:r>
              <a:rPr lang="es-CO" b="1" dirty="0"/>
              <a:t>responsabilidad</a:t>
            </a:r>
            <a:r>
              <a:rPr lang="es-CO" dirty="0"/>
              <a:t> de este problema se</a:t>
            </a:r>
          </a:p>
          <a:p>
            <a:pPr lvl="0" algn="just"/>
            <a:r>
              <a:rPr lang="es-CO" b="1" dirty="0"/>
              <a:t>adjudicaba a los funcionarios </a:t>
            </a:r>
            <a:r>
              <a:rPr lang="es-CO" dirty="0"/>
              <a:t>de </a:t>
            </a:r>
            <a:r>
              <a:rPr lang="es-CO" dirty="0" smtClean="0"/>
              <a:t>gobierno.</a:t>
            </a:r>
          </a:p>
          <a:p>
            <a:pPr lvl="0"/>
            <a:endParaRPr lang="es-CO" dirty="0" smtClean="0"/>
          </a:p>
          <a:p>
            <a:pPr lvl="0" algn="just"/>
            <a:r>
              <a:rPr lang="es-CO" dirty="0" smtClean="0">
                <a:solidFill>
                  <a:srgbClr val="FF0000"/>
                </a:solidFill>
              </a:rPr>
              <a:t>El </a:t>
            </a:r>
            <a:r>
              <a:rPr lang="es-CO" dirty="0">
                <a:solidFill>
                  <a:srgbClr val="FF0000"/>
                </a:solidFill>
              </a:rPr>
              <a:t>comercio global generó mejores </a:t>
            </a:r>
            <a:r>
              <a:rPr lang="es-CO" dirty="0" smtClean="0">
                <a:solidFill>
                  <a:srgbClr val="FF0000"/>
                </a:solidFill>
              </a:rPr>
              <a:t>condiciones económicas y mejoría </a:t>
            </a:r>
            <a:r>
              <a:rPr lang="es-CO" dirty="0">
                <a:solidFill>
                  <a:srgbClr val="FF0000"/>
                </a:solidFill>
              </a:rPr>
              <a:t>de </a:t>
            </a:r>
            <a:r>
              <a:rPr lang="es-CO" dirty="0" smtClean="0">
                <a:solidFill>
                  <a:srgbClr val="FF0000"/>
                </a:solidFill>
              </a:rPr>
              <a:t>los SS </a:t>
            </a:r>
          </a:p>
          <a:p>
            <a:pPr lvl="0" algn="just"/>
            <a:endParaRPr lang="es-CO" dirty="0">
              <a:solidFill>
                <a:srgbClr val="FF0000"/>
              </a:solidFill>
            </a:endParaRPr>
          </a:p>
          <a:p>
            <a:pPr lvl="0" algn="just"/>
            <a:r>
              <a:rPr lang="es-CO" dirty="0" smtClean="0">
                <a:solidFill>
                  <a:srgbClr val="FF0000"/>
                </a:solidFill>
              </a:rPr>
              <a:t>TLC prosperaron </a:t>
            </a:r>
            <a:r>
              <a:rPr lang="es-CO" dirty="0">
                <a:solidFill>
                  <a:srgbClr val="FF0000"/>
                </a:solidFill>
              </a:rPr>
              <a:t>y mejoraron el acceso a la atención:</a:t>
            </a:r>
          </a:p>
          <a:p>
            <a:pPr lvl="0"/>
            <a:endParaRPr lang="es-CO" sz="1400" dirty="0" smtClean="0"/>
          </a:p>
          <a:p>
            <a:pPr lvl="0" algn="just"/>
            <a:r>
              <a:rPr lang="es-CO" sz="1600" dirty="0" smtClean="0"/>
              <a:t>«…remover </a:t>
            </a:r>
            <a:r>
              <a:rPr lang="es-CO" sz="1600" dirty="0"/>
              <a:t>las barreras </a:t>
            </a:r>
            <a:r>
              <a:rPr lang="es-CO" sz="1600" dirty="0" smtClean="0"/>
              <a:t>al comercio </a:t>
            </a:r>
            <a:r>
              <a:rPr lang="es-CO" sz="1600" dirty="0"/>
              <a:t>y a la inversión ayuda a la prosperidad y mejora los </a:t>
            </a:r>
            <a:r>
              <a:rPr lang="es-CO" sz="1600" dirty="0" smtClean="0"/>
              <a:t> estándares </a:t>
            </a:r>
            <a:r>
              <a:rPr lang="es-CO" sz="1600" dirty="0"/>
              <a:t>de vida de las personas en los países </a:t>
            </a:r>
            <a:r>
              <a:rPr lang="es-CO" sz="1600" dirty="0" smtClean="0"/>
              <a:t>involucrados…»</a:t>
            </a:r>
            <a:endParaRPr lang="es-CO" sz="1600" dirty="0"/>
          </a:p>
        </p:txBody>
      </p:sp>
      <p:sp>
        <p:nvSpPr>
          <p:cNvPr id="5" name="4 Rectángulo"/>
          <p:cNvSpPr/>
          <p:nvPr/>
        </p:nvSpPr>
        <p:spPr>
          <a:xfrm>
            <a:off x="251520" y="1124744"/>
            <a:ext cx="4163144" cy="54726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Rectángulo"/>
          <p:cNvSpPr/>
          <p:nvPr/>
        </p:nvSpPr>
        <p:spPr>
          <a:xfrm>
            <a:off x="5056196" y="1268760"/>
            <a:ext cx="3908292" cy="50405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Rectángulo"/>
          <p:cNvSpPr/>
          <p:nvPr/>
        </p:nvSpPr>
        <p:spPr>
          <a:xfrm>
            <a:off x="5056196" y="1268762"/>
            <a:ext cx="3908292" cy="4555093"/>
          </a:xfrm>
          <a:prstGeom prst="rect">
            <a:avLst/>
          </a:prstGeom>
        </p:spPr>
        <p:txBody>
          <a:bodyPr wrap="square">
            <a:spAutoFit/>
          </a:bodyPr>
          <a:lstStyle/>
          <a:p>
            <a:pPr algn="just"/>
            <a:endParaRPr lang="es-CO" dirty="0" smtClean="0"/>
          </a:p>
          <a:p>
            <a:pPr algn="just"/>
            <a:r>
              <a:rPr lang="es-CO" sz="1600" dirty="0" smtClean="0"/>
              <a:t>las </a:t>
            </a:r>
            <a:r>
              <a:rPr lang="es-CO" sz="1600" dirty="0"/>
              <a:t>políticas que</a:t>
            </a:r>
            <a:r>
              <a:rPr lang="es-CO" sz="1600" b="1" dirty="0"/>
              <a:t> favorecían el comercio global </a:t>
            </a:r>
            <a:r>
              <a:rPr lang="es-CO" sz="1600" dirty="0"/>
              <a:t>también </a:t>
            </a:r>
            <a:r>
              <a:rPr lang="es-CO" sz="1600" dirty="0" smtClean="0"/>
              <a:t>podían producir </a:t>
            </a:r>
            <a:r>
              <a:rPr lang="es-CO" sz="1600" b="1" dirty="0"/>
              <a:t>consecuencias negativa</a:t>
            </a:r>
            <a:r>
              <a:rPr lang="es-CO" sz="1600" dirty="0"/>
              <a:t>s si no se prevenían por </a:t>
            </a:r>
            <a:r>
              <a:rPr lang="es-CO" sz="1600" b="1" dirty="0"/>
              <a:t>parte de los</a:t>
            </a:r>
          </a:p>
          <a:p>
            <a:pPr algn="just"/>
            <a:r>
              <a:rPr lang="es-CO" sz="1600" b="1" dirty="0"/>
              <a:t>negociadores </a:t>
            </a:r>
            <a:r>
              <a:rPr lang="es-CO" sz="1600" dirty="0"/>
              <a:t>de los tratados de comercio</a:t>
            </a:r>
            <a:r>
              <a:rPr lang="es-CO" sz="1600" dirty="0" smtClean="0"/>
              <a:t>:</a:t>
            </a:r>
          </a:p>
          <a:p>
            <a:pPr algn="just"/>
            <a:endParaRPr lang="es-CO" sz="1600" dirty="0" smtClean="0"/>
          </a:p>
          <a:p>
            <a:endParaRPr lang="es-CO" sz="1600" dirty="0" smtClean="0"/>
          </a:p>
          <a:p>
            <a:pPr algn="just"/>
            <a:r>
              <a:rPr lang="es-CO" sz="1600" dirty="0" smtClean="0"/>
              <a:t>«</a:t>
            </a:r>
            <a:r>
              <a:rPr lang="es-CO" sz="1600" b="1" dirty="0" smtClean="0"/>
              <a:t>Si se </a:t>
            </a:r>
            <a:r>
              <a:rPr lang="es-CO" sz="1600" b="1" dirty="0"/>
              <a:t>hace bien</a:t>
            </a:r>
            <a:r>
              <a:rPr lang="es-CO" sz="1600" dirty="0"/>
              <a:t>, [la globalización] ayuda a la </a:t>
            </a:r>
            <a:r>
              <a:rPr lang="es-CO" sz="1600" dirty="0">
                <a:solidFill>
                  <a:srgbClr val="FF0000"/>
                </a:solidFill>
              </a:rPr>
              <a:t>economía </a:t>
            </a:r>
            <a:r>
              <a:rPr lang="es-CO" sz="1600" dirty="0" smtClean="0">
                <a:solidFill>
                  <a:srgbClr val="FF0000"/>
                </a:solidFill>
              </a:rPr>
              <a:t>mundial, eleva </a:t>
            </a:r>
            <a:r>
              <a:rPr lang="es-CO" sz="1600" dirty="0">
                <a:solidFill>
                  <a:srgbClr val="FF0000"/>
                </a:solidFill>
              </a:rPr>
              <a:t>los estándares de vida y elimina las barreras al desarrollo</a:t>
            </a:r>
            <a:r>
              <a:rPr lang="es-CO" sz="1600" dirty="0"/>
              <a:t>. </a:t>
            </a:r>
            <a:r>
              <a:rPr lang="es-CO" sz="1600" dirty="0" smtClean="0"/>
              <a:t> Si </a:t>
            </a:r>
            <a:r>
              <a:rPr lang="es-CO" sz="1600" dirty="0"/>
              <a:t>se </a:t>
            </a:r>
            <a:r>
              <a:rPr lang="es-CO" sz="1600" b="1" dirty="0"/>
              <a:t>hace mal</a:t>
            </a:r>
            <a:r>
              <a:rPr lang="es-CO" sz="1600" dirty="0"/>
              <a:t>, puede causar serios daños a esos </a:t>
            </a:r>
            <a:r>
              <a:rPr lang="es-CO" sz="1600" dirty="0" smtClean="0"/>
              <a:t>elementos y </a:t>
            </a:r>
            <a:r>
              <a:rPr lang="es-CO" sz="1600" dirty="0"/>
              <a:t>a otras cosas como el medio </a:t>
            </a:r>
            <a:r>
              <a:rPr lang="es-CO" sz="1600" b="1" dirty="0"/>
              <a:t>ambiente y la salud pública. </a:t>
            </a:r>
            <a:r>
              <a:rPr lang="es-CO" sz="1600" b="1" dirty="0" smtClean="0"/>
              <a:t> </a:t>
            </a:r>
            <a:r>
              <a:rPr lang="es-CO" sz="1600" dirty="0" smtClean="0"/>
              <a:t>Si </a:t>
            </a:r>
            <a:r>
              <a:rPr lang="es-CO" sz="1600" dirty="0"/>
              <a:t>no se es cuidadoso, puede </a:t>
            </a:r>
            <a:r>
              <a:rPr lang="es-CO" sz="1600" b="1" dirty="0"/>
              <a:t>crear incentivos perversos que </a:t>
            </a:r>
            <a:r>
              <a:rPr lang="es-CO" sz="1600" b="1" dirty="0" smtClean="0"/>
              <a:t>a largo </a:t>
            </a:r>
            <a:r>
              <a:rPr lang="es-CO" sz="1600" b="1" dirty="0"/>
              <a:t>plazo </a:t>
            </a:r>
            <a:r>
              <a:rPr lang="es-CO" sz="1600" dirty="0"/>
              <a:t>no son para el beneficio de nadie. El truco está </a:t>
            </a:r>
            <a:r>
              <a:rPr lang="es-CO" sz="1600" dirty="0" smtClean="0"/>
              <a:t>en equilibrarlos».</a:t>
            </a:r>
            <a:endParaRPr lang="es-CO" sz="1600" dirty="0"/>
          </a:p>
        </p:txBody>
      </p:sp>
      <p:sp>
        <p:nvSpPr>
          <p:cNvPr id="6" name="5 Flecha derecha"/>
          <p:cNvSpPr/>
          <p:nvPr/>
        </p:nvSpPr>
        <p:spPr>
          <a:xfrm>
            <a:off x="4480235" y="2061978"/>
            <a:ext cx="489204" cy="3589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059611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55576" y="332656"/>
            <a:ext cx="7488832" cy="50405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smtClean="0"/>
              <a:t>Agencias gubernamentales </a:t>
            </a:r>
            <a:endParaRPr lang="es-CO" sz="2400" b="1" dirty="0"/>
          </a:p>
        </p:txBody>
      </p:sp>
      <p:sp>
        <p:nvSpPr>
          <p:cNvPr id="5" name="4 Rectángulo"/>
          <p:cNvSpPr/>
          <p:nvPr/>
        </p:nvSpPr>
        <p:spPr>
          <a:xfrm>
            <a:off x="251520" y="1124744"/>
            <a:ext cx="4163144" cy="54726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Rectángulo"/>
          <p:cNvSpPr/>
          <p:nvPr/>
        </p:nvSpPr>
        <p:spPr>
          <a:xfrm>
            <a:off x="5056196" y="1268760"/>
            <a:ext cx="3908292" cy="50405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Flecha derecha"/>
          <p:cNvSpPr/>
          <p:nvPr/>
        </p:nvSpPr>
        <p:spPr>
          <a:xfrm>
            <a:off x="4480235" y="2061978"/>
            <a:ext cx="489204" cy="3589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Rectángulo"/>
          <p:cNvSpPr/>
          <p:nvPr/>
        </p:nvSpPr>
        <p:spPr>
          <a:xfrm>
            <a:off x="251520" y="1268760"/>
            <a:ext cx="4228715" cy="2862322"/>
          </a:xfrm>
          <a:prstGeom prst="rect">
            <a:avLst/>
          </a:prstGeom>
        </p:spPr>
        <p:txBody>
          <a:bodyPr wrap="square">
            <a:spAutoFit/>
          </a:bodyPr>
          <a:lstStyle/>
          <a:p>
            <a:endParaRPr lang="es-CO" dirty="0"/>
          </a:p>
          <a:p>
            <a:endParaRPr lang="es-CO" dirty="0" smtClean="0"/>
          </a:p>
          <a:p>
            <a:pPr algn="just"/>
            <a:r>
              <a:rPr lang="es-CO" dirty="0" err="1" smtClean="0"/>
              <a:t>Dir</a:t>
            </a:r>
            <a:r>
              <a:rPr lang="es-CO" dirty="0" smtClean="0"/>
              <a:t> </a:t>
            </a:r>
            <a:r>
              <a:rPr lang="es-CO" dirty="0"/>
              <a:t>de SS México : “[La globalización es] la imposición de un nuevo modelo de acumulación global que privilegia al sector financiero”. </a:t>
            </a:r>
          </a:p>
          <a:p>
            <a:pPr algn="just"/>
            <a:endParaRPr lang="es-CO" dirty="0" smtClean="0"/>
          </a:p>
          <a:p>
            <a:pPr algn="just"/>
            <a:r>
              <a:rPr lang="es-CO" dirty="0" smtClean="0"/>
              <a:t>Esta </a:t>
            </a:r>
            <a:r>
              <a:rPr lang="es-CO" dirty="0"/>
              <a:t>visión de la globalización y de los </a:t>
            </a:r>
            <a:r>
              <a:rPr lang="es-CO" dirty="0" smtClean="0"/>
              <a:t>TLC se </a:t>
            </a:r>
            <a:r>
              <a:rPr lang="es-CO" dirty="0"/>
              <a:t>parecía bastante a la afirmación de </a:t>
            </a:r>
            <a:r>
              <a:rPr lang="es-CO" dirty="0" smtClean="0"/>
              <a:t>Kissinger</a:t>
            </a:r>
            <a:r>
              <a:rPr lang="es-CO" dirty="0"/>
              <a:t>.</a:t>
            </a:r>
          </a:p>
        </p:txBody>
      </p:sp>
      <p:sp>
        <p:nvSpPr>
          <p:cNvPr id="3" name="2 Rectángulo"/>
          <p:cNvSpPr/>
          <p:nvPr/>
        </p:nvSpPr>
        <p:spPr>
          <a:xfrm>
            <a:off x="5056196" y="1268760"/>
            <a:ext cx="3764276" cy="3693319"/>
          </a:xfrm>
          <a:prstGeom prst="rect">
            <a:avLst/>
          </a:prstGeom>
        </p:spPr>
        <p:txBody>
          <a:bodyPr wrap="square">
            <a:spAutoFit/>
          </a:bodyPr>
          <a:lstStyle/>
          <a:p>
            <a:pPr algn="just"/>
            <a:endParaRPr lang="es-CO" dirty="0"/>
          </a:p>
          <a:p>
            <a:endParaRPr lang="es-CO" dirty="0"/>
          </a:p>
          <a:p>
            <a:r>
              <a:rPr lang="es-CO" dirty="0" smtClean="0"/>
              <a:t>Fundación- consejero del </a:t>
            </a:r>
            <a:r>
              <a:rPr lang="es-CO" dirty="0" err="1" smtClean="0"/>
              <a:t>MinSalud</a:t>
            </a:r>
            <a:r>
              <a:rPr lang="es-CO" dirty="0" smtClean="0"/>
              <a:t> : ¿Cuáles son los objetivos de las corporaciones?</a:t>
            </a:r>
            <a:r>
              <a:rPr lang="es-CO" dirty="0"/>
              <a:t> </a:t>
            </a:r>
            <a:endParaRPr lang="es-CO" dirty="0" smtClean="0"/>
          </a:p>
          <a:p>
            <a:endParaRPr lang="es-CO" dirty="0"/>
          </a:p>
          <a:p>
            <a:endParaRPr lang="es-CO" dirty="0"/>
          </a:p>
          <a:p>
            <a:r>
              <a:rPr lang="es-CO" dirty="0" smtClean="0"/>
              <a:t>Objetivos </a:t>
            </a:r>
            <a:r>
              <a:rPr lang="es-CO" dirty="0"/>
              <a:t>financieros que ver con la SP o la equidad en el comercio. </a:t>
            </a:r>
            <a:endParaRPr lang="es-CO" dirty="0" smtClean="0"/>
          </a:p>
          <a:p>
            <a:endParaRPr lang="es-CO" dirty="0"/>
          </a:p>
          <a:p>
            <a:pPr algn="just"/>
            <a:r>
              <a:rPr lang="es-CO" dirty="0" smtClean="0"/>
              <a:t>Efectos </a:t>
            </a:r>
            <a:r>
              <a:rPr lang="es-CO" dirty="0"/>
              <a:t>benéficos de TLC : “No creo [que exista alguno]. El flujo de información no cambia”. </a:t>
            </a:r>
            <a:endParaRPr lang="es-CO"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522" y="4131082"/>
            <a:ext cx="3357139" cy="2092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8991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755576" y="332656"/>
            <a:ext cx="7488832" cy="50405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a:t>Agencias </a:t>
            </a:r>
            <a:r>
              <a:rPr lang="es-CO" sz="2400" b="1" dirty="0" smtClean="0"/>
              <a:t>gubernamentales- entrevistados </a:t>
            </a:r>
            <a:r>
              <a:rPr lang="es-CO" sz="2400" b="1" dirty="0"/>
              <a:t>de </a:t>
            </a:r>
            <a:r>
              <a:rPr lang="es-CO" sz="2400" b="1" dirty="0" smtClean="0"/>
              <a:t>LA </a:t>
            </a:r>
            <a:endParaRPr lang="es-CO" sz="2400" b="1" dirty="0"/>
          </a:p>
        </p:txBody>
      </p:sp>
      <p:sp>
        <p:nvSpPr>
          <p:cNvPr id="13" name="12 Rectángulo"/>
          <p:cNvSpPr/>
          <p:nvPr/>
        </p:nvSpPr>
        <p:spPr>
          <a:xfrm>
            <a:off x="323528" y="1268760"/>
            <a:ext cx="8640960" cy="52565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467544" y="1268760"/>
            <a:ext cx="8496944" cy="5878532"/>
          </a:xfrm>
          <a:prstGeom prst="rect">
            <a:avLst/>
          </a:prstGeom>
        </p:spPr>
        <p:txBody>
          <a:bodyPr wrap="square">
            <a:spAutoFit/>
          </a:bodyPr>
          <a:lstStyle/>
          <a:p>
            <a:pPr algn="just"/>
            <a:r>
              <a:rPr lang="es-CO" dirty="0" smtClean="0"/>
              <a:t>Pocas variaciones </a:t>
            </a:r>
            <a:r>
              <a:rPr lang="es-CO" dirty="0"/>
              <a:t>en la </a:t>
            </a:r>
            <a:r>
              <a:rPr lang="es-CO" b="1" dirty="0"/>
              <a:t>preocupación expresada </a:t>
            </a:r>
            <a:r>
              <a:rPr lang="es-CO" dirty="0"/>
              <a:t>acerca de los </a:t>
            </a:r>
            <a:r>
              <a:rPr lang="es-CO" b="1" dirty="0"/>
              <a:t>efectos adversos</a:t>
            </a:r>
          </a:p>
          <a:p>
            <a:pPr algn="just"/>
            <a:r>
              <a:rPr lang="es-CO" dirty="0"/>
              <a:t>del comercio global. </a:t>
            </a:r>
            <a:endParaRPr lang="es-CO" dirty="0" smtClean="0"/>
          </a:p>
          <a:p>
            <a:pPr algn="just"/>
            <a:endParaRPr lang="es-CO" dirty="0"/>
          </a:p>
          <a:p>
            <a:pPr algn="just"/>
            <a:r>
              <a:rPr lang="es-CO" dirty="0" smtClean="0"/>
              <a:t>Los </a:t>
            </a:r>
            <a:r>
              <a:rPr lang="es-CO" dirty="0"/>
              <a:t>gobiernos </a:t>
            </a:r>
            <a:r>
              <a:rPr lang="es-CO" dirty="0" smtClean="0"/>
              <a:t>LA definían </a:t>
            </a:r>
            <a:r>
              <a:rPr lang="es-CO" dirty="0"/>
              <a:t>históricamente la </a:t>
            </a:r>
            <a:r>
              <a:rPr lang="es-CO" b="1" dirty="0"/>
              <a:t>salud </a:t>
            </a:r>
            <a:r>
              <a:rPr lang="es-CO" b="1" dirty="0" smtClean="0"/>
              <a:t>como un </a:t>
            </a:r>
            <a:r>
              <a:rPr lang="es-CO" b="1" dirty="0"/>
              <a:t>derecho </a:t>
            </a:r>
            <a:r>
              <a:rPr lang="es-CO" dirty="0"/>
              <a:t>y la atención en salud </a:t>
            </a:r>
            <a:r>
              <a:rPr lang="es-CO" b="1" dirty="0"/>
              <a:t>como un bien público. </a:t>
            </a:r>
            <a:endParaRPr lang="es-CO" b="1" dirty="0" smtClean="0"/>
          </a:p>
          <a:p>
            <a:pPr algn="just"/>
            <a:endParaRPr lang="es-CO" dirty="0"/>
          </a:p>
          <a:p>
            <a:pPr algn="just"/>
            <a:r>
              <a:rPr lang="es-CO" dirty="0"/>
              <a:t>E</a:t>
            </a:r>
            <a:r>
              <a:rPr lang="es-CO" dirty="0" smtClean="0"/>
              <a:t>sta </a:t>
            </a:r>
            <a:r>
              <a:rPr lang="es-CO" dirty="0"/>
              <a:t>orientación cambió debido a las reformas estructurales </a:t>
            </a:r>
            <a:r>
              <a:rPr lang="es-CO" dirty="0" smtClean="0"/>
              <a:t>impuestas por </a:t>
            </a:r>
            <a:r>
              <a:rPr lang="es-CO" dirty="0"/>
              <a:t>las instituciones financieras internacionales. </a:t>
            </a:r>
            <a:endParaRPr lang="es-CO" dirty="0" smtClean="0"/>
          </a:p>
          <a:p>
            <a:pPr algn="just"/>
            <a:endParaRPr lang="es-CO" dirty="0"/>
          </a:p>
          <a:p>
            <a:pPr algn="just"/>
            <a:r>
              <a:rPr lang="es-CO" dirty="0" smtClean="0"/>
              <a:t>Percibían </a:t>
            </a:r>
            <a:r>
              <a:rPr lang="es-CO" dirty="0"/>
              <a:t>que, en la práctica, las políticas </a:t>
            </a:r>
            <a:r>
              <a:rPr lang="es-CO" dirty="0" smtClean="0"/>
              <a:t>de salud </a:t>
            </a:r>
            <a:r>
              <a:rPr lang="es-CO" dirty="0"/>
              <a:t>de </a:t>
            </a:r>
            <a:r>
              <a:rPr lang="es-CO" dirty="0" smtClean="0"/>
              <a:t>EU ubicaban </a:t>
            </a:r>
            <a:r>
              <a:rPr lang="es-CO" dirty="0"/>
              <a:t>el lucro por encima de las necesidades de </a:t>
            </a:r>
            <a:r>
              <a:rPr lang="es-CO" dirty="0" smtClean="0"/>
              <a:t>la población</a:t>
            </a:r>
            <a:r>
              <a:rPr lang="es-CO" dirty="0"/>
              <a:t>, y que este énfasis se introdujo en América Latina con </a:t>
            </a:r>
            <a:r>
              <a:rPr lang="es-CO" dirty="0" smtClean="0"/>
              <a:t>efectos nocivos </a:t>
            </a:r>
            <a:r>
              <a:rPr lang="es-CO" dirty="0"/>
              <a:t>a medida que los </a:t>
            </a:r>
            <a:r>
              <a:rPr lang="es-CO" dirty="0" smtClean="0"/>
              <a:t>TLC entraban en vigencia.</a:t>
            </a:r>
          </a:p>
          <a:p>
            <a:pPr algn="just"/>
            <a:endParaRPr lang="es-CO" sz="1400" dirty="0"/>
          </a:p>
          <a:p>
            <a:pPr algn="ctr"/>
            <a:r>
              <a:rPr lang="es-CO" sz="1400" dirty="0" smtClean="0"/>
              <a:t>Decano de centro </a:t>
            </a:r>
            <a:r>
              <a:rPr lang="es-CO" sz="1400" dirty="0"/>
              <a:t>de ciencias de la salud del sector público, </a:t>
            </a:r>
            <a:r>
              <a:rPr lang="es-CO" sz="1400" dirty="0" smtClean="0"/>
              <a:t>GE :</a:t>
            </a:r>
          </a:p>
          <a:p>
            <a:pPr algn="just"/>
            <a:endParaRPr lang="es-CO" sz="1400" dirty="0"/>
          </a:p>
          <a:p>
            <a:pPr algn="just"/>
            <a:r>
              <a:rPr lang="es-CO" sz="1600" b="1" dirty="0" smtClean="0">
                <a:solidFill>
                  <a:srgbClr val="FF0000"/>
                </a:solidFill>
              </a:rPr>
              <a:t>«[</a:t>
            </a:r>
            <a:r>
              <a:rPr lang="es-CO" sz="1600" b="1" dirty="0">
                <a:solidFill>
                  <a:srgbClr val="FF0000"/>
                </a:solidFill>
              </a:rPr>
              <a:t>Es] subordinación a las políticas del Fondo </a:t>
            </a:r>
            <a:r>
              <a:rPr lang="es-CO" sz="1600" b="1" dirty="0" smtClean="0">
                <a:solidFill>
                  <a:srgbClr val="FF0000"/>
                </a:solidFill>
              </a:rPr>
              <a:t>Monetario Internacional</a:t>
            </a:r>
            <a:r>
              <a:rPr lang="es-CO" sz="1600" b="1" dirty="0">
                <a:solidFill>
                  <a:srgbClr val="FF0000"/>
                </a:solidFill>
              </a:rPr>
              <a:t>, el Banco Mundial y las [</a:t>
            </a:r>
            <a:r>
              <a:rPr lang="es-CO" sz="1600" b="1" dirty="0" smtClean="0">
                <a:solidFill>
                  <a:srgbClr val="FF0000"/>
                </a:solidFill>
              </a:rPr>
              <a:t>corporaciones] transnacionales</a:t>
            </a:r>
            <a:r>
              <a:rPr lang="es-CO" sz="1600" b="1" dirty="0">
                <a:solidFill>
                  <a:srgbClr val="FF0000"/>
                </a:solidFill>
              </a:rPr>
              <a:t>. Si a EE.UU. le da un resfriado; a </a:t>
            </a:r>
            <a:r>
              <a:rPr lang="es-CO" sz="1600" b="1" dirty="0" smtClean="0">
                <a:solidFill>
                  <a:srgbClr val="FF0000"/>
                </a:solidFill>
              </a:rPr>
              <a:t>nosotros nos </a:t>
            </a:r>
            <a:r>
              <a:rPr lang="es-CO" sz="1600" b="1" dirty="0">
                <a:solidFill>
                  <a:srgbClr val="FF0000"/>
                </a:solidFill>
              </a:rPr>
              <a:t>da neumonía. [Es] subordinación a las </a:t>
            </a:r>
            <a:r>
              <a:rPr lang="es-CO" sz="1600" b="1" dirty="0" smtClean="0">
                <a:solidFill>
                  <a:srgbClr val="FF0000"/>
                </a:solidFill>
              </a:rPr>
              <a:t>organizaciones multinacionales</a:t>
            </a:r>
            <a:r>
              <a:rPr lang="es-CO" sz="1600" b="1" dirty="0">
                <a:solidFill>
                  <a:srgbClr val="FF0000"/>
                </a:solidFill>
              </a:rPr>
              <a:t>. </a:t>
            </a:r>
            <a:r>
              <a:rPr lang="es-CO" sz="1600" b="1" dirty="0"/>
              <a:t>El concepto de nación desaparece con </a:t>
            </a:r>
            <a:r>
              <a:rPr lang="es-CO" sz="1600" b="1" dirty="0" smtClean="0"/>
              <a:t>la globalización».</a:t>
            </a:r>
            <a:endParaRPr lang="es-CO" sz="1600" b="1" dirty="0"/>
          </a:p>
          <a:p>
            <a:pPr algn="just"/>
            <a:endParaRPr lang="es-CO" dirty="0" smtClean="0"/>
          </a:p>
          <a:p>
            <a:pPr algn="just"/>
            <a:endParaRPr lang="es-CO" dirty="0"/>
          </a:p>
          <a:p>
            <a:pPr algn="just"/>
            <a:endParaRPr lang="es-CO" dirty="0"/>
          </a:p>
        </p:txBody>
      </p:sp>
    </p:spTree>
    <p:extLst>
      <p:ext uri="{BB962C8B-B14F-4D97-AF65-F5344CB8AC3E}">
        <p14:creationId xmlns:p14="http://schemas.microsoft.com/office/powerpoint/2010/main" val="2279621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6756" y="1233051"/>
            <a:ext cx="2687602" cy="2723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redondeado"/>
          <p:cNvSpPr/>
          <p:nvPr/>
        </p:nvSpPr>
        <p:spPr>
          <a:xfrm>
            <a:off x="323528" y="188640"/>
            <a:ext cx="8640960" cy="72008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a:t>Agencias </a:t>
            </a:r>
            <a:r>
              <a:rPr lang="es-CO" sz="2400" b="1" dirty="0" smtClean="0"/>
              <a:t>gubernamentales EU – entrevistados </a:t>
            </a:r>
            <a:r>
              <a:rPr lang="es-CO" sz="2400" b="1" dirty="0"/>
              <a:t>de </a:t>
            </a:r>
            <a:r>
              <a:rPr lang="es-CO" sz="2400" b="1" dirty="0" smtClean="0"/>
              <a:t>AL </a:t>
            </a:r>
            <a:endParaRPr lang="es-CO" sz="2400" b="1" dirty="0"/>
          </a:p>
        </p:txBody>
      </p:sp>
      <p:sp>
        <p:nvSpPr>
          <p:cNvPr id="13" name="12 Rectángulo"/>
          <p:cNvSpPr/>
          <p:nvPr/>
        </p:nvSpPr>
        <p:spPr>
          <a:xfrm>
            <a:off x="467544" y="4185801"/>
            <a:ext cx="8496944" cy="24835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467544" y="1268760"/>
            <a:ext cx="8496944" cy="923330"/>
          </a:xfrm>
          <a:prstGeom prst="rect">
            <a:avLst/>
          </a:prstGeom>
        </p:spPr>
        <p:txBody>
          <a:bodyPr wrap="square">
            <a:spAutoFit/>
          </a:bodyPr>
          <a:lstStyle/>
          <a:p>
            <a:pPr algn="just"/>
            <a:endParaRPr lang="es-CO" dirty="0" smtClean="0"/>
          </a:p>
          <a:p>
            <a:pPr algn="just"/>
            <a:endParaRPr lang="es-CO" dirty="0"/>
          </a:p>
          <a:p>
            <a:pPr algn="just"/>
            <a:endParaRPr lang="es-CO" dirty="0"/>
          </a:p>
        </p:txBody>
      </p:sp>
      <p:sp>
        <p:nvSpPr>
          <p:cNvPr id="2" name="1 Rectángulo"/>
          <p:cNvSpPr/>
          <p:nvPr/>
        </p:nvSpPr>
        <p:spPr>
          <a:xfrm>
            <a:off x="467544" y="3645023"/>
            <a:ext cx="8496944" cy="2585323"/>
          </a:xfrm>
          <a:prstGeom prst="rect">
            <a:avLst/>
          </a:prstGeom>
        </p:spPr>
        <p:txBody>
          <a:bodyPr wrap="square">
            <a:spAutoFit/>
          </a:bodyPr>
          <a:lstStyle/>
          <a:p>
            <a:endParaRPr lang="es-CO" dirty="0" smtClean="0"/>
          </a:p>
          <a:p>
            <a:endParaRPr lang="es-CO" b="1" dirty="0">
              <a:solidFill>
                <a:srgbClr val="002060"/>
              </a:solidFill>
            </a:endParaRPr>
          </a:p>
          <a:p>
            <a:pPr marL="285750" indent="-285750" algn="just">
              <a:buFont typeface="Arial" pitchFamily="34" charset="0"/>
              <a:buChar char="•"/>
            </a:pPr>
            <a:r>
              <a:rPr lang="es-CO" b="1" dirty="0" smtClean="0">
                <a:solidFill>
                  <a:srgbClr val="002060"/>
                </a:solidFill>
              </a:rPr>
              <a:t>Equilibrio </a:t>
            </a:r>
            <a:r>
              <a:rPr lang="es-CO" b="1" dirty="0">
                <a:solidFill>
                  <a:srgbClr val="002060"/>
                </a:solidFill>
              </a:rPr>
              <a:t>entre los impactos </a:t>
            </a:r>
            <a:r>
              <a:rPr lang="es-CO" b="1" dirty="0" smtClean="0">
                <a:solidFill>
                  <a:srgbClr val="002060"/>
                </a:solidFill>
              </a:rPr>
              <a:t>del comercio </a:t>
            </a:r>
            <a:r>
              <a:rPr lang="es-CO" b="1" dirty="0">
                <a:solidFill>
                  <a:srgbClr val="002060"/>
                </a:solidFill>
              </a:rPr>
              <a:t>y la salud.</a:t>
            </a:r>
          </a:p>
          <a:p>
            <a:pPr marL="285750" indent="-285750" algn="just">
              <a:buFont typeface="Arial" pitchFamily="34" charset="0"/>
              <a:buChar char="•"/>
            </a:pPr>
            <a:endParaRPr lang="es-CO" b="1" dirty="0">
              <a:solidFill>
                <a:srgbClr val="002060"/>
              </a:solidFill>
            </a:endParaRPr>
          </a:p>
          <a:p>
            <a:pPr marL="285750" indent="-285750" algn="just">
              <a:buFont typeface="Arial" pitchFamily="34" charset="0"/>
              <a:buChar char="•"/>
            </a:pPr>
            <a:r>
              <a:rPr lang="es-CO" b="1" dirty="0" smtClean="0">
                <a:solidFill>
                  <a:srgbClr val="002060"/>
                </a:solidFill>
              </a:rPr>
              <a:t>Representantes  </a:t>
            </a:r>
            <a:r>
              <a:rPr lang="es-CO" b="1" dirty="0">
                <a:solidFill>
                  <a:srgbClr val="002060"/>
                </a:solidFill>
              </a:rPr>
              <a:t>de </a:t>
            </a:r>
            <a:r>
              <a:rPr lang="es-CO" b="1" dirty="0" smtClean="0">
                <a:solidFill>
                  <a:srgbClr val="002060"/>
                </a:solidFill>
              </a:rPr>
              <a:t>América Latina  </a:t>
            </a:r>
            <a:r>
              <a:rPr lang="es-CO" b="1" dirty="0">
                <a:solidFill>
                  <a:srgbClr val="002060"/>
                </a:solidFill>
              </a:rPr>
              <a:t>expresaron pesimismo acerca del impacto del comercio global en la salud pública y los servicios de salud. </a:t>
            </a:r>
          </a:p>
          <a:p>
            <a:pPr marL="285750" indent="-285750" algn="just">
              <a:buFont typeface="Arial" pitchFamily="34" charset="0"/>
              <a:buChar char="•"/>
            </a:pPr>
            <a:endParaRPr lang="es-CO" b="1" dirty="0">
              <a:solidFill>
                <a:srgbClr val="002060"/>
              </a:solidFill>
            </a:endParaRPr>
          </a:p>
          <a:p>
            <a:pPr marL="285750" indent="-285750" algn="just">
              <a:buFont typeface="Arial" pitchFamily="34" charset="0"/>
              <a:buChar char="•"/>
            </a:pPr>
            <a:r>
              <a:rPr lang="es-CO" b="1" dirty="0">
                <a:solidFill>
                  <a:srgbClr val="002060"/>
                </a:solidFill>
              </a:rPr>
              <a:t>Este punto de vista surgió al margen de sus filiaciones políticas o su posición actual. </a:t>
            </a:r>
          </a:p>
        </p:txBody>
      </p:sp>
    </p:spTree>
    <p:extLst>
      <p:ext uri="{BB962C8B-B14F-4D97-AF65-F5344CB8AC3E}">
        <p14:creationId xmlns:p14="http://schemas.microsoft.com/office/powerpoint/2010/main" val="2168728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186" y="1844824"/>
            <a:ext cx="3487812"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redondeado"/>
          <p:cNvSpPr/>
          <p:nvPr/>
        </p:nvSpPr>
        <p:spPr>
          <a:xfrm>
            <a:off x="755576" y="332656"/>
            <a:ext cx="7488832" cy="50405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CO" sz="2400" b="1" dirty="0"/>
              <a:t>Instituciones financieras </a:t>
            </a:r>
            <a:r>
              <a:rPr lang="es-CO" sz="2400" b="1" dirty="0" smtClean="0"/>
              <a:t>internacionales-BM </a:t>
            </a:r>
            <a:endParaRPr lang="es-CO" sz="2400" b="1" dirty="0"/>
          </a:p>
        </p:txBody>
      </p:sp>
      <p:sp>
        <p:nvSpPr>
          <p:cNvPr id="13" name="12 Rectángulo"/>
          <p:cNvSpPr/>
          <p:nvPr/>
        </p:nvSpPr>
        <p:spPr>
          <a:xfrm>
            <a:off x="4903911" y="1124744"/>
            <a:ext cx="4060577" cy="5184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Flecha derecha"/>
          <p:cNvSpPr/>
          <p:nvPr/>
        </p:nvSpPr>
        <p:spPr>
          <a:xfrm>
            <a:off x="4255390" y="3032391"/>
            <a:ext cx="489204" cy="3589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4903911" y="1268760"/>
            <a:ext cx="4060577" cy="923330"/>
          </a:xfrm>
          <a:prstGeom prst="rect">
            <a:avLst/>
          </a:prstGeom>
        </p:spPr>
        <p:txBody>
          <a:bodyPr wrap="square">
            <a:spAutoFit/>
          </a:bodyPr>
          <a:lstStyle/>
          <a:p>
            <a:pPr algn="just"/>
            <a:endParaRPr lang="es-CO" dirty="0" smtClean="0"/>
          </a:p>
          <a:p>
            <a:pPr algn="just"/>
            <a:endParaRPr lang="es-CO" dirty="0"/>
          </a:p>
          <a:p>
            <a:endParaRPr lang="es-CO" dirty="0"/>
          </a:p>
        </p:txBody>
      </p:sp>
      <p:sp>
        <p:nvSpPr>
          <p:cNvPr id="4" name="3 Rectángulo"/>
          <p:cNvSpPr/>
          <p:nvPr/>
        </p:nvSpPr>
        <p:spPr>
          <a:xfrm>
            <a:off x="5004049" y="1268760"/>
            <a:ext cx="3960439" cy="5909310"/>
          </a:xfrm>
          <a:prstGeom prst="rect">
            <a:avLst/>
          </a:prstGeom>
        </p:spPr>
        <p:txBody>
          <a:bodyPr wrap="square">
            <a:spAutoFit/>
          </a:bodyPr>
          <a:lstStyle/>
          <a:p>
            <a:pPr algn="just"/>
            <a:r>
              <a:rPr lang="es-CO" b="1" dirty="0">
                <a:solidFill>
                  <a:srgbClr val="FF0000"/>
                </a:solidFill>
              </a:rPr>
              <a:t>Ante todo la </a:t>
            </a:r>
            <a:r>
              <a:rPr lang="es-CO" b="1" dirty="0" smtClean="0">
                <a:solidFill>
                  <a:srgbClr val="FF0000"/>
                </a:solidFill>
              </a:rPr>
              <a:t>libertad</a:t>
            </a:r>
          </a:p>
          <a:p>
            <a:pPr algn="just"/>
            <a:endParaRPr lang="es-CO" dirty="0"/>
          </a:p>
          <a:p>
            <a:pPr algn="just"/>
            <a:r>
              <a:rPr lang="es-CO" dirty="0" smtClean="0"/>
              <a:t>«El </a:t>
            </a:r>
            <a:r>
              <a:rPr lang="es-CO" dirty="0"/>
              <a:t>BM no es una institución ideológica. Nos interesan los resultados… </a:t>
            </a:r>
            <a:endParaRPr lang="es-CO" dirty="0" smtClean="0"/>
          </a:p>
          <a:p>
            <a:pPr algn="just"/>
            <a:endParaRPr lang="es-CO" dirty="0"/>
          </a:p>
          <a:p>
            <a:pPr algn="just"/>
            <a:r>
              <a:rPr lang="es-CO" dirty="0" smtClean="0"/>
              <a:t>El </a:t>
            </a:r>
            <a:r>
              <a:rPr lang="es-CO" dirty="0"/>
              <a:t>modelo es ayudar a las comunidades a identificar objetivos; si se quieren alcanzar los objetivos contratando empresas privadas, entonces hagamos un análisis de los resultados… Creo en la</a:t>
            </a:r>
          </a:p>
          <a:p>
            <a:pPr algn="just"/>
            <a:r>
              <a:rPr lang="es-CO" dirty="0"/>
              <a:t>libertad. </a:t>
            </a:r>
            <a:endParaRPr lang="es-CO" dirty="0" smtClean="0"/>
          </a:p>
          <a:p>
            <a:pPr algn="just"/>
            <a:endParaRPr lang="es-CO" dirty="0"/>
          </a:p>
          <a:p>
            <a:pPr algn="just"/>
            <a:r>
              <a:rPr lang="es-CO" dirty="0" smtClean="0"/>
              <a:t>Al </a:t>
            </a:r>
            <a:r>
              <a:rPr lang="es-CO" dirty="0"/>
              <a:t>final, las sociedades tienen que desarrollar lo que quieren</a:t>
            </a:r>
            <a:r>
              <a:rPr lang="es-CO" dirty="0" smtClean="0"/>
              <a:t>.</a:t>
            </a:r>
          </a:p>
          <a:p>
            <a:pPr algn="just"/>
            <a:endParaRPr lang="es-CO" dirty="0"/>
          </a:p>
          <a:p>
            <a:pPr algn="just"/>
            <a:r>
              <a:rPr lang="es-CO" dirty="0"/>
              <a:t>Los economistas les ayudan con las compensaciones para que decidan</a:t>
            </a:r>
          </a:p>
          <a:p>
            <a:pPr algn="just"/>
            <a:r>
              <a:rPr lang="es-CO" dirty="0"/>
              <a:t>lo que quieren</a:t>
            </a:r>
            <a:r>
              <a:rPr lang="es-CO" dirty="0" smtClean="0"/>
              <a:t>.»</a:t>
            </a:r>
          </a:p>
          <a:p>
            <a:pPr algn="just"/>
            <a:endParaRPr lang="es-CO" dirty="0"/>
          </a:p>
          <a:p>
            <a:pPr algn="just"/>
            <a:endParaRPr lang="es-CO" dirty="0" smtClean="0"/>
          </a:p>
          <a:p>
            <a:pPr algn="just"/>
            <a:endParaRPr lang="es-CO" dirty="0"/>
          </a:p>
        </p:txBody>
      </p:sp>
    </p:spTree>
    <p:extLst>
      <p:ext uri="{BB962C8B-B14F-4D97-AF65-F5344CB8AC3E}">
        <p14:creationId xmlns:p14="http://schemas.microsoft.com/office/powerpoint/2010/main" val="4604915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n">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g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5073</TotalTime>
  <Words>3012</Words>
  <Application>Microsoft Office PowerPoint</Application>
  <PresentationFormat>Presentación en pantalla (4:3)</PresentationFormat>
  <Paragraphs>344</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Origen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vt:lpstr>
      <vt:lpstr>CONCLUSIONES</vt:lpstr>
      <vt:lpstr>CONCLUSIONES</vt:lpstr>
      <vt:lpstr>CONCLUSIONES</vt:lpstr>
      <vt:lpstr>Presentación de PowerPoint</vt:lpstr>
      <vt:lpstr>Feliz cumple…ESTEFA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Género Entrefuegos: Inequidad y esperanzas  Unidad y mo</dc:title>
  <dc:creator>millenium</dc:creator>
  <cp:lastModifiedBy>ALEJANDRA</cp:lastModifiedBy>
  <cp:revision>368</cp:revision>
  <dcterms:created xsi:type="dcterms:W3CDTF">2014-11-21T04:45:40Z</dcterms:created>
  <dcterms:modified xsi:type="dcterms:W3CDTF">2015-06-18T04:48:02Z</dcterms:modified>
</cp:coreProperties>
</file>