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307" r:id="rId4"/>
    <p:sldId id="258" r:id="rId5"/>
    <p:sldId id="325" r:id="rId6"/>
    <p:sldId id="326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259" r:id="rId22"/>
    <p:sldId id="309" r:id="rId23"/>
    <p:sldId id="308" r:id="rId24"/>
    <p:sldId id="313" r:id="rId25"/>
    <p:sldId id="322" r:id="rId26"/>
    <p:sldId id="312" r:id="rId27"/>
    <p:sldId id="323" r:id="rId28"/>
    <p:sldId id="305" r:id="rId29"/>
    <p:sldId id="297" r:id="rId30"/>
    <p:sldId id="298" r:id="rId31"/>
    <p:sldId id="299" r:id="rId32"/>
    <p:sldId id="300" r:id="rId33"/>
    <p:sldId id="301" r:id="rId34"/>
    <p:sldId id="302" r:id="rId35"/>
    <p:sldId id="306" r:id="rId36"/>
    <p:sldId id="270" r:id="rId37"/>
  </p:sldIdLst>
  <p:sldSz cx="9144000" cy="5143500" type="screen16x9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434" autoAdjust="0"/>
  </p:normalViewPr>
  <p:slideViewPr>
    <p:cSldViewPr>
      <p:cViewPr varScale="1">
        <p:scale>
          <a:sx n="78" d="100"/>
          <a:sy n="78" d="100"/>
        </p:scale>
        <p:origin x="106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A23C6-255A-4B1A-BC3C-A4CB221258D9}" type="datetimeFigureOut">
              <a:rPr lang="es-CO" smtClean="0"/>
              <a:t>05/05/2016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4311C-386B-41F8-BE80-C8EE1A9AA6C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186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2001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D4311C-386B-41F8-BE80-C8EE1A9AA6C6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3533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D4311C-386B-41F8-BE80-C8EE1A9AA6C6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4862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Calizas</a:t>
            </a:r>
            <a:r>
              <a:rPr lang="es-CO" baseline="0" dirty="0" smtClean="0"/>
              <a:t> amarillas</a:t>
            </a:r>
          </a:p>
          <a:p>
            <a:r>
              <a:rPr lang="es-CO" baseline="0" dirty="0" err="1" smtClean="0"/>
              <a:t>Marmoles</a:t>
            </a:r>
            <a:r>
              <a:rPr lang="es-CO" baseline="0" dirty="0" smtClean="0"/>
              <a:t> Gris</a:t>
            </a:r>
          </a:p>
          <a:p>
            <a:r>
              <a:rPr lang="es-CO" baseline="0" dirty="0" smtClean="0"/>
              <a:t>Rocas Ornamentales Morado</a:t>
            </a:r>
          </a:p>
          <a:p>
            <a:r>
              <a:rPr lang="es-CO" baseline="0" dirty="0" smtClean="0"/>
              <a:t>Arenas y gravas Azul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D4311C-386B-41F8-BE80-C8EE1A9AA6C6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9657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Calizas</a:t>
            </a:r>
            <a:r>
              <a:rPr lang="es-CO" baseline="0" dirty="0" smtClean="0"/>
              <a:t> amarillas</a:t>
            </a:r>
          </a:p>
          <a:p>
            <a:r>
              <a:rPr lang="es-CO" baseline="0" dirty="0" err="1" smtClean="0"/>
              <a:t>Marmoles</a:t>
            </a:r>
            <a:r>
              <a:rPr lang="es-CO" baseline="0" dirty="0" smtClean="0"/>
              <a:t> Gris</a:t>
            </a:r>
          </a:p>
          <a:p>
            <a:r>
              <a:rPr lang="es-CO" baseline="0" dirty="0" smtClean="0"/>
              <a:t>Rocas Ornamentales Morado</a:t>
            </a:r>
          </a:p>
          <a:p>
            <a:r>
              <a:rPr lang="es-CO" baseline="0" dirty="0" smtClean="0"/>
              <a:t>Arenas y gravas Azul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D4311C-386B-41F8-BE80-C8EE1A9AA6C6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4727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PROCESADORA DE CALES  PROCECAL S.A.S.</a:t>
            </a:r>
          </a:p>
          <a:p>
            <a:r>
              <a:rPr lang="es-CO" dirty="0" smtClean="0"/>
              <a:t>PROMINERALES S.A</a:t>
            </a:r>
          </a:p>
          <a:p>
            <a:r>
              <a:rPr lang="es-CO" dirty="0" smtClean="0"/>
              <a:t>MARMOLES Y CALES S.A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D4311C-386B-41F8-BE80-C8EE1A9AA6C6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9642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INGETIERRAS DE COLOMBIA S.A. Rocas</a:t>
            </a:r>
            <a:r>
              <a:rPr lang="es-CO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Ornamentales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D4311C-386B-41F8-BE80-C8EE1A9AA6C6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427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smtClean="0"/>
          </a:p>
        </p:txBody>
      </p:sp>
      <p:sp>
        <p:nvSpPr>
          <p:cNvPr id="778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90326AC-6779-4915-B9C4-634B8C9F257A}" type="slidenum">
              <a:rPr lang="es-CO">
                <a:latin typeface="Calibri" panose="020F0502020204030204" pitchFamily="34" charset="0"/>
              </a:rPr>
              <a:pPr eaLnBrk="1" hangingPunct="1"/>
              <a:t>29</a:t>
            </a:fld>
            <a:endParaRPr 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801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dirty="0" smtClean="0"/>
          </a:p>
        </p:txBody>
      </p:sp>
      <p:sp>
        <p:nvSpPr>
          <p:cNvPr id="788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5E7A80C-0BA6-4C0B-AA29-063F728B6F64}" type="slidenum">
              <a:rPr lang="es-CO">
                <a:latin typeface="Calibri" panose="020F0502020204030204" pitchFamily="34" charset="0"/>
              </a:rPr>
              <a:pPr eaLnBrk="1" hangingPunct="1"/>
              <a:t>30</a:t>
            </a:fld>
            <a:endParaRPr 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477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smtClean="0"/>
          </a:p>
        </p:txBody>
      </p:sp>
      <p:sp>
        <p:nvSpPr>
          <p:cNvPr id="798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38F6202-6E47-47F0-8E3D-95550F4E28BE}" type="slidenum">
              <a:rPr lang="es-CO">
                <a:latin typeface="Calibri" panose="020F0502020204030204" pitchFamily="34" charset="0"/>
              </a:rPr>
              <a:pPr eaLnBrk="1" hangingPunct="1"/>
              <a:t>31</a:t>
            </a:fld>
            <a:endParaRPr 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65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smtClean="0"/>
          </a:p>
        </p:txBody>
      </p:sp>
      <p:sp>
        <p:nvSpPr>
          <p:cNvPr id="809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3973047-B495-42BC-BFF5-23403234D653}" type="slidenum">
              <a:rPr lang="es-CO">
                <a:latin typeface="Calibri" panose="020F0502020204030204" pitchFamily="34" charset="0"/>
              </a:rPr>
              <a:pPr eaLnBrk="1" hangingPunct="1"/>
              <a:t>32</a:t>
            </a:fld>
            <a:endParaRPr 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382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smtClean="0"/>
          </a:p>
        </p:txBody>
      </p:sp>
      <p:sp>
        <p:nvSpPr>
          <p:cNvPr id="809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3D0BAA-336A-476D-AAB8-985521A01C44}" type="slidenum">
              <a:rPr lang="es-CO">
                <a:latin typeface="Calibri" panose="020F0502020204030204" pitchFamily="34" charset="0"/>
              </a:rPr>
              <a:pPr eaLnBrk="1" hangingPunct="1"/>
              <a:t>33</a:t>
            </a:fld>
            <a:endParaRPr 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804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898AC6A-7101-48C5-AC3B-35D176293CFC}" type="slidenum">
              <a:rPr lang="es-CO">
                <a:latin typeface="Calibri" panose="020F0502020204030204" pitchFamily="34" charset="0"/>
              </a:rPr>
              <a:pPr eaLnBrk="1" hangingPunct="1"/>
              <a:t>7</a:t>
            </a:fld>
            <a:endParaRPr 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619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inauguró el 17 de marzo de </a:t>
            </a:r>
            <a:r>
              <a:rPr lang="es-CO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2001"/>
              </a:rPr>
              <a:t>2001</a:t>
            </a:r>
            <a:endParaRPr lang="es-CO" dirty="0" smtClean="0"/>
          </a:p>
        </p:txBody>
      </p:sp>
      <p:sp>
        <p:nvSpPr>
          <p:cNvPr id="809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D5F8047-FE4C-4A94-B1BA-16981A760DC5}" type="slidenum">
              <a:rPr lang="es-CO">
                <a:latin typeface="Calibri" panose="020F0502020204030204" pitchFamily="34" charset="0"/>
              </a:rPr>
              <a:pPr eaLnBrk="1" hangingPunct="1"/>
              <a:t>34</a:t>
            </a:fld>
            <a:endParaRPr 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84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 smtClean="0"/>
              <a:t>Zonas verdes</a:t>
            </a:r>
            <a:r>
              <a:rPr lang="es-CO" baseline="0" dirty="0" smtClean="0"/>
              <a:t> para mitigar impactos ambientales por material </a:t>
            </a:r>
            <a:r>
              <a:rPr lang="es-CO" baseline="0" dirty="0" err="1" smtClean="0"/>
              <a:t>particulado</a:t>
            </a:r>
            <a:r>
              <a:rPr lang="es-CO" baseline="0" dirty="0" smtClean="0"/>
              <a:t>, viveros y zonas verdes de amortiguación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aseline="0" dirty="0" smtClean="0"/>
              <a:t>Diseños de senderos peatonales</a:t>
            </a:r>
            <a:endParaRPr lang="es-CO" dirty="0" smtClean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D4311C-386B-41F8-BE80-C8EE1A9AA6C6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7124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CO" smtClean="0"/>
              <a:t>Diap 68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02B3A9-F8A2-4169-B408-CB99E91624CA}" type="slidenum">
              <a:rPr lang="es-CO">
                <a:latin typeface="Calibri" panose="020F0502020204030204" pitchFamily="34" charset="0"/>
              </a:rPr>
              <a:pPr eaLnBrk="1" hangingPunct="1"/>
              <a:t>16</a:t>
            </a:fld>
            <a:endParaRPr 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340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>
              <a:buClr>
                <a:schemeClr val="accent1"/>
              </a:buClr>
              <a:buSzPct val="68000"/>
              <a:tabLst>
                <a:tab pos="133350" algn="l"/>
              </a:tabLst>
              <a:defRPr/>
            </a:pPr>
            <a:r>
              <a:rPr lang="es-ES" sz="1200" b="1" dirty="0" smtClean="0">
                <a:solidFill>
                  <a:schemeClr val="tx2">
                    <a:lumMod val="75000"/>
                  </a:schemeClr>
                </a:solidFill>
                <a:latin typeface="Myriad Pro" pitchFamily="34" charset="0"/>
              </a:rPr>
              <a:t>Materiales como la dunita </a:t>
            </a:r>
            <a:r>
              <a:rPr lang="es-ES" sz="1200" b="1" dirty="0" err="1" smtClean="0">
                <a:solidFill>
                  <a:schemeClr val="tx2">
                    <a:lumMod val="75000"/>
                  </a:schemeClr>
                </a:solidFill>
                <a:latin typeface="Myriad Pro" pitchFamily="34" charset="0"/>
              </a:rPr>
              <a:t>serpentinizada</a:t>
            </a:r>
            <a:r>
              <a:rPr lang="es-ES" sz="1200" b="1" dirty="0" smtClean="0">
                <a:solidFill>
                  <a:schemeClr val="tx2">
                    <a:lumMod val="75000"/>
                  </a:schemeClr>
                </a:solidFill>
                <a:latin typeface="Myriad Pro" pitchFamily="34" charset="0"/>
              </a:rPr>
              <a:t> de Medellín, la cual tiene su expresión en Canteras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>
                <a:tab pos="133350" algn="l"/>
              </a:tabLst>
              <a:defRPr/>
            </a:pPr>
            <a:r>
              <a:rPr lang="es-ES" sz="1200" b="1" dirty="0" smtClean="0">
                <a:solidFill>
                  <a:schemeClr val="tx2">
                    <a:lumMod val="75000"/>
                  </a:schemeClr>
                </a:solidFill>
                <a:latin typeface="Myriad Pro" pitchFamily="34" charset="0"/>
              </a:rPr>
              <a:t>de Colombia, </a:t>
            </a:r>
            <a:r>
              <a:rPr lang="es-ES" sz="12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Anfibolitas de Medellín, explotadas en algunos sectores de Copacabana y materiales aluviales que aportan gravas y arenas en Medellín, Bello, Copacabana y Girardota</a:t>
            </a:r>
          </a:p>
          <a:p>
            <a:pPr algn="ctr">
              <a:buClr>
                <a:schemeClr val="accent1"/>
              </a:buClr>
              <a:buSzPct val="68000"/>
              <a:tabLst>
                <a:tab pos="133350" algn="l"/>
              </a:tabLst>
              <a:defRPr/>
            </a:pPr>
            <a:endParaRPr lang="es-ES" sz="1200" b="1" dirty="0" smtClean="0">
              <a:solidFill>
                <a:schemeClr val="tx2">
                  <a:lumMod val="75000"/>
                </a:schemeClr>
              </a:solidFill>
              <a:latin typeface="Myriad Pro" pitchFamily="34" charset="0"/>
            </a:endParaRPr>
          </a:p>
          <a:p>
            <a:pPr eaLnBrk="1" hangingPunct="1"/>
            <a:endParaRPr lang="es-CO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1A5E46A-5F95-4C58-B7DA-7E6F25CEE7CD}" type="slidenum">
              <a:rPr lang="es-CO">
                <a:latin typeface="Calibri" panose="020F0502020204030204" pitchFamily="34" charset="0"/>
              </a:rPr>
              <a:pPr eaLnBrk="1" hangingPunct="1"/>
              <a:t>17</a:t>
            </a:fld>
            <a:endParaRPr 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574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>
              <a:spcBef>
                <a:spcPts val="450"/>
              </a:spcBef>
              <a:defRPr/>
            </a:pPr>
            <a:r>
              <a:rPr lang="es-ES" sz="1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Agregados pétreos del Río </a:t>
            </a:r>
            <a:r>
              <a:rPr lang="es-ES" sz="1000" kern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Tonusco</a:t>
            </a:r>
            <a:r>
              <a:rPr lang="es-ES" sz="1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 y los del río </a:t>
            </a:r>
            <a:r>
              <a:rPr lang="es-ES" sz="1000" kern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Aurrá</a:t>
            </a:r>
            <a:r>
              <a:rPr lang="es-ES" sz="1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 en San Jerónimo; las arenas y arcillas de parte de la Formación </a:t>
            </a:r>
            <a:r>
              <a:rPr lang="es-ES" sz="1000" kern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Amagá</a:t>
            </a:r>
            <a:r>
              <a:rPr lang="es-ES" sz="1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000" kern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aflorantes</a:t>
            </a:r>
            <a:r>
              <a:rPr lang="es-ES" sz="1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 en San Jerónimo, </a:t>
            </a:r>
            <a:r>
              <a:rPr lang="es-ES" sz="1000" kern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Sopetrán</a:t>
            </a:r>
            <a:r>
              <a:rPr lang="es-ES" sz="1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 y </a:t>
            </a:r>
            <a:r>
              <a:rPr lang="es-ES" sz="1000" kern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Ebejico</a:t>
            </a:r>
            <a:r>
              <a:rPr lang="es-ES" sz="1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; canteras de roca en los basaltos del Complejo Quebrada grande, los Gabros de Romeral y el Granito Gnéisico de Palmitas</a:t>
            </a:r>
            <a:endParaRPr lang="es-ES" sz="10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4DDCB18-B093-4B90-9AE5-693F1D108D46}" type="slidenum">
              <a:rPr lang="es-CO">
                <a:latin typeface="Calibri" panose="020F0502020204030204" pitchFamily="34" charset="0"/>
              </a:rPr>
              <a:pPr eaLnBrk="1" hangingPunct="1"/>
              <a:t>18</a:t>
            </a:fld>
            <a:endParaRPr 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32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r>
              <a:rPr lang="es-ES" sz="1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Minerales asociados con las rocas volcánicas del Complejo </a:t>
            </a:r>
            <a:r>
              <a:rPr lang="es-ES" sz="1000" kern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Quebradagrande</a:t>
            </a:r>
            <a:r>
              <a:rPr lang="es-ES" sz="1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, pero que igualmente podrían incluir rocas disponibles en la región de Heliconia</a:t>
            </a:r>
          </a:p>
          <a:p>
            <a:pPr algn="l">
              <a:defRPr/>
            </a:pPr>
            <a:r>
              <a:rPr lang="es-ES" sz="1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(Gabros y peridotitas)</a:t>
            </a:r>
          </a:p>
          <a:p>
            <a:pPr eaLnBrk="1" hangingPunct="1"/>
            <a:endParaRPr lang="es-CO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E157849-C8AF-4BDC-A983-81537CFF1C65}" type="slidenum">
              <a:rPr lang="es-CO">
                <a:latin typeface="Calibri" panose="020F0502020204030204" pitchFamily="34" charset="0"/>
              </a:rPr>
              <a:pPr eaLnBrk="1" hangingPunct="1"/>
              <a:t>19</a:t>
            </a:fld>
            <a:endParaRPr 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857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 eaLnBrk="0">
              <a:defRPr/>
            </a:pPr>
            <a:r>
              <a:rPr lang="es-ES" sz="1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Arenas y arcillas de la Formación </a:t>
            </a:r>
            <a:r>
              <a:rPr lang="es-ES" sz="1000" kern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Amagá</a:t>
            </a:r>
            <a:r>
              <a:rPr lang="es-ES" sz="1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algn="l" eaLnBrk="0">
              <a:defRPr/>
            </a:pPr>
            <a:r>
              <a:rPr lang="es-ES" sz="1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Las arenas derivadas del stock de </a:t>
            </a:r>
            <a:r>
              <a:rPr lang="es-ES" sz="1000" kern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Amagá</a:t>
            </a:r>
            <a:r>
              <a:rPr lang="es-ES" sz="1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, las cuales son explotadas en zonas aledañas a la vía </a:t>
            </a:r>
            <a:r>
              <a:rPr lang="es-ES" sz="1000" kern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Amagá</a:t>
            </a:r>
            <a:r>
              <a:rPr lang="es-ES" sz="1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-Medellín</a:t>
            </a:r>
          </a:p>
          <a:p>
            <a:pPr algn="l" eaLnBrk="0">
              <a:defRPr/>
            </a:pPr>
            <a:r>
              <a:rPr lang="es-ES" sz="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Agregados pétreos </a:t>
            </a:r>
          </a:p>
          <a:p>
            <a:pPr algn="l" eaLnBrk="0">
              <a:defRPr/>
            </a:pPr>
            <a:r>
              <a:rPr lang="es-ES" sz="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asociados con las rocas de la Diorita de Pueblito, en inmediaciones de </a:t>
            </a:r>
            <a:r>
              <a:rPr lang="es-ES" sz="800" kern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Amagá</a:t>
            </a:r>
            <a:endParaRPr lang="es-ES" sz="8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  <a:p>
            <a:pPr algn="l" eaLnBrk="0">
              <a:defRPr/>
            </a:pPr>
            <a:endParaRPr lang="es-ES" sz="10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512D578-DE05-4AD1-BA08-1A1E55EA29AF}" type="slidenum">
              <a:rPr lang="es-CO">
                <a:latin typeface="Calibri" panose="020F0502020204030204" pitchFamily="34" charset="0"/>
              </a:rPr>
              <a:pPr eaLnBrk="1" hangingPunct="1"/>
              <a:t>20</a:t>
            </a:fld>
            <a:endParaRPr 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004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 smtClean="0">
                <a:solidFill>
                  <a:schemeClr val="accent6">
                    <a:lumMod val="50000"/>
                  </a:schemeClr>
                </a:solidFill>
              </a:rPr>
              <a:t>Producción agrícola, potencial turístico, agua, bosques, </a:t>
            </a:r>
            <a:r>
              <a:rPr lang="es-CO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 a un importante desarrollo</a:t>
            </a:r>
            <a:br>
              <a:rPr lang="es-CO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CO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urbano, especialmente en el Valle de San Nicolás, han propiciado que el Oriente</a:t>
            </a:r>
            <a:br>
              <a:rPr lang="es-CO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CO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juegue un papel importante el desarrollo del departamento, además por sectores</a:t>
            </a:r>
            <a:r>
              <a:rPr lang="es-CO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el</a:t>
            </a:r>
            <a:r>
              <a:rPr lang="es-CO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transporte, telecomunicaciones, servicios</a:t>
            </a:r>
            <a:br>
              <a:rPr lang="es-CO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CO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financieros y comercio, las actividades agropecuarias, agroindustriales, mineras, comerciales,</a:t>
            </a:r>
            <a:br>
              <a:rPr lang="es-CO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CO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recreativas y turísticas,</a:t>
            </a:r>
            <a:r>
              <a:rPr lang="es-CO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considerado como el segundo polo de desarrollo de Antioquia, después del Valle de aburra,</a:t>
            </a:r>
            <a:r>
              <a:rPr lang="es-CO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s-CO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CO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s-CO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CO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s-CO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CO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s-CO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CO" sz="12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D4311C-386B-41F8-BE80-C8EE1A9AA6C6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516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8914-411B-47AB-AA63-028D27660595}" type="datetime1">
              <a:rPr lang="es-CO" smtClean="0"/>
              <a:t>05/05/2016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5 de Mayo de 2016</a:t>
            </a: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516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8E867-008A-4FFA-AA94-2AC4F1E5875B}" type="datetime1">
              <a:rPr lang="es-CO" smtClean="0"/>
              <a:t>05/05/2016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5 de Mayo de 2016</a:t>
            </a: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499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9DB2-92BC-4623-B0CF-7AC6693ACFB4}" type="datetime1">
              <a:rPr lang="es-CO" smtClean="0"/>
              <a:t>05/05/2016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5 de Mayo de 2016</a:t>
            </a: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266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925C-6092-4408-A101-9A213B0F3F72}" type="datetime1">
              <a:rPr lang="es-CO" smtClean="0"/>
              <a:t>05/05/2016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5 de Mayo de 2016</a:t>
            </a: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9642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EF9EC-434E-47F5-B8DB-67B6933FA820}" type="datetime1">
              <a:rPr lang="es-CO" smtClean="0"/>
              <a:t>05/05/2016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5 de Mayo de 2016</a:t>
            </a: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762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A714-0124-40A2-956B-4D0001E2DE5E}" type="datetime1">
              <a:rPr lang="es-CO" smtClean="0"/>
              <a:t>05/05/2016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5 de Mayo de 2016</a:t>
            </a:r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8498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6955-B59F-4093-8D7B-BF2E178BC4C8}" type="datetime1">
              <a:rPr lang="es-CO" smtClean="0"/>
              <a:t>05/05/2016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5 de Mayo de 2016</a:t>
            </a:r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5040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1F0F-5068-4B6C-AB74-AEBC10EFAEB7}" type="datetime1">
              <a:rPr lang="es-CO" smtClean="0"/>
              <a:t>05/05/2016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5 de Mayo de 2016</a:t>
            </a:r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541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8E3F-189C-4CFF-8A99-EBB0AB0FDF82}" type="datetime1">
              <a:rPr lang="es-CO" smtClean="0"/>
              <a:t>05/05/2016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5 de Mayo de 2016</a:t>
            </a:r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0088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2060-F50C-40BC-AEB1-98142F4B43ED}" type="datetime1">
              <a:rPr lang="es-CO" smtClean="0"/>
              <a:t>05/05/2016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5 de Mayo de 2016</a:t>
            </a:r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8000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134BD-AE9E-42DD-BBEB-48198C8F7E28}" type="datetime1">
              <a:rPr lang="es-CO" smtClean="0"/>
              <a:t>05/05/2016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5 de Mayo de 2016</a:t>
            </a:r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8717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408FE-0821-408F-A2F3-7CA3BD9CB033}" type="datetime1">
              <a:rPr lang="es-CO" smtClean="0"/>
              <a:t>05/05/2016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CO" smtClean="0"/>
              <a:t>5 de Mayo de 2016</a:t>
            </a: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675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gaviana@unal.edu.co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1047245"/>
          </a:xfrm>
          <a:prstGeom prst="rect">
            <a:avLst/>
          </a:prstGeom>
        </p:spPr>
      </p:pic>
      <p:sp>
        <p:nvSpPr>
          <p:cNvPr id="4" name="Shape 54"/>
          <p:cNvSpPr txBox="1">
            <a:spLocks noGrp="1"/>
          </p:cNvSpPr>
          <p:nvPr>
            <p:ph type="ctrTitle"/>
          </p:nvPr>
        </p:nvSpPr>
        <p:spPr>
          <a:xfrm>
            <a:off x="311708" y="1131589"/>
            <a:ext cx="2388084" cy="86409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PTEM</a:t>
            </a:r>
            <a:endParaRPr lang="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5" name="Shape 55"/>
          <p:cNvSpPr txBox="1">
            <a:spLocks noGrp="1"/>
          </p:cNvSpPr>
          <p:nvPr>
            <p:ph type="subTitle" idx="1"/>
          </p:nvPr>
        </p:nvSpPr>
        <p:spPr>
          <a:xfrm>
            <a:off x="683568" y="1851670"/>
            <a:ext cx="7272808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s" b="1" dirty="0" smtClean="0">
                <a:latin typeface="Calibri Light" panose="020F0302020204030204" pitchFamily="34" charset="0"/>
              </a:rPr>
              <a:t>Parque Minero Industrial</a:t>
            </a:r>
            <a:endParaRPr lang="es" b="1" dirty="0">
              <a:latin typeface="Calibri Light" panose="020F0302020204030204" pitchFamily="34" charset="0"/>
            </a:endParaRPr>
          </a:p>
        </p:txBody>
      </p:sp>
      <p:sp>
        <p:nvSpPr>
          <p:cNvPr id="7" name="Shape 55"/>
          <p:cNvSpPr txBox="1">
            <a:spLocks/>
          </p:cNvSpPr>
          <p:nvPr/>
        </p:nvSpPr>
        <p:spPr>
          <a:xfrm>
            <a:off x="755576" y="3441047"/>
            <a:ext cx="3672408" cy="7926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s" sz="2800" b="1" dirty="0" smtClean="0">
                <a:latin typeface="Calibri Light" panose="020F0302020204030204" pitchFamily="34" charset="0"/>
              </a:rPr>
              <a:t>Gustavo Viana Casas</a:t>
            </a:r>
            <a:endParaRPr lang="es" sz="2800" b="1" dirty="0">
              <a:latin typeface="Calibri Light" panose="020F0302020204030204" pitchFamily="34" charset="0"/>
            </a:endParaRPr>
          </a:p>
        </p:txBody>
      </p:sp>
      <p:pic>
        <p:nvPicPr>
          <p:cNvPr id="8" name="Picture 3" descr="C:\Users\jorge\Downloads\obs-ignea-line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534267"/>
            <a:ext cx="1656183" cy="4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62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3 Imagen" descr="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478"/>
            <a:ext cx="68532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9003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2 Imagen" descr="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3478"/>
            <a:ext cx="7552211" cy="566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423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3 Imagen" descr="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8" y="195486"/>
            <a:ext cx="68532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79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2 Imagen" descr="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8" y="123478"/>
            <a:ext cx="68532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478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3 Imagen" descr="1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68423"/>
            <a:ext cx="729174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015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uadroTexto"/>
          <p:cNvSpPr txBox="1"/>
          <p:nvPr/>
        </p:nvSpPr>
        <p:spPr>
          <a:xfrm>
            <a:off x="1871663" y="897732"/>
            <a:ext cx="5347097" cy="2654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s-CO" sz="1125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339752" y="120359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CO" sz="2000" b="1" dirty="0">
                <a:solidFill>
                  <a:schemeClr val="accent6">
                    <a:lumMod val="50000"/>
                  </a:schemeClr>
                </a:solidFill>
              </a:rPr>
              <a:t>PLAN DE ZONAS MINERO INDUSTRIALES ESTRATEGIAS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286000" y="235572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1"/>
              </a:buClr>
              <a:buSzPct val="68000"/>
              <a:tabLst>
                <a:tab pos="133350" algn="l"/>
              </a:tabLst>
              <a:defRPr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</a:rPr>
              <a:t>Crear corredores de desarrollo industrial y económico para la ciudad de Medellín y sus municipios cercanos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034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7 Marcador de contenido" descr="PLAN GEBNERAL 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24" y="47095"/>
            <a:ext cx="7668344" cy="511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326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7 Imagen" descr="ZMI Nort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-308570"/>
            <a:ext cx="7002066" cy="567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590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7 Imagen" descr="Zona occident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6196013" cy="51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441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6 Imagen" descr="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990035" cy="51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310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283968" y="1321767"/>
            <a:ext cx="46397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CO" dirty="0" smtClean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Gustavo Viana Casas, Ser humano, dedicado al desarrollo de proyectos de transformación y desarrollo regional, con énfasis en minería e industria y eficiencia energética, ingeniero mecánico de la Facultad de Minas con experiencia de más de 10 años en investigación y consultoría, perteneciente al Grupo de Investigación ÍGNEA y al Parque Científico y Tecnológico de la Energía, Minería y los Materiales.</a:t>
            </a:r>
            <a:endParaRPr lang="es-CO" dirty="0">
              <a:solidFill>
                <a:schemeClr val="accent6">
                  <a:lumMod val="50000"/>
                </a:schemeClr>
              </a:solidFill>
              <a:latin typeface="Calibri Light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2</a:t>
            </a:fld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5676"/>
            <a:ext cx="3096344" cy="23222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104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6 Marcador de contenido" descr="ZNI Su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-35673"/>
            <a:ext cx="7658325" cy="510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1722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21</a:t>
            </a:fld>
            <a:endParaRPr lang="es-CO"/>
          </a:p>
        </p:txBody>
      </p:sp>
      <p:sp>
        <p:nvSpPr>
          <p:cNvPr id="10" name="9 Rectángulo"/>
          <p:cNvSpPr/>
          <p:nvPr/>
        </p:nvSpPr>
        <p:spPr>
          <a:xfrm>
            <a:off x="4572000" y="1643191"/>
            <a:ext cx="414398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600" b="1" dirty="0" smtClean="0">
                <a:solidFill>
                  <a:schemeClr val="accent6">
                    <a:lumMod val="50000"/>
                  </a:schemeClr>
                </a:solidFill>
              </a:rPr>
              <a:t>1. ORIENTE</a:t>
            </a:r>
            <a:endParaRPr lang="es-CO" sz="16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s-CO" sz="1600" dirty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Extensión: 7.021 km², equivalentes al 11,3</a:t>
            </a:r>
            <a:r>
              <a:rPr lang="es-CO" sz="1600" dirty="0" smtClean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%</a:t>
            </a:r>
          </a:p>
          <a:p>
            <a:r>
              <a:rPr lang="es-CO" sz="1600" dirty="0" smtClean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Lo conforman: 23 </a:t>
            </a:r>
            <a:r>
              <a:rPr lang="es-CO" sz="1600" dirty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municipios </a:t>
            </a:r>
            <a:endParaRPr lang="es-CO" sz="1600" dirty="0" smtClean="0">
              <a:solidFill>
                <a:schemeClr val="accent6">
                  <a:lumMod val="50000"/>
                </a:schemeClr>
              </a:solidFill>
              <a:latin typeface="Calibri Light" pitchFamily="34" charset="0"/>
            </a:endParaRPr>
          </a:p>
          <a:p>
            <a:r>
              <a:rPr lang="es-CO" sz="1600" dirty="0" smtClean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Cuatro </a:t>
            </a:r>
            <a:r>
              <a:rPr lang="es-CO" sz="1600" dirty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zonas: Bosques, Embalses, Páramo y el Valle de San </a:t>
            </a:r>
            <a:r>
              <a:rPr lang="es-CO" sz="1600" dirty="0" smtClean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Nicolás</a:t>
            </a:r>
          </a:p>
          <a:p>
            <a:r>
              <a:rPr lang="es-CO" sz="1600" dirty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Áreas protegidas: 27.599, 17 has (3,52</a:t>
            </a:r>
            <a:r>
              <a:rPr lang="es-CO" sz="1600" dirty="0" smtClean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%)</a:t>
            </a:r>
          </a:p>
          <a:p>
            <a:endParaRPr lang="es-CO" sz="1600" dirty="0" smtClean="0">
              <a:solidFill>
                <a:schemeClr val="accent6">
                  <a:lumMod val="50000"/>
                </a:schemeClr>
              </a:solidFill>
              <a:latin typeface="Calibri Light" pitchFamily="34" charset="0"/>
            </a:endParaRPr>
          </a:p>
          <a:p>
            <a:endParaRPr lang="es-CO" sz="1600" dirty="0">
              <a:solidFill>
                <a:schemeClr val="accent6">
                  <a:lumMod val="50000"/>
                </a:schemeClr>
              </a:solidFill>
              <a:latin typeface="Calibri Light" pitchFamily="34" charset="0"/>
            </a:endParaRPr>
          </a:p>
          <a:p>
            <a:endParaRPr lang="es-CO" sz="1600" dirty="0" smtClean="0">
              <a:solidFill>
                <a:schemeClr val="accent6">
                  <a:lumMod val="50000"/>
                </a:schemeClr>
              </a:solidFill>
              <a:latin typeface="Calibri Light" pitchFamily="34" charset="0"/>
            </a:endParaRPr>
          </a:p>
          <a:p>
            <a:endParaRPr lang="es-CO" sz="1600" dirty="0">
              <a:solidFill>
                <a:schemeClr val="accent6">
                  <a:lumMod val="50000"/>
                </a:schemeClr>
              </a:solidFill>
              <a:latin typeface="Calibri Light" pitchFamily="34" charset="0"/>
            </a:endParaRPr>
          </a:p>
          <a:p>
            <a:endParaRPr lang="es-CO" sz="1600" dirty="0" smtClean="0">
              <a:solidFill>
                <a:schemeClr val="accent6">
                  <a:lumMod val="50000"/>
                </a:schemeClr>
              </a:solidFill>
              <a:latin typeface="Calibri Light" pitchFamily="34" charset="0"/>
            </a:endParaRPr>
          </a:p>
          <a:p>
            <a:pPr algn="just"/>
            <a:endParaRPr lang="es-CO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es-CO" sz="16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483768" y="267494"/>
            <a:ext cx="25910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000" b="1" dirty="0" smtClean="0">
                <a:solidFill>
                  <a:schemeClr val="accent6">
                    <a:lumMod val="50000"/>
                  </a:schemeClr>
                </a:solidFill>
              </a:rPr>
              <a:t>Ubicación Estratégica</a:t>
            </a:r>
            <a:endParaRPr lang="es-CO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427645"/>
            <a:ext cx="3816424" cy="356551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078864" y="477994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200" dirty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Fuente: Plan de desarrollo de Antioquia 2016-2019</a:t>
            </a:r>
          </a:p>
        </p:txBody>
      </p:sp>
    </p:spTree>
    <p:extLst>
      <p:ext uri="{BB962C8B-B14F-4D97-AF65-F5344CB8AC3E}">
        <p14:creationId xmlns:p14="http://schemas.microsoft.com/office/powerpoint/2010/main" val="3484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22</a:t>
            </a:fld>
            <a:endParaRPr lang="es-CO"/>
          </a:p>
        </p:txBody>
      </p:sp>
      <p:sp>
        <p:nvSpPr>
          <p:cNvPr id="7" name="6 Rectángulo"/>
          <p:cNvSpPr/>
          <p:nvPr/>
        </p:nvSpPr>
        <p:spPr>
          <a:xfrm>
            <a:off x="3521155" y="1131590"/>
            <a:ext cx="215789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CO" sz="2000" b="1" dirty="0" smtClean="0">
                <a:solidFill>
                  <a:schemeClr val="accent6">
                    <a:lumMod val="50000"/>
                  </a:schemeClr>
                </a:solidFill>
              </a:rPr>
              <a:t>Datos importantes</a:t>
            </a:r>
            <a:endParaRPr lang="es-CO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95536" y="1707654"/>
            <a:ext cx="4320480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Font typeface="Wingdings" pitchFamily="2" charset="2"/>
              <a:buChar char="q"/>
            </a:pPr>
            <a:r>
              <a:rPr lang="es-CO" sz="1600" dirty="0">
                <a:latin typeface="Calibri Light" pitchFamily="34" charset="0"/>
              </a:rPr>
              <a:t>La actividad agropecuaria ocupa el 77% de los </a:t>
            </a:r>
            <a:r>
              <a:rPr lang="es-CO" sz="1600" dirty="0" smtClean="0">
                <a:latin typeface="Calibri Light" pitchFamily="34" charset="0"/>
              </a:rPr>
              <a:t>predios</a:t>
            </a:r>
          </a:p>
          <a:p>
            <a:pPr marL="400050" indent="-400050">
              <a:buFont typeface="Wingdings" pitchFamily="2" charset="2"/>
              <a:buChar char="q"/>
            </a:pPr>
            <a:r>
              <a:rPr lang="es-CO" sz="1600" dirty="0" smtClean="0">
                <a:latin typeface="Calibri Light" pitchFamily="34" charset="0"/>
              </a:rPr>
              <a:t>Una oferta agrícola de </a:t>
            </a:r>
            <a:r>
              <a:rPr lang="es-CO" sz="1600" dirty="0">
                <a:latin typeface="Calibri Light" pitchFamily="34" charset="0"/>
              </a:rPr>
              <a:t>más de 30 </a:t>
            </a:r>
            <a:r>
              <a:rPr lang="es-CO" sz="1600" dirty="0" smtClean="0">
                <a:latin typeface="Calibri Light" pitchFamily="34" charset="0"/>
              </a:rPr>
              <a:t>productos</a:t>
            </a:r>
            <a:r>
              <a:rPr lang="es-CO" sz="1600" dirty="0">
                <a:latin typeface="Calibri Light" pitchFamily="34" charset="0"/>
              </a:rPr>
              <a:t>, como café, caña, plátano, </a:t>
            </a:r>
            <a:r>
              <a:rPr lang="es-CO" sz="1600" dirty="0" smtClean="0">
                <a:latin typeface="Calibri Light" pitchFamily="34" charset="0"/>
              </a:rPr>
              <a:t>papa, repollo</a:t>
            </a:r>
            <a:r>
              <a:rPr lang="es-CO" sz="1600" dirty="0">
                <a:latin typeface="Calibri Light" pitchFamily="34" charset="0"/>
              </a:rPr>
              <a:t>, maíz, zanahoria </a:t>
            </a:r>
            <a:r>
              <a:rPr lang="es-CO" sz="1600" dirty="0" smtClean="0">
                <a:latin typeface="Calibri Light" pitchFamily="34" charset="0"/>
              </a:rPr>
              <a:t>higo, entre otros</a:t>
            </a:r>
          </a:p>
          <a:p>
            <a:pPr marL="400050" indent="-400050">
              <a:buFont typeface="Wingdings" pitchFamily="2" charset="2"/>
              <a:buChar char="q"/>
            </a:pPr>
            <a:r>
              <a:rPr lang="es-CO" sz="1600" dirty="0">
                <a:latin typeface="Calibri Light" pitchFamily="34" charset="0"/>
              </a:rPr>
              <a:t>Riqueza </a:t>
            </a:r>
            <a:r>
              <a:rPr lang="es-CO" sz="1600" dirty="0" smtClean="0">
                <a:latin typeface="Calibri Light" pitchFamily="34" charset="0"/>
              </a:rPr>
              <a:t>hídrica, índices:</a:t>
            </a:r>
          </a:p>
          <a:p>
            <a:pPr marL="625475" lvl="1" indent="-168275">
              <a:buFont typeface="Wingdings" pitchFamily="2" charset="2"/>
              <a:buChar char="q"/>
            </a:pPr>
            <a:r>
              <a:rPr lang="es-CO" sz="1500" dirty="0" smtClean="0">
                <a:latin typeface="Calibri Light" pitchFamily="34" charset="0"/>
              </a:rPr>
              <a:t>Riesgo de Abastecimiento (23,7)</a:t>
            </a:r>
          </a:p>
          <a:p>
            <a:pPr marL="625475" lvl="1" indent="-168275">
              <a:buFont typeface="Wingdings" pitchFamily="2" charset="2"/>
              <a:buChar char="q"/>
            </a:pPr>
            <a:r>
              <a:rPr lang="es-CO" sz="1500" dirty="0" smtClean="0">
                <a:latin typeface="Calibri Light" pitchFamily="34" charset="0"/>
              </a:rPr>
              <a:t>Riesgo </a:t>
            </a:r>
            <a:r>
              <a:rPr lang="es-CO" sz="1500" dirty="0">
                <a:latin typeface="Calibri Light" pitchFamily="34" charset="0"/>
              </a:rPr>
              <a:t>de Calidad del Agua </a:t>
            </a:r>
            <a:r>
              <a:rPr lang="es-CO" sz="1500" dirty="0" smtClean="0">
                <a:latin typeface="Calibri Light" pitchFamily="34" charset="0"/>
              </a:rPr>
              <a:t>Potable (3,8)</a:t>
            </a:r>
          </a:p>
          <a:p>
            <a:pPr marL="400050" indent="-400050">
              <a:buFont typeface="Wingdings" pitchFamily="2" charset="2"/>
              <a:buChar char="q"/>
            </a:pPr>
            <a:r>
              <a:rPr lang="es-CO" sz="1600" dirty="0" smtClean="0">
                <a:latin typeface="Calibri Light" pitchFamily="34" charset="0"/>
              </a:rPr>
              <a:t>La explotación minera aporta un 1,7% de las explotaciones del departamento</a:t>
            </a:r>
          </a:p>
          <a:p>
            <a:pPr marL="400050" indent="-400050">
              <a:buFont typeface="Wingdings" pitchFamily="2" charset="2"/>
              <a:buChar char="q"/>
            </a:pPr>
            <a:r>
              <a:rPr lang="es-CO" sz="1600" dirty="0" smtClean="0">
                <a:latin typeface="Calibri Light" pitchFamily="34" charset="0"/>
              </a:rPr>
              <a:t>La </a:t>
            </a:r>
            <a:r>
              <a:rPr lang="es-CO" sz="1600" dirty="0">
                <a:latin typeface="Calibri Light" pitchFamily="34" charset="0"/>
              </a:rPr>
              <a:t>producción de caolín y arcillas que abastecen la industria cerámica </a:t>
            </a:r>
            <a:r>
              <a:rPr lang="es-CO" sz="1600" dirty="0" smtClean="0">
                <a:latin typeface="Calibri Light" pitchFamily="34" charset="0"/>
              </a:rPr>
              <a:t>de la región</a:t>
            </a:r>
          </a:p>
          <a:p>
            <a:pPr marL="400050" indent="-400050">
              <a:buFont typeface="Wingdings" pitchFamily="2" charset="2"/>
              <a:buChar char="q"/>
            </a:pPr>
            <a:endParaRPr lang="es-CO" sz="1600" dirty="0">
              <a:latin typeface="Calibri Light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795195" y="1707654"/>
            <a:ext cx="403244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s-CO" sz="1600" dirty="0" smtClean="0">
                <a:latin typeface="Calibri Light" pitchFamily="34" charset="0"/>
              </a:rPr>
              <a:t>Desarrollos de infraestructura proyectados </a:t>
            </a:r>
            <a:r>
              <a:rPr lang="es-CO" sz="1600" dirty="0">
                <a:latin typeface="Calibri Light" pitchFamily="34" charset="0"/>
              </a:rPr>
              <a:t>como  Plan de Bulevares, Ciclo-rutas y </a:t>
            </a:r>
            <a:r>
              <a:rPr lang="es-CO" sz="1600" dirty="0" smtClean="0">
                <a:latin typeface="Calibri Light" pitchFamily="34" charset="0"/>
              </a:rPr>
              <a:t>Moto-rutas en corredores como </a:t>
            </a:r>
            <a:r>
              <a:rPr lang="es-CO" sz="1600" dirty="0" err="1">
                <a:latin typeface="Calibri Light" pitchFamily="34" charset="0"/>
              </a:rPr>
              <a:t>Rionegro</a:t>
            </a:r>
            <a:r>
              <a:rPr lang="es-CO" sz="1600" dirty="0">
                <a:latin typeface="Calibri Light" pitchFamily="34" charset="0"/>
              </a:rPr>
              <a:t>-La Ceja; </a:t>
            </a:r>
            <a:r>
              <a:rPr lang="es-CO" sz="1600" dirty="0" smtClean="0">
                <a:latin typeface="Calibri Light" pitchFamily="34" charset="0"/>
              </a:rPr>
              <a:t>Guarne-Marinilla-Santuario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s-CO" sz="1600" dirty="0" smtClean="0">
                <a:latin typeface="Calibri Light" pitchFamily="34" charset="0"/>
              </a:rPr>
              <a:t>Sistema </a:t>
            </a:r>
            <a:r>
              <a:rPr lang="es-CO" sz="1600" dirty="0">
                <a:latin typeface="Calibri Light" pitchFamily="34" charset="0"/>
              </a:rPr>
              <a:t>masivo de </a:t>
            </a:r>
            <a:r>
              <a:rPr lang="es-CO" sz="1600" dirty="0" smtClean="0">
                <a:latin typeface="Calibri Light" pitchFamily="34" charset="0"/>
              </a:rPr>
              <a:t>transporte en tren a </a:t>
            </a:r>
            <a:r>
              <a:rPr lang="es-CO" sz="1600" dirty="0" err="1" smtClean="0">
                <a:latin typeface="Calibri Light" pitchFamily="34" charset="0"/>
              </a:rPr>
              <a:t>Rionegro</a:t>
            </a:r>
            <a:r>
              <a:rPr lang="es-CO" sz="1600" dirty="0" smtClean="0">
                <a:latin typeface="Calibri Light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s-CO" sz="1600" dirty="0" smtClean="0">
                <a:latin typeface="Calibri Light" pitchFamily="34" charset="0"/>
              </a:rPr>
              <a:t>Proyecto denominado </a:t>
            </a:r>
            <a:r>
              <a:rPr lang="es-CO" sz="1600" dirty="0">
                <a:latin typeface="Calibri Light" pitchFamily="34" charset="0"/>
              </a:rPr>
              <a:t>Empresa de Desarrollo Agroindustrial de Antioquia (EDAA)</a:t>
            </a:r>
            <a:endParaRPr lang="es-CO" sz="1600" dirty="0" smtClean="0">
              <a:latin typeface="Calibri Light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s-CO" sz="1600" dirty="0">
              <a:solidFill>
                <a:schemeClr val="accent6">
                  <a:lumMod val="50000"/>
                </a:schemeClr>
              </a:solidFill>
              <a:latin typeface="Calibri Light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104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8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Crear una nueva posibilidad en la región con Zonas, Parque Minero Industrial o corredores industriales</a:t>
            </a:r>
          </a:p>
          <a:p>
            <a:pPr lvl="1"/>
            <a:r>
              <a:rPr lang="es-CO" dirty="0" smtClean="0"/>
              <a:t>Minerales Fertilizantes</a:t>
            </a:r>
          </a:p>
          <a:p>
            <a:pPr lvl="1"/>
            <a:r>
              <a:rPr lang="es-CO" dirty="0" smtClean="0"/>
              <a:t>Minerales industriales cerámicos</a:t>
            </a:r>
          </a:p>
          <a:p>
            <a:pPr lvl="1"/>
            <a:r>
              <a:rPr lang="es-CO" dirty="0" smtClean="0"/>
              <a:t>Minerales de la construcción</a:t>
            </a:r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23</a:t>
            </a:fld>
            <a:endParaRPr lang="es-CO"/>
          </a:p>
        </p:txBody>
      </p:sp>
      <p:sp>
        <p:nvSpPr>
          <p:cNvPr id="8" name="5 Rectángulo"/>
          <p:cNvSpPr/>
          <p:nvPr/>
        </p:nvSpPr>
        <p:spPr>
          <a:xfrm>
            <a:off x="1907704" y="267494"/>
            <a:ext cx="331108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000" b="1" dirty="0" smtClean="0">
                <a:solidFill>
                  <a:schemeClr val="accent6">
                    <a:lumMod val="50000"/>
                  </a:schemeClr>
                </a:solidFill>
              </a:rPr>
              <a:t>Objetivo</a:t>
            </a:r>
            <a:endParaRPr lang="es-CO" sz="3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97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24</a:t>
            </a:fld>
            <a:endParaRPr lang="es-CO"/>
          </a:p>
        </p:txBody>
      </p:sp>
      <p:sp>
        <p:nvSpPr>
          <p:cNvPr id="8" name="20 Rectángulo"/>
          <p:cNvSpPr/>
          <p:nvPr/>
        </p:nvSpPr>
        <p:spPr>
          <a:xfrm>
            <a:off x="179512" y="1556087"/>
            <a:ext cx="2232248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Minerales industriales de la construcción:</a:t>
            </a:r>
          </a:p>
          <a:p>
            <a:pPr>
              <a:spcBef>
                <a:spcPct val="50000"/>
              </a:spcBef>
              <a:defRPr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Calizas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Mármoles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Rocas Ornamentales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Arenas</a:t>
            </a:r>
            <a:r>
              <a:rPr lang="es-CO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s-CO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y gravas</a:t>
            </a:r>
            <a:endParaRPr lang="es-CO" sz="15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1059582"/>
            <a:ext cx="7056150" cy="4053533"/>
          </a:xfrm>
          <a:prstGeom prst="rect">
            <a:avLst/>
          </a:prstGeom>
        </p:spPr>
      </p:pic>
      <p:sp>
        <p:nvSpPr>
          <p:cNvPr id="9" name="5 Rectángulo"/>
          <p:cNvSpPr/>
          <p:nvPr/>
        </p:nvSpPr>
        <p:spPr>
          <a:xfrm>
            <a:off x="1339280" y="195486"/>
            <a:ext cx="46805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000" b="1" dirty="0" smtClean="0">
                <a:solidFill>
                  <a:schemeClr val="accent6">
                    <a:lumMod val="50000"/>
                  </a:schemeClr>
                </a:solidFill>
              </a:rPr>
              <a:t>Potencial Geológico Minero</a:t>
            </a:r>
            <a:endParaRPr lang="es-CO" sz="3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8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25</a:t>
            </a:fld>
            <a:endParaRPr lang="es-CO"/>
          </a:p>
        </p:txBody>
      </p:sp>
      <p:sp>
        <p:nvSpPr>
          <p:cNvPr id="8" name="20 Rectángulo"/>
          <p:cNvSpPr/>
          <p:nvPr/>
        </p:nvSpPr>
        <p:spPr>
          <a:xfrm>
            <a:off x="395536" y="1419622"/>
            <a:ext cx="256713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Potenciales de Arcillas y caolines</a:t>
            </a:r>
          </a:p>
          <a:p>
            <a:pPr>
              <a:spcBef>
                <a:spcPct val="50000"/>
              </a:spcBef>
              <a:defRPr/>
            </a:pPr>
            <a:endParaRPr lang="es-E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spcBef>
                <a:spcPct val="50000"/>
              </a:spcBef>
              <a:defRPr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873" y="930542"/>
            <a:ext cx="5724128" cy="4212958"/>
          </a:xfrm>
          <a:prstGeom prst="rect">
            <a:avLst/>
          </a:prstGeom>
        </p:spPr>
      </p:pic>
      <p:sp>
        <p:nvSpPr>
          <p:cNvPr id="10" name="5 Rectángulo"/>
          <p:cNvSpPr/>
          <p:nvPr/>
        </p:nvSpPr>
        <p:spPr>
          <a:xfrm>
            <a:off x="1339280" y="195486"/>
            <a:ext cx="46805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000" b="1" dirty="0" smtClean="0">
                <a:solidFill>
                  <a:schemeClr val="accent6">
                    <a:lumMod val="50000"/>
                  </a:schemeClr>
                </a:solidFill>
              </a:rPr>
              <a:t>Potencial Geológico Minero</a:t>
            </a:r>
            <a:endParaRPr lang="es-CO" sz="3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26</a:t>
            </a:fld>
            <a:endParaRPr lang="es-CO"/>
          </a:p>
        </p:txBody>
      </p:sp>
      <p:sp>
        <p:nvSpPr>
          <p:cNvPr id="8" name="20 Rectángulo"/>
          <p:cNvSpPr/>
          <p:nvPr/>
        </p:nvSpPr>
        <p:spPr>
          <a:xfrm>
            <a:off x="107504" y="1563638"/>
            <a:ext cx="284380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Minerales:</a:t>
            </a:r>
          </a:p>
          <a:p>
            <a:pPr>
              <a:spcBef>
                <a:spcPct val="50000"/>
              </a:spcBef>
              <a:defRPr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Cromita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Caolín</a:t>
            </a:r>
            <a:endParaRPr lang="es-CO" sz="15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Materiales de construcción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Feldespatos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Manganeso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Arcillas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Carbonatos de calcio</a:t>
            </a:r>
            <a:endParaRPr lang="es-CO" sz="15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3320" y="911115"/>
            <a:ext cx="6120680" cy="4232385"/>
          </a:xfrm>
          <a:prstGeom prst="rect">
            <a:avLst/>
          </a:prstGeom>
        </p:spPr>
      </p:pic>
      <p:sp>
        <p:nvSpPr>
          <p:cNvPr id="9" name="5 Rectángulo"/>
          <p:cNvSpPr/>
          <p:nvPr/>
        </p:nvSpPr>
        <p:spPr>
          <a:xfrm>
            <a:off x="1339280" y="195486"/>
            <a:ext cx="46805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000" b="1" dirty="0" smtClean="0">
                <a:solidFill>
                  <a:schemeClr val="accent6">
                    <a:lumMod val="50000"/>
                  </a:schemeClr>
                </a:solidFill>
              </a:rPr>
              <a:t>Potencial Geológico Minero</a:t>
            </a:r>
            <a:endParaRPr lang="es-CO" sz="3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2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27</a:t>
            </a:fld>
            <a:endParaRPr lang="es-CO"/>
          </a:p>
        </p:txBody>
      </p:sp>
      <p:sp>
        <p:nvSpPr>
          <p:cNvPr id="8" name="20 Rectángulo"/>
          <p:cNvSpPr/>
          <p:nvPr/>
        </p:nvSpPr>
        <p:spPr>
          <a:xfrm>
            <a:off x="150354" y="1275606"/>
            <a:ext cx="2843808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400" dirty="0"/>
              <a:t>Empresa de Refractarios Colombianos S.A ERECOS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400" dirty="0"/>
              <a:t>Locería Colombiana S.A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400" dirty="0"/>
              <a:t>Suministros de Colombia S.A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400" dirty="0"/>
              <a:t>Cementos Argos S.A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400" dirty="0"/>
              <a:t>Materiales Industriales S.A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400" dirty="0" err="1"/>
              <a:t>Alfagres</a:t>
            </a:r>
            <a:r>
              <a:rPr lang="es-CO" sz="1400" dirty="0"/>
              <a:t> </a:t>
            </a:r>
            <a:r>
              <a:rPr lang="es-CO" sz="1400" dirty="0" smtClean="0"/>
              <a:t>S.A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400" dirty="0" smtClean="0"/>
              <a:t>Procesadora de Cales  PROCECAL S.A.S.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400" dirty="0" err="1" smtClean="0"/>
              <a:t>Prominerales</a:t>
            </a:r>
            <a:r>
              <a:rPr lang="es-CO" sz="1400" dirty="0" smtClean="0"/>
              <a:t> </a:t>
            </a:r>
            <a:r>
              <a:rPr lang="es-CO" sz="1400" dirty="0" err="1" smtClean="0"/>
              <a:t>s.A</a:t>
            </a:r>
            <a:endParaRPr lang="es-CO" sz="1400" dirty="0" smtClean="0"/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400" dirty="0" err="1" smtClean="0"/>
              <a:t>Marmoles</a:t>
            </a:r>
            <a:r>
              <a:rPr lang="es-CO" sz="1400" dirty="0" smtClean="0"/>
              <a:t> y cales S.A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CO" sz="1400" dirty="0" err="1" smtClean="0"/>
              <a:t>Ingetierras</a:t>
            </a:r>
            <a:r>
              <a:rPr lang="es-CO" sz="1400" dirty="0" smtClean="0"/>
              <a:t> de Colombia S.A</a:t>
            </a:r>
            <a:r>
              <a:rPr lang="es-CO" sz="1400" dirty="0"/>
              <a:t>.</a:t>
            </a:r>
            <a:endParaRPr lang="es-CO" sz="1400" dirty="0" smtClean="0"/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es-CO" sz="1400" dirty="0" smtClean="0"/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3320" y="911115"/>
            <a:ext cx="6120680" cy="4232385"/>
          </a:xfrm>
          <a:prstGeom prst="rect">
            <a:avLst/>
          </a:prstGeom>
        </p:spPr>
      </p:pic>
      <p:sp>
        <p:nvSpPr>
          <p:cNvPr id="9" name="5 Rectángulo"/>
          <p:cNvSpPr/>
          <p:nvPr/>
        </p:nvSpPr>
        <p:spPr>
          <a:xfrm>
            <a:off x="1339280" y="195486"/>
            <a:ext cx="46805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000" b="1" dirty="0" smtClean="0">
                <a:solidFill>
                  <a:schemeClr val="accent6">
                    <a:lumMod val="50000"/>
                  </a:schemeClr>
                </a:solidFill>
              </a:rPr>
              <a:t>Empresas en la región</a:t>
            </a:r>
            <a:endParaRPr lang="es-CO" sz="3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6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28</a:t>
            </a:fld>
            <a:endParaRPr lang="es-CO"/>
          </a:p>
        </p:txBody>
      </p:sp>
      <p:sp>
        <p:nvSpPr>
          <p:cNvPr id="10" name="Rectángulo 9"/>
          <p:cNvSpPr/>
          <p:nvPr/>
        </p:nvSpPr>
        <p:spPr>
          <a:xfrm>
            <a:off x="683568" y="1717670"/>
            <a:ext cx="777686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3500" b="1" dirty="0">
                <a:solidFill>
                  <a:schemeClr val="accent6">
                    <a:lumMod val="50000"/>
                  </a:schemeClr>
                </a:solidFill>
              </a:rPr>
              <a:t>RECUPERACIÓN DE ZONAS MINERAS EN LOS PLANES DE CIERRE Y ABANDONO</a:t>
            </a:r>
          </a:p>
          <a:p>
            <a:pPr algn="ctr">
              <a:defRPr/>
            </a:pPr>
            <a:r>
              <a:rPr lang="es-CO" sz="3500" b="1" dirty="0">
                <a:solidFill>
                  <a:schemeClr val="accent6">
                    <a:lumMod val="50000"/>
                  </a:schemeClr>
                </a:solidFill>
              </a:rPr>
              <a:t>MEGA OBRAS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104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7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785608"/>
              </p:ext>
            </p:extLst>
          </p:nvPr>
        </p:nvGraphicFramePr>
        <p:xfrm>
          <a:off x="3696492" y="821804"/>
          <a:ext cx="5400600" cy="433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Bitmap Image" r:id="rId4" imgW="7085714" imgH="5695238" progId="PBrush">
                  <p:embed/>
                </p:oleObj>
              </mc:Choice>
              <mc:Fallback>
                <p:oleObj name="Bitmap Image" r:id="rId4" imgW="7085714" imgH="569523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6492" y="821804"/>
                        <a:ext cx="5400600" cy="4336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20 Rectángulo"/>
          <p:cNvSpPr/>
          <p:nvPr/>
        </p:nvSpPr>
        <p:spPr>
          <a:xfrm>
            <a:off x="179512" y="1556087"/>
            <a:ext cx="20162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Parque </a:t>
            </a:r>
            <a:r>
              <a:rPr lang="es-E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Tanguá</a:t>
            </a:r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inaugurado en 1996. Tiene dos lagos formados en los huecos mineros que pueden visitarse en barco; un mirador en lo alto del cortado, e instalaciones para actividades de ocio, como carril bici, pista de </a:t>
            </a:r>
            <a:r>
              <a:rPr lang="es-E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footing</a:t>
            </a:r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y cafetería</a:t>
            </a:r>
            <a:endParaRPr lang="es-CO" sz="15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9" name="5 Rectángulo"/>
          <p:cNvSpPr/>
          <p:nvPr/>
        </p:nvSpPr>
        <p:spPr>
          <a:xfrm>
            <a:off x="2285110" y="383737"/>
            <a:ext cx="2764218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CO" sz="2200" b="1" dirty="0">
                <a:solidFill>
                  <a:schemeClr val="accent6">
                    <a:lumMod val="50000"/>
                  </a:schemeClr>
                </a:solidFill>
              </a:rPr>
              <a:t>Parque </a:t>
            </a:r>
            <a:r>
              <a:rPr lang="es-CO" sz="2200" b="1" dirty="0" err="1">
                <a:solidFill>
                  <a:schemeClr val="accent6">
                    <a:lumMod val="50000"/>
                  </a:schemeClr>
                </a:solidFill>
              </a:rPr>
              <a:t>Tanguá</a:t>
            </a:r>
            <a:r>
              <a:rPr lang="es-CO" sz="2200" b="1" dirty="0">
                <a:solidFill>
                  <a:schemeClr val="accent6">
                    <a:lumMod val="50000"/>
                  </a:schemeClr>
                </a:solidFill>
              </a:rPr>
              <a:t> - Brasil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796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635646"/>
            <a:ext cx="8229600" cy="2160240"/>
          </a:xfrm>
        </p:spPr>
        <p:txBody>
          <a:bodyPr>
            <a:normAutofit/>
          </a:bodyPr>
          <a:lstStyle/>
          <a:p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Una Mirada a la Industria</a:t>
            </a:r>
            <a:b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Parque Minero Industrial</a:t>
            </a:r>
            <a:endParaRPr lang="es-CO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3</a:t>
            </a:fld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104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7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6 Imagen" descr="images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"/>
          <a:stretch>
            <a:fillRect/>
          </a:stretch>
        </p:blipFill>
        <p:spPr bwMode="auto">
          <a:xfrm>
            <a:off x="5605513" y="2688673"/>
            <a:ext cx="3188915" cy="214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38 Imagen" descr="parque-tangua-curitib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4"/>
          <a:stretch>
            <a:fillRect/>
          </a:stretch>
        </p:blipFill>
        <p:spPr bwMode="auto">
          <a:xfrm>
            <a:off x="3113485" y="2930128"/>
            <a:ext cx="2787443" cy="190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5 Marcador de contenido" descr="http://i26.photobucket.com/albums/c128/eduhaus/DSC01861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03" y="2966323"/>
            <a:ext cx="2958891" cy="186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03" y="1187293"/>
            <a:ext cx="2351682" cy="21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1" name="5 Marcador de contenido" descr="http://i26.photobucket.com/albums/c128/eduhaus/DSC01860.jp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129" y="1221582"/>
            <a:ext cx="2780299" cy="210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2" name="39 Imagen" descr="2010-01-10-_Brasil_44_-_Curitiba_-_Parque_Tangua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906" y="1221582"/>
            <a:ext cx="3240350" cy="210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5 Rectángulo"/>
          <p:cNvSpPr/>
          <p:nvPr/>
        </p:nvSpPr>
        <p:spPr>
          <a:xfrm>
            <a:off x="2285110" y="383737"/>
            <a:ext cx="2764218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CO" sz="2200" b="1" dirty="0">
                <a:solidFill>
                  <a:schemeClr val="accent6">
                    <a:lumMod val="50000"/>
                  </a:schemeClr>
                </a:solidFill>
              </a:rPr>
              <a:t>Parque </a:t>
            </a:r>
            <a:r>
              <a:rPr lang="es-CO" sz="2200" b="1" dirty="0" err="1">
                <a:solidFill>
                  <a:schemeClr val="accent6">
                    <a:lumMod val="50000"/>
                  </a:schemeClr>
                </a:solidFill>
              </a:rPr>
              <a:t>Tanguá</a:t>
            </a:r>
            <a:r>
              <a:rPr lang="es-CO" sz="2200" b="1" dirty="0">
                <a:solidFill>
                  <a:schemeClr val="accent6">
                    <a:lumMod val="50000"/>
                  </a:schemeClr>
                </a:solidFill>
              </a:rPr>
              <a:t> - Brasil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15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274353"/>
              </p:ext>
            </p:extLst>
          </p:nvPr>
        </p:nvGraphicFramePr>
        <p:xfrm>
          <a:off x="5148064" y="1851670"/>
          <a:ext cx="3824288" cy="307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Bitmap Image" r:id="rId4" imgW="7095238" imgH="5714286" progId="PBrush">
                  <p:embed/>
                </p:oleObj>
              </mc:Choice>
              <mc:Fallback>
                <p:oleObj name="Bitmap Image" r:id="rId4" imgW="7095238" imgH="571428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851670"/>
                        <a:ext cx="3824288" cy="307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6" name="37 Imagen" descr="320px-Curitiba_-_Universidade_Livre_do_Meio_Ambiente_-_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6346" y="3432820"/>
            <a:ext cx="2270522" cy="149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6346" y="1958826"/>
            <a:ext cx="223837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179512" y="2170776"/>
            <a:ext cx="1872207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s-E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rbri"/>
              </a:rPr>
              <a:t> Hasta principios de los años 1980 fue una cantera de áridos. 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s-E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rbri"/>
              </a:rPr>
              <a:t> Desde 1992 se ubicó la Universidad</a:t>
            </a:r>
          </a:p>
        </p:txBody>
      </p:sp>
      <p:sp>
        <p:nvSpPr>
          <p:cNvPr id="23" name="5 Rectángulo"/>
          <p:cNvSpPr/>
          <p:nvPr/>
        </p:nvSpPr>
        <p:spPr>
          <a:xfrm>
            <a:off x="1547664" y="267494"/>
            <a:ext cx="41764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200" b="1" dirty="0" err="1">
                <a:solidFill>
                  <a:schemeClr val="accent6">
                    <a:lumMod val="50000"/>
                  </a:schemeClr>
                </a:solidFill>
              </a:rPr>
              <a:t>Universidad</a:t>
            </a:r>
            <a:r>
              <a:rPr lang="pt-BR" sz="2200" b="1" dirty="0">
                <a:solidFill>
                  <a:schemeClr val="accent6">
                    <a:lumMod val="50000"/>
                  </a:schemeClr>
                </a:solidFill>
              </a:rPr>
              <a:t> de Livre do Meio Ambiente 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548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 Título"/>
          <p:cNvSpPr txBox="1">
            <a:spLocks/>
          </p:cNvSpPr>
          <p:nvPr/>
        </p:nvSpPr>
        <p:spPr>
          <a:xfrm>
            <a:off x="2051720" y="411510"/>
            <a:ext cx="3078956" cy="269081"/>
          </a:xfrm>
          <a:prstGeom prst="rect">
            <a:avLst/>
          </a:prstGeom>
        </p:spPr>
        <p:txBody>
          <a:bodyPr anchor="b"/>
          <a:lstStyle/>
          <a:p>
            <a:pPr algn="ctr">
              <a:spcBef>
                <a:spcPct val="50000"/>
              </a:spcBef>
              <a:defRPr/>
            </a:pPr>
            <a:r>
              <a:rPr lang="es-ES" sz="2200" b="1" dirty="0">
                <a:solidFill>
                  <a:schemeClr val="accent6">
                    <a:lumMod val="50000"/>
                  </a:schemeClr>
                </a:solidFill>
              </a:rPr>
              <a:t>El Parque das </a:t>
            </a:r>
            <a:r>
              <a:rPr lang="es-ES" sz="2200" b="1" dirty="0" err="1">
                <a:solidFill>
                  <a:schemeClr val="accent6">
                    <a:lumMod val="50000"/>
                  </a:schemeClr>
                </a:solidFill>
              </a:rPr>
              <a:t>Pedreiras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323528" y="1563638"/>
            <a:ext cx="2232248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Una antigua cantera; es desde 1992 un espacio cultural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s-ES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Ópera de </a:t>
            </a:r>
            <a:r>
              <a:rPr lang="es-ES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Arame</a:t>
            </a: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es un teatro con capacidad para 2.400 espectadores </a:t>
            </a:r>
          </a:p>
          <a:p>
            <a:pPr>
              <a:spcBef>
                <a:spcPct val="50000"/>
              </a:spcBef>
              <a:defRPr/>
            </a:pP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Espacio Cultural Pedreira Paulo </a:t>
            </a:r>
            <a:r>
              <a:rPr lang="es-ES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Leminski</a:t>
            </a: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un palco al aire libre sobre la cantera  </a:t>
            </a:r>
          </a:p>
        </p:txBody>
      </p:sp>
      <p:graphicFrame>
        <p:nvGraphicFramePr>
          <p:cNvPr id="307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9636071"/>
              </p:ext>
            </p:extLst>
          </p:nvPr>
        </p:nvGraphicFramePr>
        <p:xfrm>
          <a:off x="3059113" y="871538"/>
          <a:ext cx="5976937" cy="427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Bitmap Image" r:id="rId4" imgW="6942857" imgH="5372850" progId="Paint.Picture">
                  <p:embed/>
                </p:oleObj>
              </mc:Choice>
              <mc:Fallback>
                <p:oleObj name="Bitmap Image" r:id="rId4" imgW="6942857" imgH="537285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871538"/>
                        <a:ext cx="5976937" cy="42719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32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769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" r="3423" b="3442"/>
          <a:stretch>
            <a:fillRect/>
          </a:stretch>
        </p:blipFill>
        <p:spPr bwMode="auto">
          <a:xfrm>
            <a:off x="1143001" y="1653778"/>
            <a:ext cx="3537347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6 Imagen" descr="images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1"/>
          <a:stretch>
            <a:fillRect/>
          </a:stretch>
        </p:blipFill>
        <p:spPr bwMode="auto">
          <a:xfrm>
            <a:off x="4733925" y="1653778"/>
            <a:ext cx="32670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33</a:t>
            </a:fld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104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6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39 Grupo"/>
          <p:cNvGrpSpPr>
            <a:grpSpLocks/>
          </p:cNvGrpSpPr>
          <p:nvPr/>
        </p:nvGrpSpPr>
        <p:grpSpPr bwMode="auto">
          <a:xfrm>
            <a:off x="4355976" y="876300"/>
            <a:ext cx="4698206" cy="4267200"/>
            <a:chOff x="3471815" y="1700808"/>
            <a:chExt cx="5708697" cy="5184576"/>
          </a:xfrm>
        </p:grpSpPr>
        <p:pic>
          <p:nvPicPr>
            <p:cNvPr id="81930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815" y="1700808"/>
              <a:ext cx="5672185" cy="1728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31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499" y="3511946"/>
              <a:ext cx="5688013" cy="337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2 Título"/>
          <p:cNvSpPr txBox="1">
            <a:spLocks/>
          </p:cNvSpPr>
          <p:nvPr/>
        </p:nvSpPr>
        <p:spPr>
          <a:xfrm>
            <a:off x="611560" y="1203598"/>
            <a:ext cx="1940658" cy="857250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Antes 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/>
            </a:r>
            <a:br>
              <a:rPr lang="en-US" sz="1500" dirty="0">
                <a:solidFill>
                  <a:schemeClr val="tx2">
                    <a:lumMod val="50000"/>
                  </a:schemeClr>
                </a:solidFill>
                <a:latin typeface="+mj-lt"/>
              </a:rPr>
            </a:b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Mina de caolín antes de su rehabilitación</a:t>
            </a:r>
          </a:p>
        </p:txBody>
      </p:sp>
      <p:sp>
        <p:nvSpPr>
          <p:cNvPr id="28" name="2 Título"/>
          <p:cNvSpPr txBox="1">
            <a:spLocks/>
          </p:cNvSpPr>
          <p:nvPr/>
        </p:nvSpPr>
        <p:spPr>
          <a:xfrm>
            <a:off x="179512" y="2271156"/>
            <a:ext cx="2588139" cy="8096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0">
              <a:defRPr/>
            </a:pPr>
            <a:r>
              <a:rPr lang="es-ES" sz="15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Después</a:t>
            </a:r>
          </a:p>
          <a:p>
            <a:pPr eaLnBrk="0">
              <a:defRPr/>
            </a:pP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Complejo </a:t>
            </a:r>
            <a:r>
              <a:rPr lang="es-ES" sz="15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Eden</a:t>
            </a:r>
            <a:r>
              <a:rPr lang="es-ES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s-E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Project</a:t>
            </a:r>
            <a:r>
              <a:rPr lang="es-ES" sz="1500" dirty="0">
                <a:solidFill>
                  <a:schemeClr val="tx2">
                    <a:lumMod val="50000"/>
                  </a:schemeClr>
                </a:solidFill>
                <a:latin typeface="+mj-lt"/>
                <a:cs typeface="Arial" charset="0"/>
              </a:rPr>
              <a:t>	</a:t>
            </a:r>
            <a:endParaRPr lang="es-ES" sz="1500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6571" name="28 CuadroTexto"/>
          <p:cNvSpPr txBox="1">
            <a:spLocks noChangeArrowheads="1"/>
          </p:cNvSpPr>
          <p:nvPr/>
        </p:nvSpPr>
        <p:spPr bwMode="auto">
          <a:xfrm>
            <a:off x="1763316" y="242887"/>
            <a:ext cx="338474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O" sz="2200" b="1" dirty="0">
                <a:solidFill>
                  <a:schemeClr val="accent6">
                    <a:lumMod val="50000"/>
                  </a:schemeClr>
                </a:solidFill>
              </a:rPr>
              <a:t>Curitiba Brasil </a:t>
            </a:r>
            <a:r>
              <a:rPr lang="es-CO" sz="2200" b="1" dirty="0" err="1">
                <a:solidFill>
                  <a:schemeClr val="accent6">
                    <a:lumMod val="50000"/>
                  </a:schemeClr>
                </a:solidFill>
              </a:rPr>
              <a:t>Unilivre</a:t>
            </a:r>
            <a:endParaRPr lang="es-CO" sz="2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309652"/>
            <a:ext cx="4680520" cy="1461037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34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965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203598"/>
            <a:ext cx="7704856" cy="3748092"/>
          </a:xfr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35</a:t>
            </a:fld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104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36</a:t>
            </a:fld>
            <a:endParaRPr lang="es-CO"/>
          </a:p>
        </p:txBody>
      </p:sp>
      <p:sp>
        <p:nvSpPr>
          <p:cNvPr id="9" name="8 Rectángulo"/>
          <p:cNvSpPr/>
          <p:nvPr/>
        </p:nvSpPr>
        <p:spPr>
          <a:xfrm>
            <a:off x="3173048" y="1563638"/>
            <a:ext cx="276710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Muchas Gracias</a:t>
            </a:r>
            <a:endParaRPr lang="es-CO" sz="3200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707904" y="2139702"/>
            <a:ext cx="16898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CO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Más información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395536" y="2571750"/>
            <a:ext cx="813690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200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300 789 51 82</a:t>
            </a:r>
          </a:p>
          <a:p>
            <a:pPr algn="ctr"/>
            <a:r>
              <a:rPr lang="es-CO" sz="2200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hlinkClick r:id="rId2"/>
              </a:rPr>
              <a:t>gaviana@unal.edu.co</a:t>
            </a:r>
            <a:endParaRPr lang="es-CO" sz="2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algn="ctr"/>
            <a:r>
              <a:rPr lang="es-CO" sz="2200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Gustavo Viana Casas</a:t>
            </a:r>
          </a:p>
          <a:p>
            <a:pPr algn="ctr"/>
            <a:endParaRPr lang="es-CO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algn="ctr"/>
            <a:endParaRPr lang="es-CO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104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1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4</a:t>
            </a:fld>
            <a:endParaRPr lang="es-CO"/>
          </a:p>
        </p:txBody>
      </p:sp>
      <p:sp>
        <p:nvSpPr>
          <p:cNvPr id="7" name="6 Rectángulo"/>
          <p:cNvSpPr/>
          <p:nvPr/>
        </p:nvSpPr>
        <p:spPr>
          <a:xfrm>
            <a:off x="3957490" y="1131590"/>
            <a:ext cx="128522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CO" sz="2000" b="1" dirty="0" smtClean="0">
                <a:solidFill>
                  <a:schemeClr val="accent6">
                    <a:lumMod val="50000"/>
                  </a:schemeClr>
                </a:solidFill>
              </a:rPr>
              <a:t>Contenido</a:t>
            </a:r>
            <a:endParaRPr lang="es-CO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95536" y="1707654"/>
            <a:ext cx="43204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Font typeface="Wingdings" pitchFamily="2" charset="2"/>
              <a:buChar char="q"/>
            </a:pPr>
            <a:r>
              <a:rPr lang="es-CO" b="1" dirty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Parque Minero Industrial de Medellín</a:t>
            </a:r>
          </a:p>
          <a:p>
            <a:pPr marL="400050" indent="-400050">
              <a:buFont typeface="Wingdings" pitchFamily="2" charset="2"/>
              <a:buChar char="q"/>
            </a:pPr>
            <a:r>
              <a:rPr lang="es-CO" b="1" dirty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Corredores identificados en el área metropolitana y municipios</a:t>
            </a:r>
          </a:p>
          <a:p>
            <a:pPr marL="400050" indent="-400050">
              <a:buFont typeface="Wingdings" pitchFamily="2" charset="2"/>
              <a:buChar char="q"/>
            </a:pPr>
            <a:r>
              <a:rPr lang="es-CO" b="1" dirty="0" smtClean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Un vistazo a la ubicación estratégica </a:t>
            </a:r>
            <a:endParaRPr lang="es-CO" b="1" dirty="0">
              <a:solidFill>
                <a:schemeClr val="accent6">
                  <a:lumMod val="50000"/>
                </a:schemeClr>
              </a:solidFill>
              <a:latin typeface="Calibri Light" pitchFamily="34" charset="0"/>
            </a:endParaRPr>
          </a:p>
          <a:p>
            <a:pPr marL="400050" indent="-400050">
              <a:buFont typeface="Wingdings" pitchFamily="2" charset="2"/>
              <a:buChar char="q"/>
            </a:pPr>
            <a:r>
              <a:rPr lang="es-CO" b="1" dirty="0" smtClean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Datos</a:t>
            </a:r>
          </a:p>
          <a:p>
            <a:pPr marL="400050" indent="-400050">
              <a:buFont typeface="Wingdings" pitchFamily="2" charset="2"/>
              <a:buChar char="q"/>
            </a:pPr>
            <a:r>
              <a:rPr lang="es-CO" b="1" dirty="0" smtClean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Oportunidades identificadas</a:t>
            </a:r>
          </a:p>
          <a:p>
            <a:pPr marL="400050" indent="-400050">
              <a:buFont typeface="Wingdings" pitchFamily="2" charset="2"/>
              <a:buChar char="q"/>
            </a:pPr>
            <a:r>
              <a:rPr lang="es-CO" b="1" dirty="0" smtClean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Identificación de un potencial y zonas</a:t>
            </a:r>
          </a:p>
          <a:p>
            <a:pPr marL="400050" indent="-400050">
              <a:buFont typeface="Wingdings" pitchFamily="2" charset="2"/>
              <a:buChar char="q"/>
            </a:pPr>
            <a:r>
              <a:rPr lang="es-CO" b="1" dirty="0" smtClean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Ejemplos de cierres de minas</a:t>
            </a:r>
          </a:p>
          <a:p>
            <a:pPr marL="400050" indent="-400050">
              <a:buFont typeface="Wingdings" pitchFamily="2" charset="2"/>
              <a:buChar char="q"/>
            </a:pPr>
            <a:endParaRPr lang="es-CO" sz="1600" dirty="0" smtClean="0">
              <a:solidFill>
                <a:schemeClr val="accent6">
                  <a:lumMod val="50000"/>
                </a:schemeClr>
              </a:solidFill>
              <a:latin typeface="Calibri Light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104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5</a:t>
            </a:fld>
            <a:endParaRPr lang="es-CO"/>
          </a:p>
        </p:txBody>
      </p:sp>
      <p:pic>
        <p:nvPicPr>
          <p:cNvPr id="6" name="Picture 6" descr="PMI---Organigrama[2]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"/>
          <a:stretch/>
        </p:blipFill>
        <p:spPr bwMode="auto">
          <a:xfrm>
            <a:off x="1727176" y="-25258"/>
            <a:ext cx="7416824" cy="516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arcador de pie de página 3"/>
          <p:cNvSpPr txBox="1">
            <a:spLocks/>
          </p:cNvSpPr>
          <p:nvPr/>
        </p:nvSpPr>
        <p:spPr>
          <a:xfrm>
            <a:off x="323528" y="2355726"/>
            <a:ext cx="1879848" cy="12961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mtClean="0">
                <a:solidFill>
                  <a:schemeClr val="accent6">
                    <a:lumMod val="50000"/>
                  </a:schemeClr>
                </a:solidFill>
              </a:rPr>
              <a:t>Fuente: Elaboración propia Proyecto Alcaldía de Medellín, 2011</a:t>
            </a:r>
            <a:endParaRPr lang="es-CO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6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6</a:t>
            </a:fld>
            <a:endParaRPr lang="es-CO"/>
          </a:p>
        </p:txBody>
      </p:sp>
      <p:sp>
        <p:nvSpPr>
          <p:cNvPr id="6" name="5 Rectángulo"/>
          <p:cNvSpPr/>
          <p:nvPr/>
        </p:nvSpPr>
        <p:spPr>
          <a:xfrm>
            <a:off x="1547664" y="383737"/>
            <a:ext cx="4239110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CO" sz="2200" b="1" dirty="0" smtClean="0">
                <a:solidFill>
                  <a:schemeClr val="accent6">
                    <a:lumMod val="50000"/>
                  </a:schemeClr>
                </a:solidFill>
              </a:rPr>
              <a:t>Clúster de los minerales Cerámicos</a:t>
            </a:r>
            <a:endParaRPr lang="es-CO" sz="2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8597" y="974416"/>
            <a:ext cx="6768752" cy="396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2282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Pentágono"/>
          <p:cNvSpPr/>
          <p:nvPr/>
        </p:nvSpPr>
        <p:spPr>
          <a:xfrm>
            <a:off x="1127586" y="1834951"/>
            <a:ext cx="964413" cy="375050"/>
          </a:xfrm>
          <a:prstGeom prst="homePlate">
            <a:avLst/>
          </a:prstGeom>
          <a:ln w="38100">
            <a:solidFill>
              <a:schemeClr val="tx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Arcilla y Arena</a:t>
            </a:r>
          </a:p>
        </p:txBody>
      </p:sp>
      <p:sp>
        <p:nvSpPr>
          <p:cNvPr id="16" name="15 Pentágono"/>
          <p:cNvSpPr/>
          <p:nvPr/>
        </p:nvSpPr>
        <p:spPr>
          <a:xfrm>
            <a:off x="1107493" y="3822058"/>
            <a:ext cx="964413" cy="375050"/>
          </a:xfrm>
          <a:prstGeom prst="homePlat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Sistema de acopio</a:t>
            </a:r>
          </a:p>
        </p:txBody>
      </p:sp>
      <p:sp>
        <p:nvSpPr>
          <p:cNvPr id="17" name="16 Pentágono"/>
          <p:cNvSpPr/>
          <p:nvPr/>
        </p:nvSpPr>
        <p:spPr>
          <a:xfrm>
            <a:off x="1107493" y="3336004"/>
            <a:ext cx="964413" cy="378042"/>
          </a:xfrm>
          <a:prstGeom prst="homePlat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Asistencia   técnica	</a:t>
            </a:r>
          </a:p>
        </p:txBody>
      </p:sp>
      <p:sp>
        <p:nvSpPr>
          <p:cNvPr id="18" name="17 Pentágono"/>
          <p:cNvSpPr/>
          <p:nvPr/>
        </p:nvSpPr>
        <p:spPr>
          <a:xfrm>
            <a:off x="1107493" y="4308112"/>
            <a:ext cx="1017992" cy="482207"/>
          </a:xfrm>
          <a:prstGeom prst="homePlat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Maquinaria </a:t>
            </a:r>
          </a:p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Especializada</a:t>
            </a:r>
          </a:p>
        </p:txBody>
      </p:sp>
      <p:cxnSp>
        <p:nvCxnSpPr>
          <p:cNvPr id="20" name="19 Conector angular"/>
          <p:cNvCxnSpPr/>
          <p:nvPr/>
        </p:nvCxnSpPr>
        <p:spPr>
          <a:xfrm>
            <a:off x="2092530" y="2021889"/>
            <a:ext cx="33338" cy="2527697"/>
          </a:xfrm>
          <a:prstGeom prst="bentConnector3">
            <a:avLst>
              <a:gd name="adj1" fmla="val 61200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angular"/>
          <p:cNvCxnSpPr/>
          <p:nvPr/>
        </p:nvCxnSpPr>
        <p:spPr>
          <a:xfrm flipV="1">
            <a:off x="2080625" y="2525524"/>
            <a:ext cx="375047" cy="27385"/>
          </a:xfrm>
          <a:prstGeom prst="bentConnector3">
            <a:avLst>
              <a:gd name="adj1" fmla="val -541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angular"/>
          <p:cNvCxnSpPr/>
          <p:nvPr/>
        </p:nvCxnSpPr>
        <p:spPr>
          <a:xfrm flipV="1">
            <a:off x="2072290" y="3982849"/>
            <a:ext cx="214313" cy="26194"/>
          </a:xfrm>
          <a:prstGeom prst="bentConnector3">
            <a:avLst>
              <a:gd name="adj1" fmla="val -818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38 Pentágono"/>
          <p:cNvSpPr/>
          <p:nvPr/>
        </p:nvSpPr>
        <p:spPr>
          <a:xfrm>
            <a:off x="2835685" y="2849950"/>
            <a:ext cx="810090" cy="432048"/>
          </a:xfrm>
          <a:prstGeom prst="homePlate">
            <a:avLst/>
          </a:prstGeom>
          <a:ln w="38100">
            <a:solidFill>
              <a:schemeClr val="tx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Industria alfarera y de pétreos</a:t>
            </a:r>
          </a:p>
        </p:txBody>
      </p:sp>
      <p:sp>
        <p:nvSpPr>
          <p:cNvPr id="45" name="44 Pentágono"/>
          <p:cNvSpPr/>
          <p:nvPr/>
        </p:nvSpPr>
        <p:spPr>
          <a:xfrm>
            <a:off x="2627784" y="1995686"/>
            <a:ext cx="964413" cy="375050"/>
          </a:xfrm>
          <a:prstGeom prst="homePlat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Maquinaria industrial</a:t>
            </a:r>
          </a:p>
        </p:txBody>
      </p:sp>
      <p:sp>
        <p:nvSpPr>
          <p:cNvPr id="46" name="45 Pentágono"/>
          <p:cNvSpPr/>
          <p:nvPr/>
        </p:nvSpPr>
        <p:spPr>
          <a:xfrm>
            <a:off x="3752932" y="2852942"/>
            <a:ext cx="1178727" cy="267893"/>
          </a:xfrm>
          <a:prstGeom prst="homePlate">
            <a:avLst/>
          </a:prstGeom>
          <a:ln w="38100">
            <a:solidFill>
              <a:schemeClr val="tx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Almacenamiento</a:t>
            </a:r>
          </a:p>
        </p:txBody>
      </p:sp>
      <p:cxnSp>
        <p:nvCxnSpPr>
          <p:cNvPr id="48" name="47 Conector angular"/>
          <p:cNvCxnSpPr/>
          <p:nvPr/>
        </p:nvCxnSpPr>
        <p:spPr>
          <a:xfrm>
            <a:off x="2092530" y="2021890"/>
            <a:ext cx="482204" cy="2331244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angular"/>
          <p:cNvCxnSpPr/>
          <p:nvPr/>
        </p:nvCxnSpPr>
        <p:spPr>
          <a:xfrm rot="16200000" flipH="1">
            <a:off x="2574138" y="4407306"/>
            <a:ext cx="1191" cy="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59 Pentágono"/>
          <p:cNvSpPr/>
          <p:nvPr/>
        </p:nvSpPr>
        <p:spPr>
          <a:xfrm>
            <a:off x="2457643" y="4200100"/>
            <a:ext cx="1080120" cy="378042"/>
          </a:xfrm>
          <a:prstGeom prst="homePlat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s-CO" sz="900" b="1" dirty="0">
              <a:latin typeface="Garamond" pitchFamily="18" charset="0"/>
            </a:endParaRPr>
          </a:p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Importaciones de arcillas</a:t>
            </a:r>
          </a:p>
          <a:p>
            <a:pPr algn="just">
              <a:defRPr/>
            </a:pPr>
            <a:endParaRPr lang="es-CO" sz="900" b="1" dirty="0">
              <a:latin typeface="Garamond" pitchFamily="18" charset="0"/>
            </a:endParaRPr>
          </a:p>
        </p:txBody>
      </p:sp>
      <p:sp>
        <p:nvSpPr>
          <p:cNvPr id="61" name="60 Pentágono"/>
          <p:cNvSpPr/>
          <p:nvPr/>
        </p:nvSpPr>
        <p:spPr>
          <a:xfrm>
            <a:off x="5049931" y="2852942"/>
            <a:ext cx="1060455" cy="267893"/>
          </a:xfrm>
          <a:prstGeom prst="homePlate">
            <a:avLst/>
          </a:prstGeom>
          <a:ln w="38100">
            <a:solidFill>
              <a:schemeClr val="tx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Comercialización y ventas</a:t>
            </a:r>
          </a:p>
        </p:txBody>
      </p:sp>
      <p:sp>
        <p:nvSpPr>
          <p:cNvPr id="63" name="62 Pentágono"/>
          <p:cNvSpPr/>
          <p:nvPr/>
        </p:nvSpPr>
        <p:spPr>
          <a:xfrm>
            <a:off x="2627783" y="3603041"/>
            <a:ext cx="1125149" cy="375050"/>
          </a:xfrm>
          <a:prstGeom prst="homePlat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Importadores</a:t>
            </a:r>
          </a:p>
        </p:txBody>
      </p:sp>
      <p:cxnSp>
        <p:nvCxnSpPr>
          <p:cNvPr id="67" name="66 Conector angular"/>
          <p:cNvCxnSpPr/>
          <p:nvPr/>
        </p:nvCxnSpPr>
        <p:spPr>
          <a:xfrm rot="5400000">
            <a:off x="2226476" y="2933313"/>
            <a:ext cx="1232297" cy="107156"/>
          </a:xfrm>
          <a:prstGeom prst="bentConnector3">
            <a:avLst>
              <a:gd name="adj1" fmla="val 53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6 Forma"/>
          <p:cNvCxnSpPr/>
          <p:nvPr/>
        </p:nvCxnSpPr>
        <p:spPr>
          <a:xfrm>
            <a:off x="2092530" y="2021890"/>
            <a:ext cx="744141" cy="1044178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79 Conector angular"/>
          <p:cNvCxnSpPr/>
          <p:nvPr/>
        </p:nvCxnSpPr>
        <p:spPr>
          <a:xfrm>
            <a:off x="3592718" y="2960102"/>
            <a:ext cx="160735" cy="1190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81 Conector angular"/>
          <p:cNvCxnSpPr/>
          <p:nvPr/>
        </p:nvCxnSpPr>
        <p:spPr>
          <a:xfrm>
            <a:off x="4932171" y="2986296"/>
            <a:ext cx="117872" cy="1190"/>
          </a:xfrm>
          <a:prstGeom prst="bentConnector3">
            <a:avLst>
              <a:gd name="adj1" fmla="val 50000"/>
            </a:avLst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82 Pentágono"/>
          <p:cNvSpPr/>
          <p:nvPr/>
        </p:nvSpPr>
        <p:spPr>
          <a:xfrm>
            <a:off x="3752932" y="1942108"/>
            <a:ext cx="973261" cy="367782"/>
          </a:xfrm>
          <a:prstGeom prst="homePlat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Asistencia de Profesionales</a:t>
            </a:r>
          </a:p>
        </p:txBody>
      </p:sp>
      <p:cxnSp>
        <p:nvCxnSpPr>
          <p:cNvPr id="85" name="84 Forma"/>
          <p:cNvCxnSpPr/>
          <p:nvPr/>
        </p:nvCxnSpPr>
        <p:spPr>
          <a:xfrm rot="5400000">
            <a:off x="3266487" y="2311211"/>
            <a:ext cx="539353" cy="53697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93 Conector angular"/>
          <p:cNvCxnSpPr/>
          <p:nvPr/>
        </p:nvCxnSpPr>
        <p:spPr>
          <a:xfrm rot="16200000" flipH="1">
            <a:off x="3924903" y="2501711"/>
            <a:ext cx="542925" cy="15954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121 Pentágono"/>
          <p:cNvSpPr/>
          <p:nvPr/>
        </p:nvSpPr>
        <p:spPr>
          <a:xfrm>
            <a:off x="5199552" y="2156422"/>
            <a:ext cx="964413" cy="375050"/>
          </a:xfrm>
          <a:prstGeom prst="homePlat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Logística de transporte</a:t>
            </a:r>
          </a:p>
        </p:txBody>
      </p:sp>
      <p:sp>
        <p:nvSpPr>
          <p:cNvPr id="123" name="122 Pentágono"/>
          <p:cNvSpPr/>
          <p:nvPr/>
        </p:nvSpPr>
        <p:spPr>
          <a:xfrm>
            <a:off x="3270726" y="1513480"/>
            <a:ext cx="964413" cy="375050"/>
          </a:xfrm>
          <a:prstGeom prst="homePlat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Software especializado</a:t>
            </a:r>
          </a:p>
        </p:txBody>
      </p:sp>
      <p:sp>
        <p:nvSpPr>
          <p:cNvPr id="124" name="123 Pentágono"/>
          <p:cNvSpPr/>
          <p:nvPr/>
        </p:nvSpPr>
        <p:spPr>
          <a:xfrm>
            <a:off x="4824502" y="1513480"/>
            <a:ext cx="964413" cy="375050"/>
          </a:xfrm>
          <a:prstGeom prst="homePlat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Software de control</a:t>
            </a:r>
          </a:p>
        </p:txBody>
      </p:sp>
      <p:cxnSp>
        <p:nvCxnSpPr>
          <p:cNvPr id="131" name="130 Conector angular"/>
          <p:cNvCxnSpPr/>
          <p:nvPr/>
        </p:nvCxnSpPr>
        <p:spPr>
          <a:xfrm rot="5400000">
            <a:off x="4289234" y="2210008"/>
            <a:ext cx="964406" cy="32146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133 Pentágono"/>
          <p:cNvSpPr/>
          <p:nvPr/>
        </p:nvSpPr>
        <p:spPr>
          <a:xfrm>
            <a:off x="5199552" y="3870934"/>
            <a:ext cx="964413" cy="482207"/>
          </a:xfrm>
          <a:prstGeom prst="homePlat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Mercadeo y agencias de publicidad</a:t>
            </a:r>
          </a:p>
        </p:txBody>
      </p:sp>
      <p:cxnSp>
        <p:nvCxnSpPr>
          <p:cNvPr id="136" name="135 Conector angular"/>
          <p:cNvCxnSpPr/>
          <p:nvPr/>
        </p:nvCxnSpPr>
        <p:spPr>
          <a:xfrm rot="16200000" flipV="1">
            <a:off x="5162557" y="3471476"/>
            <a:ext cx="750094" cy="48815"/>
          </a:xfrm>
          <a:prstGeom prst="bentConnector3">
            <a:avLst>
              <a:gd name="adj1" fmla="val -1255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136 Pentágono"/>
          <p:cNvSpPr/>
          <p:nvPr/>
        </p:nvSpPr>
        <p:spPr>
          <a:xfrm>
            <a:off x="6210678" y="2633926"/>
            <a:ext cx="976195" cy="321471"/>
          </a:xfrm>
          <a:prstGeom prst="homePlat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Exportadores</a:t>
            </a:r>
          </a:p>
        </p:txBody>
      </p:sp>
      <p:sp>
        <p:nvSpPr>
          <p:cNvPr id="138" name="137 Pentágono"/>
          <p:cNvSpPr/>
          <p:nvPr/>
        </p:nvSpPr>
        <p:spPr>
          <a:xfrm>
            <a:off x="6324676" y="3822058"/>
            <a:ext cx="750099" cy="321471"/>
          </a:xfrm>
          <a:prstGeom prst="homePlate">
            <a:avLst/>
          </a:prstGeom>
          <a:ln w="38100">
            <a:solidFill>
              <a:schemeClr val="tx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Mercado regional</a:t>
            </a:r>
          </a:p>
        </p:txBody>
      </p:sp>
      <p:sp>
        <p:nvSpPr>
          <p:cNvPr id="139" name="138 Pentágono"/>
          <p:cNvSpPr/>
          <p:nvPr/>
        </p:nvSpPr>
        <p:spPr>
          <a:xfrm>
            <a:off x="6324676" y="3227992"/>
            <a:ext cx="750099" cy="375477"/>
          </a:xfrm>
          <a:prstGeom prst="homePlat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Mercado nacional</a:t>
            </a:r>
          </a:p>
        </p:txBody>
      </p:sp>
      <p:cxnSp>
        <p:nvCxnSpPr>
          <p:cNvPr id="144" name="143 Conector angular"/>
          <p:cNvCxnSpPr/>
          <p:nvPr/>
        </p:nvCxnSpPr>
        <p:spPr>
          <a:xfrm>
            <a:off x="6164468" y="2317165"/>
            <a:ext cx="1191" cy="1768078"/>
          </a:xfrm>
          <a:prstGeom prst="bentConnector3">
            <a:avLst>
              <a:gd name="adj1" fmla="val 189036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147 Conector angular"/>
          <p:cNvCxnSpPr/>
          <p:nvPr/>
        </p:nvCxnSpPr>
        <p:spPr>
          <a:xfrm>
            <a:off x="6110890" y="3013679"/>
            <a:ext cx="73819" cy="52388"/>
          </a:xfrm>
          <a:prstGeom prst="bentConnector3">
            <a:avLst>
              <a:gd name="adj1" fmla="val 50000"/>
            </a:avLst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164 Conector angular"/>
          <p:cNvCxnSpPr/>
          <p:nvPr/>
        </p:nvCxnSpPr>
        <p:spPr>
          <a:xfrm rot="10800000" flipV="1">
            <a:off x="6184709" y="3416111"/>
            <a:ext cx="140494" cy="27385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165 Conector angular"/>
          <p:cNvCxnSpPr/>
          <p:nvPr/>
        </p:nvCxnSpPr>
        <p:spPr>
          <a:xfrm rot="10800000" flipV="1">
            <a:off x="6131131" y="4037617"/>
            <a:ext cx="194072" cy="55960"/>
          </a:xfrm>
          <a:prstGeom prst="bentConnector3">
            <a:avLst>
              <a:gd name="adj1" fmla="val 195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172 Rectángulo"/>
          <p:cNvSpPr/>
          <p:nvPr/>
        </p:nvSpPr>
        <p:spPr>
          <a:xfrm>
            <a:off x="1377523" y="851728"/>
            <a:ext cx="750099" cy="4290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Entidades Financieras específicas</a:t>
            </a:r>
          </a:p>
        </p:txBody>
      </p:sp>
      <p:sp>
        <p:nvSpPr>
          <p:cNvPr id="174" name="173 Rectángulo"/>
          <p:cNvSpPr/>
          <p:nvPr/>
        </p:nvSpPr>
        <p:spPr>
          <a:xfrm>
            <a:off x="5049931" y="851728"/>
            <a:ext cx="857256" cy="4290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Gremios y Organizaciones regionales</a:t>
            </a:r>
          </a:p>
        </p:txBody>
      </p:sp>
      <p:sp>
        <p:nvSpPr>
          <p:cNvPr id="175" name="174 Rectángulo"/>
          <p:cNvSpPr/>
          <p:nvPr/>
        </p:nvSpPr>
        <p:spPr>
          <a:xfrm>
            <a:off x="2295624" y="851728"/>
            <a:ext cx="837511" cy="4290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Instituciones Académicas</a:t>
            </a:r>
          </a:p>
        </p:txBody>
      </p:sp>
      <p:sp>
        <p:nvSpPr>
          <p:cNvPr id="176" name="175 Rectángulo"/>
          <p:cNvSpPr/>
          <p:nvPr/>
        </p:nvSpPr>
        <p:spPr>
          <a:xfrm>
            <a:off x="4077823" y="851728"/>
            <a:ext cx="858111" cy="4290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Centros de investigación y desarrollo</a:t>
            </a:r>
          </a:p>
        </p:txBody>
      </p:sp>
      <p:sp>
        <p:nvSpPr>
          <p:cNvPr id="177" name="176 Rectángulo"/>
          <p:cNvSpPr/>
          <p:nvPr/>
        </p:nvSpPr>
        <p:spPr>
          <a:xfrm>
            <a:off x="6022039" y="851728"/>
            <a:ext cx="750099" cy="3750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Gobierno regional</a:t>
            </a:r>
          </a:p>
        </p:txBody>
      </p:sp>
      <p:sp>
        <p:nvSpPr>
          <p:cNvPr id="179" name="178 Rectángulo"/>
          <p:cNvSpPr/>
          <p:nvPr/>
        </p:nvSpPr>
        <p:spPr>
          <a:xfrm>
            <a:off x="3227799" y="857243"/>
            <a:ext cx="802208" cy="4290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Corporación Autónoma Regional</a:t>
            </a:r>
          </a:p>
        </p:txBody>
      </p:sp>
      <p:cxnSp>
        <p:nvCxnSpPr>
          <p:cNvPr id="183" name="182 Conector recto"/>
          <p:cNvCxnSpPr/>
          <p:nvPr/>
        </p:nvCxnSpPr>
        <p:spPr>
          <a:xfrm>
            <a:off x="1216231" y="797927"/>
            <a:ext cx="5670947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184 Conector recto"/>
          <p:cNvCxnSpPr/>
          <p:nvPr/>
        </p:nvCxnSpPr>
        <p:spPr>
          <a:xfrm rot="5400000">
            <a:off x="6617501" y="1067604"/>
            <a:ext cx="539353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187 Conector recto"/>
          <p:cNvCxnSpPr/>
          <p:nvPr/>
        </p:nvCxnSpPr>
        <p:spPr>
          <a:xfrm>
            <a:off x="1216231" y="1337280"/>
            <a:ext cx="5670947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192 Conector angular"/>
          <p:cNvCxnSpPr/>
          <p:nvPr/>
        </p:nvCxnSpPr>
        <p:spPr>
          <a:xfrm rot="5400000">
            <a:off x="3063485" y="2257038"/>
            <a:ext cx="964406" cy="22740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199 Conector angular"/>
          <p:cNvCxnSpPr/>
          <p:nvPr/>
        </p:nvCxnSpPr>
        <p:spPr>
          <a:xfrm rot="5400000">
            <a:off x="1357916" y="1439674"/>
            <a:ext cx="553640" cy="23693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206 Forma"/>
          <p:cNvCxnSpPr/>
          <p:nvPr/>
        </p:nvCxnSpPr>
        <p:spPr>
          <a:xfrm flipV="1">
            <a:off x="1755584" y="1230123"/>
            <a:ext cx="4822031" cy="214313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221 Conector recto"/>
          <p:cNvCxnSpPr/>
          <p:nvPr/>
        </p:nvCxnSpPr>
        <p:spPr>
          <a:xfrm rot="5400000">
            <a:off x="4807155" y="1364664"/>
            <a:ext cx="161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222 Conector recto"/>
          <p:cNvCxnSpPr/>
          <p:nvPr/>
        </p:nvCxnSpPr>
        <p:spPr>
          <a:xfrm rot="16200000" flipH="1">
            <a:off x="5398301" y="1361688"/>
            <a:ext cx="164306" cy="3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224 Pentágono"/>
          <p:cNvSpPr/>
          <p:nvPr/>
        </p:nvSpPr>
        <p:spPr>
          <a:xfrm>
            <a:off x="4020825" y="3495885"/>
            <a:ext cx="1066628" cy="428628"/>
          </a:xfrm>
          <a:prstGeom prst="homePlat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Servicios de mantenimiento e ingeniería</a:t>
            </a:r>
          </a:p>
        </p:txBody>
      </p:sp>
      <p:sp>
        <p:nvSpPr>
          <p:cNvPr id="226" name="225 Pentágono"/>
          <p:cNvSpPr/>
          <p:nvPr/>
        </p:nvSpPr>
        <p:spPr>
          <a:xfrm>
            <a:off x="3592196" y="4192405"/>
            <a:ext cx="1025687" cy="385737"/>
          </a:xfrm>
          <a:prstGeom prst="homePlate">
            <a:avLst/>
          </a:prstGeom>
          <a:ln w="38100">
            <a:solidFill>
              <a:schemeClr val="tx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Ladrillos, gravas y arenas</a:t>
            </a:r>
          </a:p>
        </p:txBody>
      </p:sp>
      <p:cxnSp>
        <p:nvCxnSpPr>
          <p:cNvPr id="228" name="227 Conector angular"/>
          <p:cNvCxnSpPr/>
          <p:nvPr/>
        </p:nvCxnSpPr>
        <p:spPr>
          <a:xfrm rot="16200000" flipH="1">
            <a:off x="2994429" y="3420278"/>
            <a:ext cx="910828" cy="633413"/>
          </a:xfrm>
          <a:prstGeom prst="bentConnector3">
            <a:avLst>
              <a:gd name="adj1" fmla="val 29456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231 Conector recto"/>
          <p:cNvCxnSpPr/>
          <p:nvPr/>
        </p:nvCxnSpPr>
        <p:spPr>
          <a:xfrm rot="5400000">
            <a:off x="3458773" y="3201204"/>
            <a:ext cx="48220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268 Conector angular"/>
          <p:cNvCxnSpPr/>
          <p:nvPr/>
        </p:nvCxnSpPr>
        <p:spPr>
          <a:xfrm rot="5400000" flipH="1" flipV="1">
            <a:off x="5389966" y="2654707"/>
            <a:ext cx="321469" cy="75009"/>
          </a:xfrm>
          <a:prstGeom prst="bentConnector3">
            <a:avLst>
              <a:gd name="adj1" fmla="val 9202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282 Forma"/>
          <p:cNvCxnSpPr/>
          <p:nvPr/>
        </p:nvCxnSpPr>
        <p:spPr>
          <a:xfrm rot="5400000" flipH="1" flipV="1">
            <a:off x="3766550" y="2644586"/>
            <a:ext cx="3572" cy="1270397"/>
          </a:xfrm>
          <a:prstGeom prst="bentConnector4">
            <a:avLst>
              <a:gd name="adj1" fmla="val -5015358"/>
              <a:gd name="adj2" fmla="val 70197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290 Conector angular"/>
          <p:cNvCxnSpPr/>
          <p:nvPr/>
        </p:nvCxnSpPr>
        <p:spPr>
          <a:xfrm rot="5400000">
            <a:off x="4208867" y="3308360"/>
            <a:ext cx="376238" cy="119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292 Conector angular"/>
          <p:cNvCxnSpPr/>
          <p:nvPr/>
        </p:nvCxnSpPr>
        <p:spPr>
          <a:xfrm>
            <a:off x="4932172" y="2370742"/>
            <a:ext cx="267890" cy="5357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294 Conector angular"/>
          <p:cNvCxnSpPr/>
          <p:nvPr/>
        </p:nvCxnSpPr>
        <p:spPr>
          <a:xfrm>
            <a:off x="2949781" y="1299179"/>
            <a:ext cx="803672" cy="642938"/>
          </a:xfrm>
          <a:prstGeom prst="bentConnector3">
            <a:avLst>
              <a:gd name="adj1" fmla="val -14645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302 Conector angular"/>
          <p:cNvCxnSpPr/>
          <p:nvPr/>
        </p:nvCxnSpPr>
        <p:spPr>
          <a:xfrm rot="5400000" flipH="1" flipV="1">
            <a:off x="3471870" y="1404550"/>
            <a:ext cx="1420415" cy="1178719"/>
          </a:xfrm>
          <a:prstGeom prst="bentConnector3">
            <a:avLst>
              <a:gd name="adj1" fmla="val -741"/>
            </a:avLst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317 Conector recto"/>
          <p:cNvCxnSpPr/>
          <p:nvPr/>
        </p:nvCxnSpPr>
        <p:spPr>
          <a:xfrm rot="5400000">
            <a:off x="3403408" y="2876758"/>
            <a:ext cx="37861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65 Pentágono"/>
          <p:cNvSpPr/>
          <p:nvPr/>
        </p:nvSpPr>
        <p:spPr>
          <a:xfrm>
            <a:off x="1107493" y="2363896"/>
            <a:ext cx="964413" cy="375050"/>
          </a:xfrm>
          <a:prstGeom prst="homePlate">
            <a:avLst/>
          </a:prstGeom>
          <a:ln w="38100">
            <a:solidFill>
              <a:schemeClr val="tx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Canteras</a:t>
            </a:r>
          </a:p>
        </p:txBody>
      </p:sp>
      <p:sp>
        <p:nvSpPr>
          <p:cNvPr id="68" name="67 Pentágono"/>
          <p:cNvSpPr/>
          <p:nvPr/>
        </p:nvSpPr>
        <p:spPr>
          <a:xfrm>
            <a:off x="1107493" y="2795944"/>
            <a:ext cx="964413" cy="432048"/>
          </a:xfrm>
          <a:prstGeom prst="homePlat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900" b="1" dirty="0">
                <a:latin typeface="Garamond" pitchFamily="18" charset="0"/>
              </a:rPr>
              <a:t>Sistema de explotación	</a:t>
            </a:r>
          </a:p>
        </p:txBody>
      </p:sp>
      <p:sp>
        <p:nvSpPr>
          <p:cNvPr id="89" name="88 Pentágono"/>
          <p:cNvSpPr/>
          <p:nvPr/>
        </p:nvSpPr>
        <p:spPr>
          <a:xfrm>
            <a:off x="2457643" y="4686154"/>
            <a:ext cx="1080120" cy="428628"/>
          </a:xfrm>
          <a:prstGeom prst="homePlat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s-CO" sz="900" b="1" dirty="0"/>
          </a:p>
          <a:p>
            <a:pPr algn="just">
              <a:defRPr/>
            </a:pPr>
            <a:r>
              <a:rPr lang="es-CO" sz="900" b="1" dirty="0"/>
              <a:t>Excavaciones de la ciudad</a:t>
            </a:r>
          </a:p>
          <a:p>
            <a:pPr algn="just">
              <a:defRPr/>
            </a:pPr>
            <a:endParaRPr lang="es-CO" sz="1200" b="1" dirty="0"/>
          </a:p>
        </p:txBody>
      </p:sp>
      <p:cxnSp>
        <p:nvCxnSpPr>
          <p:cNvPr id="90" name="47 Conector angular"/>
          <p:cNvCxnSpPr/>
          <p:nvPr/>
        </p:nvCxnSpPr>
        <p:spPr>
          <a:xfrm rot="16200000" flipH="1">
            <a:off x="1632354" y="3242876"/>
            <a:ext cx="2160985" cy="726281"/>
          </a:xfrm>
          <a:prstGeom prst="bentConnector3">
            <a:avLst>
              <a:gd name="adj1" fmla="val 9954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181 Conector recto"/>
          <p:cNvCxnSpPr/>
          <p:nvPr/>
        </p:nvCxnSpPr>
        <p:spPr>
          <a:xfrm rot="5400000">
            <a:off x="973343" y="1094392"/>
            <a:ext cx="485775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194 Conector recto"/>
          <p:cNvCxnSpPr/>
          <p:nvPr/>
        </p:nvCxnSpPr>
        <p:spPr>
          <a:xfrm rot="5400000">
            <a:off x="3565334" y="1364664"/>
            <a:ext cx="161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210 Pentágono"/>
          <p:cNvSpPr/>
          <p:nvPr/>
        </p:nvSpPr>
        <p:spPr>
          <a:xfrm>
            <a:off x="6918981" y="4126494"/>
            <a:ext cx="267893" cy="162018"/>
          </a:xfrm>
          <a:prstGeom prst="homePlat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750"/>
          </a:p>
        </p:txBody>
      </p:sp>
      <p:sp>
        <p:nvSpPr>
          <p:cNvPr id="212" name="211 Pentágono"/>
          <p:cNvSpPr/>
          <p:nvPr/>
        </p:nvSpPr>
        <p:spPr>
          <a:xfrm>
            <a:off x="6918981" y="4396524"/>
            <a:ext cx="267893" cy="108012"/>
          </a:xfrm>
          <a:prstGeom prst="homePlate">
            <a:avLst/>
          </a:prstGeom>
          <a:ln w="38100">
            <a:solidFill>
              <a:schemeClr val="tx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s-CO" sz="900" b="1">
              <a:latin typeface="Garamond" pitchFamily="18" charset="0"/>
            </a:endParaRPr>
          </a:p>
        </p:txBody>
      </p:sp>
      <p:sp>
        <p:nvSpPr>
          <p:cNvPr id="213" name="212 Rectángulo"/>
          <p:cNvSpPr/>
          <p:nvPr/>
        </p:nvSpPr>
        <p:spPr>
          <a:xfrm>
            <a:off x="6919949" y="4612623"/>
            <a:ext cx="267891" cy="16073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750"/>
          </a:p>
        </p:txBody>
      </p:sp>
      <p:cxnSp>
        <p:nvCxnSpPr>
          <p:cNvPr id="214" name="213 Conector recto"/>
          <p:cNvCxnSpPr/>
          <p:nvPr/>
        </p:nvCxnSpPr>
        <p:spPr>
          <a:xfrm>
            <a:off x="7999846" y="4126848"/>
            <a:ext cx="21550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214 Conector recto"/>
          <p:cNvCxnSpPr/>
          <p:nvPr/>
        </p:nvCxnSpPr>
        <p:spPr>
          <a:xfrm>
            <a:off x="7999846" y="4288773"/>
            <a:ext cx="215503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215 Pentágono"/>
          <p:cNvSpPr/>
          <p:nvPr/>
        </p:nvSpPr>
        <p:spPr>
          <a:xfrm>
            <a:off x="7999101" y="4450530"/>
            <a:ext cx="267893" cy="160736"/>
          </a:xfrm>
          <a:prstGeom prst="homePlat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750"/>
          </a:p>
        </p:txBody>
      </p:sp>
      <p:sp>
        <p:nvSpPr>
          <p:cNvPr id="217" name="216 Pentágono"/>
          <p:cNvSpPr/>
          <p:nvPr/>
        </p:nvSpPr>
        <p:spPr>
          <a:xfrm>
            <a:off x="6918981" y="4882578"/>
            <a:ext cx="267893" cy="160736"/>
          </a:xfrm>
          <a:prstGeom prst="homePlat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750"/>
          </a:p>
        </p:txBody>
      </p:sp>
      <p:sp>
        <p:nvSpPr>
          <p:cNvPr id="48269" name="217 CuadroTexto"/>
          <p:cNvSpPr txBox="1">
            <a:spLocks noChangeArrowheads="1"/>
          </p:cNvSpPr>
          <p:nvPr/>
        </p:nvSpPr>
        <p:spPr bwMode="auto">
          <a:xfrm>
            <a:off x="7243799" y="4342351"/>
            <a:ext cx="6965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O" sz="750" dirty="0"/>
              <a:t>Cadena Productiva</a:t>
            </a:r>
          </a:p>
        </p:txBody>
      </p:sp>
      <p:sp>
        <p:nvSpPr>
          <p:cNvPr id="48270" name="220 CuadroTexto"/>
          <p:cNvSpPr txBox="1">
            <a:spLocks noChangeArrowheads="1"/>
          </p:cNvSpPr>
          <p:nvPr/>
        </p:nvSpPr>
        <p:spPr bwMode="auto">
          <a:xfrm>
            <a:off x="7243799" y="4612623"/>
            <a:ext cx="101798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O" sz="750"/>
              <a:t>Entidades de apoyo</a:t>
            </a:r>
          </a:p>
        </p:txBody>
      </p:sp>
      <p:sp>
        <p:nvSpPr>
          <p:cNvPr id="48271" name="223 CuadroTexto"/>
          <p:cNvSpPr txBox="1">
            <a:spLocks noChangeArrowheads="1"/>
          </p:cNvSpPr>
          <p:nvPr/>
        </p:nvSpPr>
        <p:spPr bwMode="auto">
          <a:xfrm>
            <a:off x="8270118" y="4395930"/>
            <a:ext cx="101798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O" sz="750"/>
              <a:t>Buena presencia</a:t>
            </a:r>
          </a:p>
        </p:txBody>
      </p:sp>
      <p:sp>
        <p:nvSpPr>
          <p:cNvPr id="48272" name="226 CuadroTexto"/>
          <p:cNvSpPr txBox="1">
            <a:spLocks noChangeArrowheads="1"/>
          </p:cNvSpPr>
          <p:nvPr/>
        </p:nvSpPr>
        <p:spPr bwMode="auto">
          <a:xfrm>
            <a:off x="7269993" y="4757880"/>
            <a:ext cx="101798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O" sz="750"/>
              <a:t>Buena presencia pero desconectada del clúster</a:t>
            </a:r>
          </a:p>
        </p:txBody>
      </p:sp>
      <p:sp>
        <p:nvSpPr>
          <p:cNvPr id="48273" name="228 CuadroTexto"/>
          <p:cNvSpPr txBox="1">
            <a:spLocks noChangeArrowheads="1"/>
          </p:cNvSpPr>
          <p:nvPr/>
        </p:nvSpPr>
        <p:spPr bwMode="auto">
          <a:xfrm>
            <a:off x="8215349" y="4180426"/>
            <a:ext cx="101798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O" sz="750"/>
              <a:t>Vínculos críticos</a:t>
            </a:r>
          </a:p>
        </p:txBody>
      </p:sp>
      <p:sp>
        <p:nvSpPr>
          <p:cNvPr id="48274" name="229 CuadroTexto"/>
          <p:cNvSpPr txBox="1">
            <a:spLocks noChangeArrowheads="1"/>
          </p:cNvSpPr>
          <p:nvPr/>
        </p:nvSpPr>
        <p:spPr bwMode="auto">
          <a:xfrm>
            <a:off x="8215349" y="3964923"/>
            <a:ext cx="101798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O" sz="750"/>
              <a:t>Vínculos fuertes</a:t>
            </a:r>
          </a:p>
        </p:txBody>
      </p:sp>
      <p:sp>
        <p:nvSpPr>
          <p:cNvPr id="231" name="20 Marcador de contenido"/>
          <p:cNvSpPr txBox="1">
            <a:spLocks/>
          </p:cNvSpPr>
          <p:nvPr/>
        </p:nvSpPr>
        <p:spPr>
          <a:xfrm>
            <a:off x="4402343" y="4416236"/>
            <a:ext cx="2511029" cy="138350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s-CO" sz="9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es-CO" sz="9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8276" name="232 CuadroTexto"/>
          <p:cNvSpPr txBox="1">
            <a:spLocks noChangeArrowheads="1"/>
          </p:cNvSpPr>
          <p:nvPr/>
        </p:nvSpPr>
        <p:spPr bwMode="auto">
          <a:xfrm>
            <a:off x="7243798" y="4072080"/>
            <a:ext cx="64293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O" sz="750"/>
              <a:t>Baja presencia</a:t>
            </a:r>
          </a:p>
        </p:txBody>
      </p:sp>
      <p:sp>
        <p:nvSpPr>
          <p:cNvPr id="237" name="236 CuadroTexto"/>
          <p:cNvSpPr txBox="1"/>
          <p:nvPr/>
        </p:nvSpPr>
        <p:spPr>
          <a:xfrm>
            <a:off x="513428" y="1661818"/>
            <a:ext cx="600164" cy="324036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es-CO" sz="135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MICROCLÚSTER DE MATERIALES DE CONSTRUCCIÓN</a:t>
            </a:r>
          </a:p>
        </p:txBody>
      </p:sp>
      <p:cxnSp>
        <p:nvCxnSpPr>
          <p:cNvPr id="238" name="237 Conector recto"/>
          <p:cNvCxnSpPr/>
          <p:nvPr/>
        </p:nvCxnSpPr>
        <p:spPr>
          <a:xfrm rot="5400000">
            <a:off x="2539015" y="1364664"/>
            <a:ext cx="161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52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uadroTexto"/>
          <p:cNvSpPr txBox="1"/>
          <p:nvPr/>
        </p:nvSpPr>
        <p:spPr>
          <a:xfrm>
            <a:off x="1871663" y="897732"/>
            <a:ext cx="5347097" cy="2654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s-CO" sz="1125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 </a:t>
            </a:r>
          </a:p>
        </p:txBody>
      </p:sp>
      <p:pic>
        <p:nvPicPr>
          <p:cNvPr id="57347" name="32 Imagen" descr="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5486"/>
            <a:ext cx="68532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577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3 Imagen" descr="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3478"/>
            <a:ext cx="7725109" cy="579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528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</TotalTime>
  <Words>989</Words>
  <Application>Microsoft Office PowerPoint</Application>
  <PresentationFormat>Presentación en pantalla (16:9)</PresentationFormat>
  <Paragraphs>218</Paragraphs>
  <Slides>36</Slides>
  <Notes>20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6" baseType="lpstr">
      <vt:lpstr>Arial</vt:lpstr>
      <vt:lpstr>Arial Narrow</vt:lpstr>
      <vt:lpstr>Calibri</vt:lpstr>
      <vt:lpstr>Calibri Light</vt:lpstr>
      <vt:lpstr>Calirbri</vt:lpstr>
      <vt:lpstr>Garamond</vt:lpstr>
      <vt:lpstr>Myriad Pro</vt:lpstr>
      <vt:lpstr>Wingdings</vt:lpstr>
      <vt:lpstr>Tema de Office</vt:lpstr>
      <vt:lpstr>Bitmap Image</vt:lpstr>
      <vt:lpstr>PTEM</vt:lpstr>
      <vt:lpstr>Presentación de PowerPoint</vt:lpstr>
      <vt:lpstr>Una Mirada a la Industria Parque Minero Industrial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Isabel Bedoya T...</dc:creator>
  <cp:lastModifiedBy>Maria Isabel Bedoya T...</cp:lastModifiedBy>
  <cp:revision>50</cp:revision>
  <dcterms:created xsi:type="dcterms:W3CDTF">2016-04-18T13:01:23Z</dcterms:created>
  <dcterms:modified xsi:type="dcterms:W3CDTF">2016-05-05T09:38:53Z</dcterms:modified>
</cp:coreProperties>
</file>