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2" r:id="rId6"/>
    <p:sldId id="274" r:id="rId7"/>
    <p:sldId id="276" r:id="rId8"/>
    <p:sldId id="275" r:id="rId9"/>
    <p:sldId id="278" r:id="rId10"/>
    <p:sldId id="273" r:id="rId11"/>
    <p:sldId id="279" r:id="rId12"/>
    <p:sldId id="282" r:id="rId13"/>
    <p:sldId id="277" r:id="rId14"/>
    <p:sldId id="281" r:id="rId15"/>
    <p:sldId id="284" r:id="rId16"/>
    <p:sldId id="280" r:id="rId17"/>
    <p:sldId id="283" r:id="rId18"/>
    <p:sldId id="285" r:id="rId19"/>
    <p:sldId id="270" r:id="rId20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23C6-255A-4B1A-BC3C-A4CB221258D9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4311C-386B-41F8-BE80-C8EE1A9AA6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86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A86E-12B0-4087-9C4F-149C85BB20EE}" type="datetime1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1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5CB-FEBA-4129-BCC6-444B3969242E}" type="datetime1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9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812E-1C9F-4647-A866-05B320CA7781}" type="datetime1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5732-3846-4D58-8682-899D860030E4}" type="datetime1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64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94A-5010-4052-A330-2119AFCF8CAC}" type="datetime1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6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98-4F5A-4242-A0C4-B57F3F6BEE65}" type="datetime1">
              <a:rPr lang="es-CO" smtClean="0"/>
              <a:t>10/05/2016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4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DE5B-4567-459A-85E7-4A9270F43541}" type="datetime1">
              <a:rPr lang="es-CO" smtClean="0"/>
              <a:t>10/05/2016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04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BA6-A889-4A2A-B42B-37A675A8A74C}" type="datetime1">
              <a:rPr lang="es-CO" smtClean="0"/>
              <a:t>10/05/2016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EB8C-B27A-45F6-BB00-8C54F365C69F}" type="datetime1">
              <a:rPr lang="es-CO" smtClean="0"/>
              <a:t>10/05/2016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0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8F5-1EC4-499A-A81E-D34266775E78}" type="datetime1">
              <a:rPr lang="es-CO" smtClean="0"/>
              <a:t>10/05/2016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0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E83D-0570-4662-ABF3-EAD6A9F1ECDF}" type="datetime1">
              <a:rPr lang="es-CO" smtClean="0"/>
              <a:t>10/05/2016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7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679A-56E3-4016-B171-A3F3F7123EEA}" type="datetime1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5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10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827088" y="699542"/>
            <a:ext cx="7345362" cy="417646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MX" altLang="es-ES" sz="1800" b="1" dirty="0">
                <a:solidFill>
                  <a:srgbClr val="006600"/>
                </a:solidFill>
                <a:cs typeface="Times New Roman" panose="02020603050405020304" pitchFamily="18" charset="0"/>
              </a:rPr>
              <a:t>Cómo operan la grupos que extorsionan</a:t>
            </a:r>
            <a:endParaRPr lang="es-MX" altLang="es-ES" sz="1800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MX" altLang="es-ES" sz="1600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 2010 las Organizaciones Delincuenciales Integradas al Narcotráfico (</a:t>
            </a:r>
            <a:r>
              <a:rPr lang="es-MX" altLang="es-ES" sz="165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Odin</a:t>
            </a:r>
            <a:r>
              <a:rPr lang="es-MX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) tienen: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65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Grupos de seguridad privada ilegal que se financian con el narcotráfico, el hurto, el contrabando de combustible, además de las extorsiones al comercio y al sector transportador, a parqueaderos, estaciones de cambio de aceite, lavaderos de carros y a familias en los barrios</a:t>
            </a:r>
            <a:r>
              <a:rPr lang="es-ES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(Defensoría, 2010:4-5).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Reclutan menores de edad, jóvenes y desmovilizados de las AUC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Eliminan delincuentes comunes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Cobran deudas del narcotráfico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65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Sus acciones delincuenciales generan hechos de violencia como aumento de homicidios selectivos y masacres, retenciones ilegales, desplazamientos forzados (a veces por no pagar extorsión), despojo de inmuebles y otros bienes, lavado de activos, violencia y explotación sexual de niñas y adolescentes (Defensoría, 2010:13)</a:t>
            </a:r>
          </a:p>
        </p:txBody>
      </p:sp>
    </p:spTree>
    <p:extLst>
      <p:ext uri="{BB962C8B-B14F-4D97-AF65-F5344CB8AC3E}">
        <p14:creationId xmlns:p14="http://schemas.microsoft.com/office/powerpoint/2010/main" val="33564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11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621904" y="699542"/>
            <a:ext cx="8064896" cy="406772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es-MX" altLang="es-ES" sz="1800" b="1" dirty="0">
                <a:solidFill>
                  <a:srgbClr val="006600"/>
                </a:solidFill>
                <a:cs typeface="Times New Roman" panose="02020603050405020304" pitchFamily="18" charset="0"/>
              </a:rPr>
              <a:t>Política </a:t>
            </a:r>
            <a:r>
              <a:rPr lang="es-MX" altLang="es-ES" sz="18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de Seguridad en Medellín</a:t>
            </a:r>
          </a:p>
          <a:p>
            <a:pPr marL="0" indent="0" algn="ctr">
              <a:buNone/>
              <a:defRPr/>
            </a:pPr>
            <a:endParaRPr lang="es-MX" sz="1800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Se replanteó la política de seguridad ciudadana y se implementó la  política integral: </a:t>
            </a: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“Medellín más segura. Juntos sí podemos”</a:t>
            </a: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. No era exclusiva para atacar el delito de extorsión. El ex alcalde reconoció que era muy complejo desarrollar políticas exclusivas para cada delito.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MX" sz="1600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La política es elaborada por el Consejo de Seguridad integrado por: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Sec.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de Gobierno, 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Fiscalía, Policía y Ejército, CTI, Medicina Legal; ICBF,  Acción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Social) y 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DAS. Y había un Comité técnico, para </a:t>
            </a:r>
            <a:r>
              <a:rPr lang="es-ES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implementar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Fortalece la dotación de transporte, tecnología y logística a organismos de seguridad.</a:t>
            </a:r>
          </a:p>
          <a:p>
            <a:pPr algn="just">
              <a:buFontTx/>
              <a:buChar char="-"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Se incrementa pie de fuerza y se contratan Técnicos Sociales que sirven de enlace con la comunidad.</a:t>
            </a:r>
          </a:p>
          <a:p>
            <a:pPr algn="just">
              <a:buFontTx/>
              <a:buChar char="-"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Se crea la estrategia de Protección de testigos que denuncian.</a:t>
            </a:r>
          </a:p>
          <a:p>
            <a:pPr algn="just">
              <a:buFontTx/>
              <a:buChar char="-"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Se identificaron 27 zonas sensibles para desarticular combos.</a:t>
            </a:r>
          </a:p>
        </p:txBody>
      </p:sp>
    </p:spTree>
    <p:extLst>
      <p:ext uri="{BB962C8B-B14F-4D97-AF65-F5344CB8AC3E}">
        <p14:creationId xmlns:p14="http://schemas.microsoft.com/office/powerpoint/2010/main" val="38526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12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846138" y="765175"/>
            <a:ext cx="7345362" cy="40020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CO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Política de seguridad en Medellín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El </a:t>
            </a: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ex mandatario Alonso 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Salazar reconoció</a:t>
            </a: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: </a:t>
            </a:r>
            <a:r>
              <a:rPr lang="es-CO" sz="1700" i="1" dirty="0">
                <a:solidFill>
                  <a:srgbClr val="006600"/>
                </a:solidFill>
                <a:cs typeface="Times New Roman" panose="02020603050405020304" pitchFamily="18" charset="0"/>
              </a:rPr>
              <a:t>“La extorsión es un problema que nos cogió ventaja, en </a:t>
            </a:r>
            <a:r>
              <a:rPr lang="es-CO" sz="17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ésta </a:t>
            </a:r>
            <a:r>
              <a:rPr lang="es-CO" sz="1700" i="1" dirty="0">
                <a:solidFill>
                  <a:srgbClr val="006600"/>
                </a:solidFill>
                <a:cs typeface="Times New Roman" panose="02020603050405020304" pitchFamily="18" charset="0"/>
              </a:rPr>
              <a:t>[la suya] y en otras administraciones. No hubo una política exclusiva para ese delito. Creo que se debe trabajar más para enfrentarla</a:t>
            </a:r>
            <a:r>
              <a:rPr lang="es-CO" sz="17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.”.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CO" sz="1700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L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a </a:t>
            </a: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Alcaldía (Secretaría de Gobierno) realizó diálogos ciudadanos, diálogos sociales, consultas, y talleres en los cuales se perfilaron los 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diagnósticos </a:t>
            </a: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y los compromisos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Prevenir </a:t>
            </a: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la vinculación de jóvenes a grupos al margen de la 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ley.</a:t>
            </a:r>
          </a:p>
          <a:p>
            <a:pPr algn="just">
              <a:buFontTx/>
              <a:buChar char="-"/>
              <a:defRPr/>
            </a:pP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Jóvenes vulnerables con proyecto de vida.</a:t>
            </a:r>
          </a:p>
          <a:p>
            <a:pPr algn="just">
              <a:buFontTx/>
              <a:buChar char="-"/>
              <a:defRPr/>
            </a:pP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Jóvenes en alto riesgo de pertenecer a grupos armados al margen de la 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ley.</a:t>
            </a:r>
          </a:p>
          <a:p>
            <a:pPr algn="just">
              <a:buFontTx/>
              <a:buChar char="-"/>
              <a:defRPr/>
            </a:pPr>
            <a:r>
              <a:rPr lang="es-CO" sz="1700" dirty="0" err="1">
                <a:solidFill>
                  <a:srgbClr val="006600"/>
                </a:solidFill>
                <a:cs typeface="Times New Roman" panose="02020603050405020304" pitchFamily="18" charset="0"/>
              </a:rPr>
              <a:t>Pospenados</a:t>
            </a:r>
            <a:r>
              <a:rPr lang="es-CO" sz="1700" dirty="0">
                <a:solidFill>
                  <a:srgbClr val="006600"/>
                </a:solidFill>
                <a:cs typeface="Times New Roman" panose="02020603050405020304" pitchFamily="18" charset="0"/>
              </a:rPr>
              <a:t> y excarcelados egresados del programa que se han reincorporado al tejido </a:t>
            </a:r>
            <a:r>
              <a:rPr lang="es-CO" sz="17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social.</a:t>
            </a:r>
            <a:endParaRPr lang="es-ES" sz="1700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13</a:t>
            </a:fld>
            <a:endParaRPr lang="es-CO"/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251520" y="699542"/>
            <a:ext cx="8219256" cy="4320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Modalidades de extorsión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Vacuna (</a:t>
            </a:r>
            <a:r>
              <a:rPr lang="es-MX" altLang="es-ES" sz="1600" b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microextorsión</a:t>
            </a:r>
            <a:r>
              <a:rPr lang="es-MX" altLang="es-ES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):</a:t>
            </a: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bajas cuantías de dinero semanales, quincenales o mensuales.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Vacuna a los transportadores: buses, colectivos, taxis, ¡Metro!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“Partir la vacuna entre los bandidos y los conductores”, Salazar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Servicio ilegal de vigilancia a negocios y casas (centro, barrios, plazas, etc.)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Cuotas por parqueo de vehículos en la calle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Los Convivir le cobran a venteros informales por uso del espacio público.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El ‘</a:t>
            </a:r>
            <a:r>
              <a:rPr lang="es-MX" altLang="es-ES" sz="16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pagadiario</a:t>
            </a: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’, ‘gota a gota’ o usura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Bandas criminales que extorsionan a grandes comerciantes y empresas.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Combos que hacen de intermediarios para distribuir productos (huevos, aceites, arepas, jabones, entre otros). Productos en concesión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Fábricas clandestinas de licor (obligan a los comerciantes a comprarlo).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Control de sectores comerciales y especulación de precios (lavaderos, </a:t>
            </a:r>
            <a:r>
              <a:rPr lang="es-MX" altLang="es-ES" sz="16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cambiaderos</a:t>
            </a: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de aceite).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Cartel del ladrillo: extorsión a contratistas y constructores (propiedades)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Imposición de compra de productos de aseo en urbanizaciones (basura)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alt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11710"/>
            <a:ext cx="2549347" cy="10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14</a:t>
            </a:fld>
            <a:endParaRPr lang="es-CO"/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467544" y="699543"/>
            <a:ext cx="8136904" cy="432048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Confesiones de un extorsionista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Se extorsiona en barrios de clase media o baja, con movimiento comercial.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En estos sectores la gente no denuncia porque se siente desprotegida.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Visitan los comerciantes y dueños de casas para imponer la cuota, si se ponen difíciles se les atraca, agrede o asesina. A los transportadores se les daña el carro.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Utilización de patios y solares para criar animales sin pagar arriendo.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La Policía también ‘vacuna’ a los delincuentes por cada renta ilegal.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La supuesta vigilancia es para los combos y no para la comunidad.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El dinero de las vacunas es para: pago de integrantes del combo, compra de propiedades, armas y municiones, vehículos, narcotráfico, farras y enriquecimiento del jefe del combo.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La “llamada millonaria” o “La </a:t>
            </a:r>
            <a:r>
              <a:rPr lang="es-MX" altLang="es-ES" sz="16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Picaleña</a:t>
            </a: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Aquí los combos duramos y somos caciques hasta que a la gente le dé la gana, lo que pasa es que la gente no se ha dado cuenta de eso.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“Le garantizo que si la gente se planta uno no puede matar a todo un barrio, pero todo un barrio sí lo mata a uno”, con el acompañamiento de la ley.</a:t>
            </a:r>
          </a:p>
        </p:txBody>
      </p:sp>
    </p:spTree>
    <p:extLst>
      <p:ext uri="{BB962C8B-B14F-4D97-AF65-F5344CB8AC3E}">
        <p14:creationId xmlns:p14="http://schemas.microsoft.com/office/powerpoint/2010/main" val="39713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15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899319" y="699542"/>
            <a:ext cx="7345362" cy="41764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MX" altLang="es-ES" sz="1900" b="1" dirty="0">
                <a:solidFill>
                  <a:srgbClr val="006600"/>
                </a:solidFill>
                <a:cs typeface="Times New Roman" panose="02020603050405020304" pitchFamily="18" charset="0"/>
              </a:rPr>
              <a:t>Extorsión, un parásito criminal sin remedio</a:t>
            </a:r>
            <a:endParaRPr lang="es-MX" altLang="es-ES" sz="1900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MX" altLang="es-ES" sz="1900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Desde las estadísticas es difícil establecer cifras de víctimas y de las sumas de dinero que mueve esta actividad ilegal.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Se salió de control, la ciudadanía no sabe cómo asumirlo, la fuerza pública no tiene respuesta ni resultados efectivos.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</a:t>
            </a:r>
            <a:r>
              <a:rPr lang="es-ES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Los funcionarios son reacios para hablar del tema. La Policía y el </a:t>
            </a:r>
            <a:r>
              <a:rPr lang="es-ES" altLang="es-ES" sz="19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Gaula</a:t>
            </a:r>
            <a:r>
              <a:rPr lang="es-ES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esquivan este tópico por no tener respuestas claras y contundentes sobre las medidas y las estrategias implementadas.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E</a:t>
            </a:r>
            <a:r>
              <a:rPr lang="es-ES" altLang="es-ES" sz="19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l problema de la extorsión en su momento no fue abordado con la seriedad e importancia que se debía y no se percibió la magnitud del flagelo que hoy en día sufren los medellinenses y también muchos colombianos.</a:t>
            </a:r>
          </a:p>
        </p:txBody>
      </p:sp>
    </p:spTree>
    <p:extLst>
      <p:ext uri="{BB962C8B-B14F-4D97-AF65-F5344CB8AC3E}">
        <p14:creationId xmlns:p14="http://schemas.microsoft.com/office/powerpoint/2010/main" val="1868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16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827088" y="699542"/>
            <a:ext cx="7345362" cy="396044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2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Conclusiones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En los informes de seguridad de diferentes entidades se registran cifras de homicidios, hurtos, narcotráfico, prostitución, accidentes de tránsito; pero no se registra el delito de extorsión.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La alternativa general que se propone desde la institucionalidad es </a:t>
            </a: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la denuncia</a:t>
            </a: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, pero a la gente le da miedo hablar. Además le temen a la corrupción de la fuerza pública.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La extorsión está ligada al desplazamiento </a:t>
            </a:r>
            <a:r>
              <a:rPr lang="es-ES" altLang="es-ES" sz="18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intraurbano</a:t>
            </a:r>
            <a:r>
              <a:rPr lang="es-ES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, el homicidio, las amenazas, el hurto, el destierro. Los combos controlan r</a:t>
            </a:r>
            <a:r>
              <a:rPr lang="es-MX" altLang="es-ES" sz="18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entas</a:t>
            </a: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ilegales como: extorsión, vigilancia ilegal, juegos de azar, </a:t>
            </a:r>
            <a:r>
              <a:rPr lang="es-MX" altLang="es-ES" sz="18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microtráfico</a:t>
            </a: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, trata de personas y prostitución, entre otras.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Los sectores más afectados son: transportadores, comerciantes, contratistas, profesores, empresarios, vendedores informales.</a:t>
            </a:r>
            <a:endParaRPr lang="es-ES" altLang="es-ES" sz="1800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17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827088" y="627535"/>
            <a:ext cx="7345362" cy="3960439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20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Conclusiones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Las autoridades son muy herméticas para presentar o entregar cifras sobre el comportamiento del delito en diferentes sectores. La Policía entregó unas cifras por derecho de petición. El </a:t>
            </a:r>
            <a:r>
              <a:rPr lang="es-MX" altLang="es-ES" sz="1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Gaula</a:t>
            </a:r>
            <a:r>
              <a:rPr lang="es-MX" altLang="es-ES" sz="1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no habló, </a:t>
            </a:r>
            <a:r>
              <a:rPr lang="es-MX" altLang="es-ES" sz="1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Fenalco</a:t>
            </a:r>
            <a:r>
              <a:rPr lang="es-MX" altLang="es-ES" sz="1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tampoco, los transportadores menos.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A la administración municipal y a la fuerza pública se les salió el delito de las manos. El crimen organizado es el que tiene el control de las rentas ilegales y del orden público en muchas zonas de la ciudad.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Las políticas públicas que se plantean son mediáticas o de solución a situaciones de emergencia, decisiones inmediatistas.</a:t>
            </a:r>
            <a:endParaRPr lang="es-ES" altLang="es-ES" sz="18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Se requiere de una campaña fuerte, un compromiso de la institucionalidad y de minimizar la corrupción en los organismos de seguridad para implementar una estrategia (política) efectiva.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s-ES" sz="18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18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827088" y="699543"/>
            <a:ext cx="7561336" cy="41764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20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Propuestas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altLang="es-ES" sz="2000" b="1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Rescatar valores familiares</a:t>
            </a: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Trabajar con la experiencia de los delincuentes y hacer </a:t>
            </a:r>
            <a:r>
              <a:rPr lang="es-MX" altLang="es-ES" sz="19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visitas con los jóvenes a los centros penitenciarios.</a:t>
            </a: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Sensibilizar a la comunidad para que se una y cree redes de vigilancia y apoyo contra la delincuencia.</a:t>
            </a: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Desarrollar talleres con los jóvenes y que en ellos participen </a:t>
            </a:r>
            <a:r>
              <a:rPr lang="es-MX" altLang="es-ES" sz="19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expandilleros</a:t>
            </a: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exguerrilleros, </a:t>
            </a:r>
            <a:r>
              <a:rPr lang="es-MX" altLang="es-ES" sz="19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exparamilitares</a:t>
            </a: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personas en proceso de resocialización que cuenten sus testimonios.</a:t>
            </a: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Ejecutar campañas para que la comunidad sepa cómo hacer veeduría a la fuerza pública.</a:t>
            </a: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La Policía y el Ejército Nacional deben aumentar trabajos de operaciones sicológicas con la comunidad para restablecer la confianza.</a:t>
            </a:r>
          </a:p>
          <a:p>
            <a:pPr algn="just">
              <a:buFontTx/>
              <a:buChar char="-"/>
            </a:pPr>
            <a:r>
              <a:rPr lang="es-MX" altLang="es-ES" sz="19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Hacer Días de No pago extorsión con el apoyo de las administraciones municipales y la Fuerza Pública.</a:t>
            </a:r>
            <a:endParaRPr lang="es-ES" altLang="es-ES" sz="19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19</a:t>
            </a:fld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7004034" y="3751600"/>
            <a:ext cx="164981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006600"/>
                </a:solidFill>
              </a:rPr>
              <a:t>¡Muchas </a:t>
            </a:r>
          </a:p>
          <a:p>
            <a:pPr algn="ctr"/>
            <a:r>
              <a:rPr lang="es-CO" sz="3000" b="1" dirty="0" smtClean="0">
                <a:solidFill>
                  <a:srgbClr val="006600"/>
                </a:solidFill>
              </a:rPr>
              <a:t>gracias!</a:t>
            </a:r>
            <a:endParaRPr lang="es-CO" sz="3000" b="1" dirty="0">
              <a:solidFill>
                <a:srgbClr val="006600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30" y="771550"/>
            <a:ext cx="5408126" cy="39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899318" y="1059582"/>
            <a:ext cx="73453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La extorsión </a:t>
            </a:r>
            <a:r>
              <a:rPr lang="es-MX" altLang="es-ES" sz="2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: </a:t>
            </a:r>
            <a:endParaRPr lang="es-ES" altLang="es-ES" sz="24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un parásito criminal sin solución </a:t>
            </a:r>
            <a:endParaRPr lang="es-MX" altLang="es-ES" sz="2400" b="1" dirty="0" smtClean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desde </a:t>
            </a:r>
            <a:r>
              <a:rPr lang="es-MX" altLang="es-ES" sz="24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las políticas </a:t>
            </a:r>
            <a:r>
              <a:rPr lang="es-MX" altLang="es-ES" sz="2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públicas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ES" sz="18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Ponencia</a:t>
            </a:r>
            <a:endParaRPr lang="es-ES" altLang="es-ES" sz="1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ES" sz="1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8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Mauricio </a:t>
            </a:r>
            <a:r>
              <a:rPr lang="es-MX" altLang="es-ES" sz="18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Galeano </a:t>
            </a:r>
            <a:r>
              <a:rPr lang="es-MX" altLang="es-ES" sz="18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Quiroz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8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Comunicador Social – Periodista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8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Magíster en Ciencia </a:t>
            </a:r>
            <a:r>
              <a:rPr lang="es-MX" altLang="es-ES" sz="1800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Pólítica</a:t>
            </a:r>
            <a:endParaRPr lang="es-ES" altLang="es-ES" sz="18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8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El Carmen de </a:t>
            </a:r>
            <a:r>
              <a:rPr lang="es-MX" altLang="es-ES" sz="18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Viboral</a:t>
            </a:r>
            <a:endParaRPr lang="es-ES" altLang="es-ES" sz="1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8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2016</a:t>
            </a:r>
            <a:endParaRPr lang="es-ES" altLang="es-ES" sz="1800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46" y="2672035"/>
            <a:ext cx="33845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3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971550" y="1169987"/>
            <a:ext cx="7200900" cy="3597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MX" altLang="es-ES" sz="2400" dirty="0">
                <a:solidFill>
                  <a:srgbClr val="006600"/>
                </a:solidFill>
                <a:cs typeface="Times New Roman" panose="02020603050405020304" pitchFamily="18" charset="0"/>
              </a:rPr>
              <a:t>¿</a:t>
            </a:r>
            <a:r>
              <a:rPr lang="es-MX" altLang="es-E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Qué es la extorsión</a:t>
            </a:r>
            <a:r>
              <a:rPr lang="es-MX" altLang="es-ES" sz="24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s-MX" altLang="es-ES" sz="1800" b="1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Según el Título VII de la Ley 599 de 2000 del Código Penal colombiano, la extorsión es considerada un delito contra el patrimonio económico.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Afecta el bolsillo de los colombianos”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altLang="es-ES" sz="1800" b="1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 el Capítulo II, De la extorsión, el Artículo 244: Extorsión, dice: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“Constreñir a otro a hacer, tolerar u omitir alguna cosa, con el propósito de obtener provecho ilícito o cualquier utilidad ilícita o beneficio ilícito, para sí o para un tercero”.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 castiga con prisión entre 16 años y 24 años</a:t>
            </a:r>
            <a:endParaRPr lang="es-ES" altLang="es-ES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4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539552" y="1563638"/>
            <a:ext cx="446449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18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Objetivo de la investigación: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ES" sz="1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Analizar la implementación de las políticas públicas en materia de seguridad frente al delito de extorsión en Medellín, durante la administración de Alonso Salazar Jaramillo (2008 al 2011).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ES" sz="1800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 si existió alguna política frente al delito</a:t>
            </a:r>
            <a:r>
              <a:rPr lang="es-MX" altLang="es-ES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…</a:t>
            </a:r>
            <a:endParaRPr lang="es-ES" altLang="es-ES" sz="1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7062"/>
            <a:ext cx="3151560" cy="20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5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1691681" y="1059582"/>
            <a:ext cx="61206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0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Enfoque: políticas públicas</a:t>
            </a:r>
            <a:endParaRPr lang="es-MX" altLang="es-ES" sz="2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ES" sz="1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Para este trabajo la posición desde la que se asumen las P.P fue la de: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8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Programas y estrategias bien diseñados en los cuales las decisiones que se toman sean bien analizadas y diseñadas, pero lo más importante es que sean implementadas óptimamente y evaluadas con rigor; además en ellas deben participar los diferentes actores —no solo la institucionalidad—.</a:t>
            </a:r>
          </a:p>
        </p:txBody>
      </p:sp>
    </p:spTree>
    <p:extLst>
      <p:ext uri="{BB962C8B-B14F-4D97-AF65-F5344CB8AC3E}">
        <p14:creationId xmlns:p14="http://schemas.microsoft.com/office/powerpoint/2010/main" val="17969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6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2"/>
          <p:cNvSpPr>
            <a:spLocks noGrp="1"/>
          </p:cNvSpPr>
          <p:nvPr>
            <p:ph sz="quarter" idx="4294967295"/>
          </p:nvPr>
        </p:nvSpPr>
        <p:spPr>
          <a:xfrm>
            <a:off x="755650" y="1059581"/>
            <a:ext cx="7561263" cy="370768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Enfoque de Seguridad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altLang="es-ES" sz="1800" b="1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Modelo de la “seguridad de los derechos” que propone </a:t>
            </a:r>
            <a:r>
              <a:rPr lang="es-MX" altLang="es-ES" sz="18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Alessandro</a:t>
            </a: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s-MX" altLang="es-ES" sz="18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Baratta</a:t>
            </a: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; tiene en cuenta la participación de la base de la sociedad, las comunidades desfavorecidas y excluidas.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altLang="es-ES" sz="1800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La seguridad de los derechos es un modelo que plantea una política de seguridad integral, como realmente se debería diseñar e implementar una política pública en materia de seguridad.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altLang="es-ES" sz="1800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La comunidad generalmente reclama es control del orden público y no una seguridad integral</a:t>
            </a:r>
            <a:endParaRPr lang="es-MX" altLang="es-ES" sz="1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7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251520" y="627535"/>
            <a:ext cx="8712968" cy="4248472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Enfoque de la extorsión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altLang="es-ES" sz="1800" b="1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8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 este trabajo la extorsión se asume a partir de las modalidades de constreñimiento que hoy utilizan los integrantes de los grupos armados ilegales de Medellín para conseguir dinero con el fin de financiar sus actividades y obtener recursos económicos para su propio beneficio a través de la protección violenta, el servicio ilegal de seguridad (en los barrios, el centro de la ciudad y en zonas empresariales), y de otras estrategias en las que se obliga a las personas a pagar por servicios o productos ilegales mediante amenazas e intimidación de los delincuentes, advirtiendo a los ciudadanos que de no aceptar sus cobros o adquirir sus ofrecimientos serán víctimas de lesiones personales, daño o usurpación de su patrimonio, o, en última instancia, la muerte del individuo o de sus allegados.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Vacuna = </a:t>
            </a:r>
            <a:r>
              <a:rPr lang="es-MX" altLang="es-ES" sz="1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microextorsión</a:t>
            </a: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(eufemismo)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 ha vuelto costumbre, normal, parte del panorama</a:t>
            </a:r>
            <a:b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s-MX" altLang="es-E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Intimidación, amenaza (control, destierro)</a:t>
            </a:r>
            <a:endParaRPr lang="es-ES" alt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8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539552" y="627534"/>
            <a:ext cx="8147248" cy="434156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22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Orígenes de la extorsión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s-MX" sz="1600" b="1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Mafia </a:t>
            </a:r>
            <a:r>
              <a:rPr lang="es-MX" sz="1600" b="1" dirty="0">
                <a:solidFill>
                  <a:srgbClr val="006600"/>
                </a:solidFill>
                <a:cs typeface="Times New Roman" panose="02020603050405020304" pitchFamily="18" charset="0"/>
              </a:rPr>
              <a:t>siciliana, en Italia: </a:t>
            </a: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Venta de protección ilegal a comerciantes</a:t>
            </a:r>
            <a:endParaRPr lang="es-ES" sz="16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Mafia colombiana: narcotráfico, poder y capacidad de dominación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MX" sz="1600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Organizaciones criminales en Colombia: </a:t>
            </a: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interés económico obteniendo utilidades del hurto, homicidio, estafa, extorsión y terrorismo.</a:t>
            </a:r>
          </a:p>
          <a:p>
            <a:pPr marL="0" indent="0" algn="just">
              <a:buNone/>
              <a:defRPr/>
            </a:pP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Proceso:</a:t>
            </a: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agrupaciones ilegales (combos) en los barrios y centro de Medellín en los años 80, que empiezan con el Cartel de Medellín; pasan a la Oficina de Envigado. Se convierten en 2002 en estructuras paramilitares (Bloque Cacique </a:t>
            </a:r>
            <a:r>
              <a:rPr lang="es-MX" sz="16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Nutibara</a:t>
            </a: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, Bloque Metro y Bloque Héroes de Granada). “Se desmovilizan” y se convierten en Convivir; luego se constituyen en </a:t>
            </a:r>
            <a:r>
              <a:rPr lang="es-MX" sz="16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Odin</a:t>
            </a: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y bandas criminales.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MX" sz="1400" dirty="0" smtClean="0"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La extorsión surge debido a la falta de financiamiento de los combos por parte de la mafia. Ocasiona reducción de delitos como el homicidio, el hurto, y el control de otras rentas ilegales como el narcotráfico (Pacto del fusil).</a:t>
            </a:r>
            <a:endParaRPr lang="es-MX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9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251520" y="699542"/>
            <a:ext cx="7920880" cy="406772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es-MX" altLang="es-ES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Actores ilegales en Medellín</a:t>
            </a:r>
            <a:endParaRPr lang="es-MX" sz="2000" b="1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MX" sz="1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Organizaciones criminales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MX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 Medellín, entre 2008-2011, actuaban organizaciones criminales o grupos armados ilegales como:</a:t>
            </a:r>
          </a:p>
          <a:p>
            <a:pPr algn="just">
              <a:buFontTx/>
              <a:buChar char="-"/>
              <a:defRPr/>
            </a:pP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Oficina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de 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Envigado</a:t>
            </a:r>
          </a:p>
          <a:p>
            <a:pPr algn="just">
              <a:buFontTx/>
              <a:buChar char="-"/>
              <a:defRPr/>
            </a:pP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Banda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Los 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Paisas</a:t>
            </a:r>
          </a:p>
          <a:p>
            <a:pPr algn="just">
              <a:buFontTx/>
              <a:buChar char="-"/>
              <a:defRPr/>
            </a:pP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Grupo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de alias “Comba” del cartel del Norte del 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Valle</a:t>
            </a:r>
          </a:p>
          <a:p>
            <a:pPr algn="just">
              <a:buFontTx/>
              <a:buChar char="-"/>
              <a:defRPr/>
            </a:pP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Grupo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de Urabá (hoy Los </a:t>
            </a:r>
            <a:r>
              <a:rPr lang="es-ES" sz="1600" dirty="0" err="1">
                <a:solidFill>
                  <a:srgbClr val="006600"/>
                </a:solidFill>
                <a:cs typeface="Times New Roman" panose="02020603050405020304" pitchFamily="18" charset="0"/>
              </a:rPr>
              <a:t>Urabeños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, Clan </a:t>
            </a:r>
            <a:r>
              <a:rPr lang="es-ES" sz="1600" dirty="0" err="1">
                <a:solidFill>
                  <a:srgbClr val="006600"/>
                </a:solidFill>
                <a:cs typeface="Times New Roman" panose="02020603050405020304" pitchFamily="18" charset="0"/>
              </a:rPr>
              <a:t>Úsuga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 o </a:t>
            </a:r>
            <a:r>
              <a:rPr lang="es-ES" sz="1600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Gaitanistas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  <a:defRPr/>
            </a:pP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Grupo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de alias Cuchillo y Chepe Barrera de los Llanos 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Orientales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Desarrollan </a:t>
            </a:r>
            <a:r>
              <a:rPr lang="es-ES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actividades de control territorial y poblacional imitando el modelo paramilitar “basado en el dominio coercitivo del territorio y la oferta de seguridad como mecanismo de legitimación, asociado a prácticas de intermediación política y social de recursos públicos</a:t>
            </a:r>
            <a:r>
              <a:rPr lang="es-ES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”, </a:t>
            </a:r>
            <a:r>
              <a:rPr lang="es-CO" sz="1600" dirty="0">
                <a:solidFill>
                  <a:srgbClr val="006600"/>
                </a:solidFill>
                <a:cs typeface="Times New Roman" panose="02020603050405020304" pitchFamily="18" charset="0"/>
              </a:rPr>
              <a:t>(Personería de Medellín, 2009:4</a:t>
            </a:r>
            <a:r>
              <a:rPr lang="es-CO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O" sz="16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- Cifras de Secretaría de Gobierno en 2010 registraban 227 agrupaciones ilegales.</a:t>
            </a:r>
            <a:endParaRPr lang="es-ES" sz="1600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44" y="1663097"/>
            <a:ext cx="2479104" cy="16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2296</Words>
  <Application>Microsoft Office PowerPoint</Application>
  <PresentationFormat>Presentación en pantalla (16:9)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Bedoya T...</dc:creator>
  <cp:lastModifiedBy>Usuario</cp:lastModifiedBy>
  <cp:revision>31</cp:revision>
  <dcterms:created xsi:type="dcterms:W3CDTF">2016-04-18T13:01:23Z</dcterms:created>
  <dcterms:modified xsi:type="dcterms:W3CDTF">2016-05-11T13:35:40Z</dcterms:modified>
</cp:coreProperties>
</file>