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8748" r:id="rId13"/>
    <p:sldMasterId id="2147488760" r:id="rId14"/>
  </p:sldMasterIdLst>
  <p:notesMasterIdLst>
    <p:notesMasterId r:id="rId28"/>
  </p:notesMasterIdLst>
  <p:sldIdLst>
    <p:sldId id="545" r:id="rId15"/>
    <p:sldId id="546" r:id="rId16"/>
    <p:sldId id="524" r:id="rId17"/>
    <p:sldId id="517" r:id="rId18"/>
    <p:sldId id="525" r:id="rId19"/>
    <p:sldId id="547" r:id="rId20"/>
    <p:sldId id="543" r:id="rId21"/>
    <p:sldId id="527" r:id="rId22"/>
    <p:sldId id="538" r:id="rId23"/>
    <p:sldId id="539" r:id="rId24"/>
    <p:sldId id="537" r:id="rId25"/>
    <p:sldId id="529" r:id="rId26"/>
    <p:sldId id="544" r:id="rId27"/>
  </p:sldIdLst>
  <p:sldSz cx="13004800" cy="9753600"/>
  <p:notesSz cx="6858000" cy="9144000"/>
  <p:custShowLst>
    <p:custShow name="Pres. personalizada1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8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3CC5"/>
    <a:srgbClr val="FFDE61"/>
    <a:srgbClr val="CC3300"/>
    <a:srgbClr val="009FC3"/>
    <a:srgbClr val="00568C"/>
    <a:srgbClr val="FFF0C1"/>
    <a:srgbClr val="404040"/>
    <a:srgbClr val="D3D3D3"/>
    <a:srgbClr val="EE3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039" autoAdjust="0"/>
  </p:normalViewPr>
  <p:slideViewPr>
    <p:cSldViewPr>
      <p:cViewPr>
        <p:scale>
          <a:sx n="53" d="100"/>
          <a:sy n="53" d="100"/>
        </p:scale>
        <p:origin x="-1182" y="-60"/>
      </p:cViewPr>
      <p:guideLst>
        <p:guide orient="horz"/>
        <p:guide pos="8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7.png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7.png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72A3-676B-4932-89BC-24869619DDD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E1EDC6C-20F0-4F2E-BD70-5F6E5C92EF72}">
      <dgm:prSet phldrT="[Texto]" custT="1"/>
      <dgm:spPr>
        <a:effectLst>
          <a:outerShdw blurRad="50800" dist="50800" dir="5400000" algn="ctr" rotWithShape="0">
            <a:srgbClr val="FFC000"/>
          </a:outerShdw>
        </a:effectLst>
      </dgm:spPr>
      <dgm:t>
        <a:bodyPr/>
        <a:lstStyle/>
        <a:p>
          <a:r>
            <a:rPr lang="es-CO" sz="2400" dirty="0" smtClean="0"/>
            <a:t>Fácil de usar, desde su casa o muy cerca a ésta: </a:t>
          </a:r>
        </a:p>
        <a:p>
          <a:r>
            <a:rPr lang="es-CO" sz="2400" dirty="0" smtClean="0"/>
            <a:t>Celular, Cajero </a:t>
          </a:r>
          <a:r>
            <a:rPr lang="es-CO" sz="2400" dirty="0" err="1" smtClean="0"/>
            <a:t>aut</a:t>
          </a:r>
          <a:r>
            <a:rPr lang="es-CO" sz="2400" dirty="0" smtClean="0"/>
            <a:t>., Corresponsal Bancario,  </a:t>
          </a:r>
          <a:r>
            <a:rPr lang="es-CO" sz="2400" dirty="0" err="1" smtClean="0"/>
            <a:t>Suc</a:t>
          </a:r>
          <a:r>
            <a:rPr lang="es-CO" sz="2400" dirty="0" smtClean="0"/>
            <a:t>. Telefónica</a:t>
          </a:r>
        </a:p>
      </dgm:t>
    </dgm:pt>
    <dgm:pt modelId="{F39E40EE-4086-4E8E-B018-B60BA9EDA9FD}" type="parTrans" cxnId="{9A0594B7-1EC1-418B-9B1C-568463F32262}">
      <dgm:prSet/>
      <dgm:spPr/>
      <dgm:t>
        <a:bodyPr/>
        <a:lstStyle/>
        <a:p>
          <a:endParaRPr lang="es-CO" sz="2400"/>
        </a:p>
      </dgm:t>
    </dgm:pt>
    <dgm:pt modelId="{E3B23B8B-C404-463A-8B51-573ED4B76E57}" type="sibTrans" cxnId="{9A0594B7-1EC1-418B-9B1C-568463F32262}">
      <dgm:prSet/>
      <dgm:spPr/>
      <dgm:t>
        <a:bodyPr/>
        <a:lstStyle/>
        <a:p>
          <a:endParaRPr lang="es-CO" sz="2400"/>
        </a:p>
      </dgm:t>
    </dgm:pt>
    <dgm:pt modelId="{F0ED7CC5-67F9-426E-B69A-624E222F8FE0}">
      <dgm:prSet phldrT="[Texto]" custT="1"/>
      <dgm:spPr>
        <a:effectLst>
          <a:outerShdw blurRad="50800" dist="50800" dir="5400000" algn="ctr" rotWithShape="0">
            <a:schemeClr val="accent4">
              <a:lumMod val="75000"/>
            </a:schemeClr>
          </a:outerShdw>
        </a:effectLst>
      </dgm:spPr>
      <dgm:t>
        <a:bodyPr/>
        <a:lstStyle/>
        <a:p>
          <a:r>
            <a:rPr lang="es-CO" sz="2400" dirty="0" smtClean="0"/>
            <a:t>Transacciones gratis:  consulta de saldos, transferencias, pago de facturas y recargas*.</a:t>
          </a:r>
          <a:endParaRPr lang="es-CO" sz="2400" dirty="0"/>
        </a:p>
      </dgm:t>
    </dgm:pt>
    <dgm:pt modelId="{09D28BE7-4076-44FF-8203-3E7CAD330688}" type="parTrans" cxnId="{ADAC7EAD-0C80-4DE6-9A0E-E45CBBE60EA2}">
      <dgm:prSet/>
      <dgm:spPr/>
      <dgm:t>
        <a:bodyPr/>
        <a:lstStyle/>
        <a:p>
          <a:endParaRPr lang="es-CO" sz="2400"/>
        </a:p>
      </dgm:t>
    </dgm:pt>
    <dgm:pt modelId="{CCB32AA8-B51C-4A52-9A76-61522C6CC60F}" type="sibTrans" cxnId="{ADAC7EAD-0C80-4DE6-9A0E-E45CBBE60EA2}">
      <dgm:prSet/>
      <dgm:spPr/>
      <dgm:t>
        <a:bodyPr/>
        <a:lstStyle/>
        <a:p>
          <a:endParaRPr lang="es-CO" sz="2400"/>
        </a:p>
      </dgm:t>
    </dgm:pt>
    <dgm:pt modelId="{FC261045-C128-485F-AA1D-514C45B19A1E}">
      <dgm:prSet phldrT="[Texto]" custT="1"/>
      <dgm:spPr>
        <a:effectLst>
          <a:outerShdw blurRad="50800" dist="50800" dir="5400000" algn="ctr" rotWithShape="0">
            <a:schemeClr val="bg2">
              <a:lumMod val="50000"/>
            </a:schemeClr>
          </a:outerShdw>
        </a:effectLst>
      </dgm:spPr>
      <dgm:t>
        <a:bodyPr/>
        <a:lstStyle/>
        <a:p>
          <a:r>
            <a:rPr lang="es-CO" sz="2400" dirty="0" smtClean="0"/>
            <a:t>Sin impuestos: Exenta de GMF hasta 1.7MM mensuales</a:t>
          </a:r>
          <a:endParaRPr lang="es-CO" sz="2400" dirty="0"/>
        </a:p>
      </dgm:t>
    </dgm:pt>
    <dgm:pt modelId="{73FD7372-41E4-4868-9237-4045FF0BDEA3}" type="parTrans" cxnId="{8BDA21FE-319B-49B4-BE5F-47ECA1D09F77}">
      <dgm:prSet/>
      <dgm:spPr/>
      <dgm:t>
        <a:bodyPr/>
        <a:lstStyle/>
        <a:p>
          <a:endParaRPr lang="es-CO" sz="2400"/>
        </a:p>
      </dgm:t>
    </dgm:pt>
    <dgm:pt modelId="{B809F0C3-4705-4A22-ACD9-EF36138B56B1}" type="sibTrans" cxnId="{8BDA21FE-319B-49B4-BE5F-47ECA1D09F77}">
      <dgm:prSet/>
      <dgm:spPr/>
      <dgm:t>
        <a:bodyPr/>
        <a:lstStyle/>
        <a:p>
          <a:endParaRPr lang="es-CO" sz="2400"/>
        </a:p>
      </dgm:t>
    </dgm:pt>
    <dgm:pt modelId="{7DD29092-A9FB-412F-B689-8E51E2DD37EA}">
      <dgm:prSet phldrT="[Texto]" custT="1"/>
      <dgm:spPr>
        <a:effectLst>
          <a:outerShdw blurRad="50800" dist="50800" dir="5400000" algn="ctr" rotWithShape="0">
            <a:srgbClr val="D03CC5"/>
          </a:outerShdw>
        </a:effectLst>
      </dgm:spPr>
      <dgm:t>
        <a:bodyPr/>
        <a:lstStyle/>
        <a:p>
          <a:r>
            <a:rPr lang="es-CO" sz="2400" dirty="0" smtClean="0"/>
            <a:t>Paga intereses desde el primer peso ahorrado a tasas superiores a las cuentas tradicionales*</a:t>
          </a:r>
          <a:endParaRPr lang="es-CO" sz="2400" dirty="0"/>
        </a:p>
      </dgm:t>
    </dgm:pt>
    <dgm:pt modelId="{FFCA52E7-6056-4A4A-B4F0-74EACBFE5964}" type="parTrans" cxnId="{771BCA73-C0FE-471D-9EEA-4F86FEB8E1E5}">
      <dgm:prSet/>
      <dgm:spPr/>
      <dgm:t>
        <a:bodyPr/>
        <a:lstStyle/>
        <a:p>
          <a:endParaRPr lang="es-CO" sz="2400"/>
        </a:p>
      </dgm:t>
    </dgm:pt>
    <dgm:pt modelId="{5C52F255-C398-4DA9-8FEF-3ACDFA2ADED4}" type="sibTrans" cxnId="{771BCA73-C0FE-471D-9EEA-4F86FEB8E1E5}">
      <dgm:prSet/>
      <dgm:spPr/>
      <dgm:t>
        <a:bodyPr/>
        <a:lstStyle/>
        <a:p>
          <a:endParaRPr lang="es-CO" sz="2400"/>
        </a:p>
      </dgm:t>
    </dgm:pt>
    <dgm:pt modelId="{59A6F89F-63E9-424E-8BCF-835C526B26F4}">
      <dgm:prSet phldrT="[Texto]" custT="1"/>
      <dgm:spPr>
        <a:effectLst>
          <a:outerShdw blurRad="50800" dist="50800" dir="5400000" algn="ctr" rotWithShape="0">
            <a:srgbClr val="009FC3"/>
          </a:outerShdw>
        </a:effectLst>
      </dgm:spPr>
      <dgm:t>
        <a:bodyPr/>
        <a:lstStyle/>
        <a:p>
          <a:r>
            <a:rPr lang="es-CO" sz="2400" dirty="0" smtClean="0"/>
            <a:t>Seguro gratuito por hospitalización*</a:t>
          </a:r>
          <a:endParaRPr lang="es-CO" sz="2400" dirty="0"/>
        </a:p>
      </dgm:t>
    </dgm:pt>
    <dgm:pt modelId="{DB1133EC-FA45-49E0-954C-1E8D35507993}" type="parTrans" cxnId="{49E88DF5-FC64-45F6-9F55-B80ABAAE3911}">
      <dgm:prSet/>
      <dgm:spPr/>
      <dgm:t>
        <a:bodyPr/>
        <a:lstStyle/>
        <a:p>
          <a:endParaRPr lang="es-CO" sz="2400"/>
        </a:p>
      </dgm:t>
    </dgm:pt>
    <dgm:pt modelId="{9D8DF5CF-76E2-4ADB-B7CA-41204DB192F5}" type="sibTrans" cxnId="{49E88DF5-FC64-45F6-9F55-B80ABAAE3911}">
      <dgm:prSet/>
      <dgm:spPr/>
      <dgm:t>
        <a:bodyPr/>
        <a:lstStyle/>
        <a:p>
          <a:endParaRPr lang="es-CO" sz="2400"/>
        </a:p>
      </dgm:t>
    </dgm:pt>
    <dgm:pt modelId="{FC05EEA6-40C0-4F70-867E-3809474CDDE7}">
      <dgm:prSet phldrT="[Texto]" custT="1"/>
      <dgm:spPr>
        <a:effectLst>
          <a:outerShdw blurRad="50800" dist="50800" dir="5400000" algn="ctr" rotWithShape="0">
            <a:srgbClr val="92D050"/>
          </a:outerShdw>
        </a:effectLst>
      </dgm:spPr>
      <dgm:t>
        <a:bodyPr/>
        <a:lstStyle/>
        <a:p>
          <a:r>
            <a:rPr lang="es-CO" sz="2400" dirty="0" smtClean="0"/>
            <a:t>No requiere plan de datos, no consume minutos, datos, ni mensajes de texto</a:t>
          </a:r>
          <a:endParaRPr lang="es-CO" sz="2400" dirty="0"/>
        </a:p>
      </dgm:t>
    </dgm:pt>
    <dgm:pt modelId="{1937B317-11D8-44F6-8998-418A861E8838}" type="parTrans" cxnId="{7A949449-E48D-469E-AC04-B4715ACC9F52}">
      <dgm:prSet/>
      <dgm:spPr/>
      <dgm:t>
        <a:bodyPr/>
        <a:lstStyle/>
        <a:p>
          <a:endParaRPr lang="es-CO"/>
        </a:p>
      </dgm:t>
    </dgm:pt>
    <dgm:pt modelId="{D4A91A45-C2CE-474E-A48A-D4A44A7E4073}" type="sibTrans" cxnId="{7A949449-E48D-469E-AC04-B4715ACC9F52}">
      <dgm:prSet/>
      <dgm:spPr/>
      <dgm:t>
        <a:bodyPr/>
        <a:lstStyle/>
        <a:p>
          <a:endParaRPr lang="es-CO"/>
        </a:p>
      </dgm:t>
    </dgm:pt>
    <dgm:pt modelId="{5790AF4E-7BA5-4A4A-80CC-AE996620CAA2}">
      <dgm:prSet phldrT="[Texto]" custT="1"/>
      <dgm:spPr>
        <a:effectLst>
          <a:outerShdw blurRad="50800" dist="50800" dir="5400000" algn="ctr" rotWithShape="0">
            <a:srgbClr val="92D050"/>
          </a:outerShdw>
        </a:effectLst>
      </dgm:spPr>
      <dgm:t>
        <a:bodyPr/>
        <a:lstStyle/>
        <a:p>
          <a:r>
            <a:rPr lang="es-CO" sz="2400" dirty="0" smtClean="0"/>
            <a:t>Se abre gratis, no tiene cuota de manejo, ni saldo mínimo.</a:t>
          </a:r>
          <a:endParaRPr lang="es-CO" sz="2400" dirty="0"/>
        </a:p>
      </dgm:t>
    </dgm:pt>
    <dgm:pt modelId="{0D0D6F29-D50B-44CF-8C60-D15F6FD4F8E1}" type="parTrans" cxnId="{E3AC692B-07DE-4B42-B25A-8679102B6ED0}">
      <dgm:prSet/>
      <dgm:spPr/>
      <dgm:t>
        <a:bodyPr/>
        <a:lstStyle/>
        <a:p>
          <a:endParaRPr lang="es-CO"/>
        </a:p>
      </dgm:t>
    </dgm:pt>
    <dgm:pt modelId="{33FF0A89-5DFC-4E30-AAB2-8FE25B6BE7FB}" type="sibTrans" cxnId="{E3AC692B-07DE-4B42-B25A-8679102B6ED0}">
      <dgm:prSet/>
      <dgm:spPr/>
      <dgm:t>
        <a:bodyPr/>
        <a:lstStyle/>
        <a:p>
          <a:endParaRPr lang="es-CO"/>
        </a:p>
      </dgm:t>
    </dgm:pt>
    <dgm:pt modelId="{27070074-53D0-497B-903E-13EDB014F9B6}" type="pres">
      <dgm:prSet presAssocID="{A05872A3-676B-4932-89BC-24869619DDD2}" presName="linearFlow" presStyleCnt="0">
        <dgm:presLayoutVars>
          <dgm:dir/>
          <dgm:resizeHandles val="exact"/>
        </dgm:presLayoutVars>
      </dgm:prSet>
      <dgm:spPr/>
    </dgm:pt>
    <dgm:pt modelId="{EDA7C725-F36C-4B4D-891F-7EECB04A78D1}" type="pres">
      <dgm:prSet presAssocID="{5790AF4E-7BA5-4A4A-80CC-AE996620CAA2}" presName="composite" presStyleCnt="0"/>
      <dgm:spPr/>
    </dgm:pt>
    <dgm:pt modelId="{17596967-B1F1-4B21-8E09-D9D45B323FBA}" type="pres">
      <dgm:prSet presAssocID="{5790AF4E-7BA5-4A4A-80CC-AE996620CAA2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97906-BAF7-4FCB-B09C-15990B222A9B}" type="pres">
      <dgm:prSet presAssocID="{5790AF4E-7BA5-4A4A-80CC-AE996620CAA2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A6AEEE-9B85-4169-BDB4-021056CF4D76}" type="pres">
      <dgm:prSet presAssocID="{33FF0A89-5DFC-4E30-AAB2-8FE25B6BE7FB}" presName="spacing" presStyleCnt="0"/>
      <dgm:spPr/>
    </dgm:pt>
    <dgm:pt modelId="{CAC790EB-5264-48AF-9018-87DED5D67A26}" type="pres">
      <dgm:prSet presAssocID="{FC05EEA6-40C0-4F70-867E-3809474CDDE7}" presName="composite" presStyleCnt="0"/>
      <dgm:spPr/>
    </dgm:pt>
    <dgm:pt modelId="{8FA4AC74-7466-4EF9-BBD6-14CF7740BF31}" type="pres">
      <dgm:prSet presAssocID="{FC05EEA6-40C0-4F70-867E-3809474CDDE7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797C32-71B6-4405-8039-FD8EF6488C30}" type="pres">
      <dgm:prSet presAssocID="{FC05EEA6-40C0-4F70-867E-3809474CDDE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47EF1B-3F6F-4928-B37D-D3EF8590815A}" type="pres">
      <dgm:prSet presAssocID="{D4A91A45-C2CE-474E-A48A-D4A44A7E4073}" presName="spacing" presStyleCnt="0"/>
      <dgm:spPr/>
    </dgm:pt>
    <dgm:pt modelId="{A3C38907-653B-46A3-AA4D-8AAD916AA154}" type="pres">
      <dgm:prSet presAssocID="{1E1EDC6C-20F0-4F2E-BD70-5F6E5C92EF72}" presName="composite" presStyleCnt="0"/>
      <dgm:spPr/>
    </dgm:pt>
    <dgm:pt modelId="{3C8DD28A-7168-49E5-85EA-27C704253B4E}" type="pres">
      <dgm:prSet presAssocID="{1E1EDC6C-20F0-4F2E-BD70-5F6E5C92EF72}" presName="imgShp" presStyleLbl="fgImgPlace1" presStyleIdx="2" presStyleCnt="7" custScaleX="1962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0A947F-2E9B-444F-93A9-97973E96FAE0}" type="pres">
      <dgm:prSet presAssocID="{1E1EDC6C-20F0-4F2E-BD70-5F6E5C92EF72}" presName="txShp" presStyleLbl="node1" presStyleIdx="2" presStyleCnt="7" custScaleX="99471" custLinFactNeighborX="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E75202-BC4B-4241-B1BA-FD2D75A42379}" type="pres">
      <dgm:prSet presAssocID="{E3B23B8B-C404-463A-8B51-573ED4B76E57}" presName="spacing" presStyleCnt="0"/>
      <dgm:spPr/>
    </dgm:pt>
    <dgm:pt modelId="{B74FD126-C3EB-41FE-B1E8-B292188F8F18}" type="pres">
      <dgm:prSet presAssocID="{F0ED7CC5-67F9-426E-B69A-624E222F8FE0}" presName="composite" presStyleCnt="0"/>
      <dgm:spPr/>
    </dgm:pt>
    <dgm:pt modelId="{397DD3B8-3856-43F8-A59D-7EFAAD39BF46}" type="pres">
      <dgm:prSet presAssocID="{F0ED7CC5-67F9-426E-B69A-624E222F8FE0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1FF4D9E-001E-4DD6-A983-338FD3408B59}" type="pres">
      <dgm:prSet presAssocID="{F0ED7CC5-67F9-426E-B69A-624E222F8FE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FBCAF4-3D23-4BAE-A129-866BA46704ED}" type="pres">
      <dgm:prSet presAssocID="{CCB32AA8-B51C-4A52-9A76-61522C6CC60F}" presName="spacing" presStyleCnt="0"/>
      <dgm:spPr/>
    </dgm:pt>
    <dgm:pt modelId="{5CA05D29-E76A-4ED0-91AC-3E917F82C25A}" type="pres">
      <dgm:prSet presAssocID="{FC261045-C128-485F-AA1D-514C45B19A1E}" presName="composite" presStyleCnt="0"/>
      <dgm:spPr/>
    </dgm:pt>
    <dgm:pt modelId="{76207BAB-DF23-495F-B891-D9C7884EEF9C}" type="pres">
      <dgm:prSet presAssocID="{FC261045-C128-485F-AA1D-514C45B19A1E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802D51F-7BC6-44C6-821E-8FF4FE0555FD}" type="pres">
      <dgm:prSet presAssocID="{FC261045-C128-485F-AA1D-514C45B19A1E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67CEA7-06C9-4E84-A929-812D99C06192}" type="pres">
      <dgm:prSet presAssocID="{B809F0C3-4705-4A22-ACD9-EF36138B56B1}" presName="spacing" presStyleCnt="0"/>
      <dgm:spPr/>
    </dgm:pt>
    <dgm:pt modelId="{3FF600E7-207E-4994-8270-CE6DCAF57F93}" type="pres">
      <dgm:prSet presAssocID="{7DD29092-A9FB-412F-B689-8E51E2DD37EA}" presName="composite" presStyleCnt="0"/>
      <dgm:spPr/>
    </dgm:pt>
    <dgm:pt modelId="{2DFA3BDF-2CA9-4DDB-BCE0-C610C1FB6BDF}" type="pres">
      <dgm:prSet presAssocID="{7DD29092-A9FB-412F-B689-8E51E2DD37EA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FC86D54-2C17-402D-93E0-E2AA973258A2}" type="pres">
      <dgm:prSet presAssocID="{7DD29092-A9FB-412F-B689-8E51E2DD37E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449CD4-B2BA-457D-98C7-FA79C77B06B6}" type="pres">
      <dgm:prSet presAssocID="{5C52F255-C398-4DA9-8FEF-3ACDFA2ADED4}" presName="spacing" presStyleCnt="0"/>
      <dgm:spPr/>
    </dgm:pt>
    <dgm:pt modelId="{4D355927-E227-441E-927B-6DEC172E1222}" type="pres">
      <dgm:prSet presAssocID="{59A6F89F-63E9-424E-8BCF-835C526B26F4}" presName="composite" presStyleCnt="0"/>
      <dgm:spPr/>
    </dgm:pt>
    <dgm:pt modelId="{AE22888C-C2BD-41C3-A100-408FC8FCB996}" type="pres">
      <dgm:prSet presAssocID="{59A6F89F-63E9-424E-8BCF-835C526B26F4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B79E20F-7FC0-4685-92F0-55172872A029}" type="pres">
      <dgm:prSet presAssocID="{59A6F89F-63E9-424E-8BCF-835C526B26F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70F4503-82D7-4A77-AA21-B6C701558B2F}" type="presOf" srcId="{FC05EEA6-40C0-4F70-867E-3809474CDDE7}" destId="{8B797C32-71B6-4405-8039-FD8EF6488C30}" srcOrd="0" destOrd="0" presId="urn:microsoft.com/office/officeart/2005/8/layout/vList3#1"/>
    <dgm:cxn modelId="{49E88DF5-FC64-45F6-9F55-B80ABAAE3911}" srcId="{A05872A3-676B-4932-89BC-24869619DDD2}" destId="{59A6F89F-63E9-424E-8BCF-835C526B26F4}" srcOrd="6" destOrd="0" parTransId="{DB1133EC-FA45-49E0-954C-1E8D35507993}" sibTransId="{9D8DF5CF-76E2-4ADB-B7CA-41204DB192F5}"/>
    <dgm:cxn modelId="{9A0594B7-1EC1-418B-9B1C-568463F32262}" srcId="{A05872A3-676B-4932-89BC-24869619DDD2}" destId="{1E1EDC6C-20F0-4F2E-BD70-5F6E5C92EF72}" srcOrd="2" destOrd="0" parTransId="{F39E40EE-4086-4E8E-B018-B60BA9EDA9FD}" sibTransId="{E3B23B8B-C404-463A-8B51-573ED4B76E57}"/>
    <dgm:cxn modelId="{489469FE-65CE-4FEA-80D1-4CA3A13D3F7D}" type="presOf" srcId="{1E1EDC6C-20F0-4F2E-BD70-5F6E5C92EF72}" destId="{390A947F-2E9B-444F-93A9-97973E96FAE0}" srcOrd="0" destOrd="0" presId="urn:microsoft.com/office/officeart/2005/8/layout/vList3#1"/>
    <dgm:cxn modelId="{505BEBFA-33DD-4019-BB25-85EC93622339}" type="presOf" srcId="{A05872A3-676B-4932-89BC-24869619DDD2}" destId="{27070074-53D0-497B-903E-13EDB014F9B6}" srcOrd="0" destOrd="0" presId="urn:microsoft.com/office/officeart/2005/8/layout/vList3#1"/>
    <dgm:cxn modelId="{D098EB2D-714D-4380-A70F-68FEB4C46835}" type="presOf" srcId="{7DD29092-A9FB-412F-B689-8E51E2DD37EA}" destId="{BFC86D54-2C17-402D-93E0-E2AA973258A2}" srcOrd="0" destOrd="0" presId="urn:microsoft.com/office/officeart/2005/8/layout/vList3#1"/>
    <dgm:cxn modelId="{771BCA73-C0FE-471D-9EEA-4F86FEB8E1E5}" srcId="{A05872A3-676B-4932-89BC-24869619DDD2}" destId="{7DD29092-A9FB-412F-B689-8E51E2DD37EA}" srcOrd="5" destOrd="0" parTransId="{FFCA52E7-6056-4A4A-B4F0-74EACBFE5964}" sibTransId="{5C52F255-C398-4DA9-8FEF-3ACDFA2ADED4}"/>
    <dgm:cxn modelId="{8DFFA175-EF45-4B30-AB0B-4DD18723F946}" type="presOf" srcId="{59A6F89F-63E9-424E-8BCF-835C526B26F4}" destId="{7B79E20F-7FC0-4685-92F0-55172872A029}" srcOrd="0" destOrd="0" presId="urn:microsoft.com/office/officeart/2005/8/layout/vList3#1"/>
    <dgm:cxn modelId="{8BDA21FE-319B-49B4-BE5F-47ECA1D09F77}" srcId="{A05872A3-676B-4932-89BC-24869619DDD2}" destId="{FC261045-C128-485F-AA1D-514C45B19A1E}" srcOrd="4" destOrd="0" parTransId="{73FD7372-41E4-4868-9237-4045FF0BDEA3}" sibTransId="{B809F0C3-4705-4A22-ACD9-EF36138B56B1}"/>
    <dgm:cxn modelId="{E3AC692B-07DE-4B42-B25A-8679102B6ED0}" srcId="{A05872A3-676B-4932-89BC-24869619DDD2}" destId="{5790AF4E-7BA5-4A4A-80CC-AE996620CAA2}" srcOrd="0" destOrd="0" parTransId="{0D0D6F29-D50B-44CF-8C60-D15F6FD4F8E1}" sibTransId="{33FF0A89-5DFC-4E30-AAB2-8FE25B6BE7FB}"/>
    <dgm:cxn modelId="{751157DC-DC5B-47EC-9CEA-DBE91788FCD1}" type="presOf" srcId="{5790AF4E-7BA5-4A4A-80CC-AE996620CAA2}" destId="{D0897906-BAF7-4FCB-B09C-15990B222A9B}" srcOrd="0" destOrd="0" presId="urn:microsoft.com/office/officeart/2005/8/layout/vList3#1"/>
    <dgm:cxn modelId="{7A949449-E48D-469E-AC04-B4715ACC9F52}" srcId="{A05872A3-676B-4932-89BC-24869619DDD2}" destId="{FC05EEA6-40C0-4F70-867E-3809474CDDE7}" srcOrd="1" destOrd="0" parTransId="{1937B317-11D8-44F6-8998-418A861E8838}" sibTransId="{D4A91A45-C2CE-474E-A48A-D4A44A7E4073}"/>
    <dgm:cxn modelId="{3CF36CEE-4586-4FAF-BA06-DE08BDB03D22}" type="presOf" srcId="{F0ED7CC5-67F9-426E-B69A-624E222F8FE0}" destId="{81FF4D9E-001E-4DD6-A983-338FD3408B59}" srcOrd="0" destOrd="0" presId="urn:microsoft.com/office/officeart/2005/8/layout/vList3#1"/>
    <dgm:cxn modelId="{8BB6A166-A4AC-40B1-BE74-C72AD19838FB}" type="presOf" srcId="{FC261045-C128-485F-AA1D-514C45B19A1E}" destId="{0802D51F-7BC6-44C6-821E-8FF4FE0555FD}" srcOrd="0" destOrd="0" presId="urn:microsoft.com/office/officeart/2005/8/layout/vList3#1"/>
    <dgm:cxn modelId="{ADAC7EAD-0C80-4DE6-9A0E-E45CBBE60EA2}" srcId="{A05872A3-676B-4932-89BC-24869619DDD2}" destId="{F0ED7CC5-67F9-426E-B69A-624E222F8FE0}" srcOrd="3" destOrd="0" parTransId="{09D28BE7-4076-44FF-8203-3E7CAD330688}" sibTransId="{CCB32AA8-B51C-4A52-9A76-61522C6CC60F}"/>
    <dgm:cxn modelId="{8FD72501-0A43-487E-80EE-A062756492B1}" type="presParOf" srcId="{27070074-53D0-497B-903E-13EDB014F9B6}" destId="{EDA7C725-F36C-4B4D-891F-7EECB04A78D1}" srcOrd="0" destOrd="0" presId="urn:microsoft.com/office/officeart/2005/8/layout/vList3#1"/>
    <dgm:cxn modelId="{52A99A9C-AC9D-4759-9025-0AF174BDBBF0}" type="presParOf" srcId="{EDA7C725-F36C-4B4D-891F-7EECB04A78D1}" destId="{17596967-B1F1-4B21-8E09-D9D45B323FBA}" srcOrd="0" destOrd="0" presId="urn:microsoft.com/office/officeart/2005/8/layout/vList3#1"/>
    <dgm:cxn modelId="{A0C1013D-F9C6-4DCB-AC2F-157D0B52A6CE}" type="presParOf" srcId="{EDA7C725-F36C-4B4D-891F-7EECB04A78D1}" destId="{D0897906-BAF7-4FCB-B09C-15990B222A9B}" srcOrd="1" destOrd="0" presId="urn:microsoft.com/office/officeart/2005/8/layout/vList3#1"/>
    <dgm:cxn modelId="{8B6FDA0B-2EEA-421A-9F3E-13FF790E3537}" type="presParOf" srcId="{27070074-53D0-497B-903E-13EDB014F9B6}" destId="{A2A6AEEE-9B85-4169-BDB4-021056CF4D76}" srcOrd="1" destOrd="0" presId="urn:microsoft.com/office/officeart/2005/8/layout/vList3#1"/>
    <dgm:cxn modelId="{F306505F-B70A-4378-9E21-4112F8EEF7CD}" type="presParOf" srcId="{27070074-53D0-497B-903E-13EDB014F9B6}" destId="{CAC790EB-5264-48AF-9018-87DED5D67A26}" srcOrd="2" destOrd="0" presId="urn:microsoft.com/office/officeart/2005/8/layout/vList3#1"/>
    <dgm:cxn modelId="{2DA40D59-3A32-48E2-A98A-8B0AD897E97A}" type="presParOf" srcId="{CAC790EB-5264-48AF-9018-87DED5D67A26}" destId="{8FA4AC74-7466-4EF9-BBD6-14CF7740BF31}" srcOrd="0" destOrd="0" presId="urn:microsoft.com/office/officeart/2005/8/layout/vList3#1"/>
    <dgm:cxn modelId="{A6D8718C-F37A-4686-A5F2-0FA657BFA01B}" type="presParOf" srcId="{CAC790EB-5264-48AF-9018-87DED5D67A26}" destId="{8B797C32-71B6-4405-8039-FD8EF6488C30}" srcOrd="1" destOrd="0" presId="urn:microsoft.com/office/officeart/2005/8/layout/vList3#1"/>
    <dgm:cxn modelId="{A59BB7EB-1384-4EC1-90F2-4182C5D0C6DE}" type="presParOf" srcId="{27070074-53D0-497B-903E-13EDB014F9B6}" destId="{A847EF1B-3F6F-4928-B37D-D3EF8590815A}" srcOrd="3" destOrd="0" presId="urn:microsoft.com/office/officeart/2005/8/layout/vList3#1"/>
    <dgm:cxn modelId="{BB21129D-16C4-458F-9E4F-495A79B63537}" type="presParOf" srcId="{27070074-53D0-497B-903E-13EDB014F9B6}" destId="{A3C38907-653B-46A3-AA4D-8AAD916AA154}" srcOrd="4" destOrd="0" presId="urn:microsoft.com/office/officeart/2005/8/layout/vList3#1"/>
    <dgm:cxn modelId="{E00A0F19-7EE4-47FD-AD8A-68E206412A5E}" type="presParOf" srcId="{A3C38907-653B-46A3-AA4D-8AAD916AA154}" destId="{3C8DD28A-7168-49E5-85EA-27C704253B4E}" srcOrd="0" destOrd="0" presId="urn:microsoft.com/office/officeart/2005/8/layout/vList3#1"/>
    <dgm:cxn modelId="{71B81478-4777-4A6D-B374-F1112935E72A}" type="presParOf" srcId="{A3C38907-653B-46A3-AA4D-8AAD916AA154}" destId="{390A947F-2E9B-444F-93A9-97973E96FAE0}" srcOrd="1" destOrd="0" presId="urn:microsoft.com/office/officeart/2005/8/layout/vList3#1"/>
    <dgm:cxn modelId="{E078134E-E887-42DB-AA7B-469D9CED2493}" type="presParOf" srcId="{27070074-53D0-497B-903E-13EDB014F9B6}" destId="{33E75202-BC4B-4241-B1BA-FD2D75A42379}" srcOrd="5" destOrd="0" presId="urn:microsoft.com/office/officeart/2005/8/layout/vList3#1"/>
    <dgm:cxn modelId="{22655588-37CA-4EC5-966D-89720F116D2E}" type="presParOf" srcId="{27070074-53D0-497B-903E-13EDB014F9B6}" destId="{B74FD126-C3EB-41FE-B1E8-B292188F8F18}" srcOrd="6" destOrd="0" presId="urn:microsoft.com/office/officeart/2005/8/layout/vList3#1"/>
    <dgm:cxn modelId="{823CF5B6-DC92-4C42-A808-2E7236911D75}" type="presParOf" srcId="{B74FD126-C3EB-41FE-B1E8-B292188F8F18}" destId="{397DD3B8-3856-43F8-A59D-7EFAAD39BF46}" srcOrd="0" destOrd="0" presId="urn:microsoft.com/office/officeart/2005/8/layout/vList3#1"/>
    <dgm:cxn modelId="{78480B2A-A285-487F-9752-744306745A8E}" type="presParOf" srcId="{B74FD126-C3EB-41FE-B1E8-B292188F8F18}" destId="{81FF4D9E-001E-4DD6-A983-338FD3408B59}" srcOrd="1" destOrd="0" presId="urn:microsoft.com/office/officeart/2005/8/layout/vList3#1"/>
    <dgm:cxn modelId="{C932379A-58EB-4B1B-96B3-11DDCC037E03}" type="presParOf" srcId="{27070074-53D0-497B-903E-13EDB014F9B6}" destId="{A0FBCAF4-3D23-4BAE-A129-866BA46704ED}" srcOrd="7" destOrd="0" presId="urn:microsoft.com/office/officeart/2005/8/layout/vList3#1"/>
    <dgm:cxn modelId="{9289814E-56FB-409A-B522-EF8424395C5F}" type="presParOf" srcId="{27070074-53D0-497B-903E-13EDB014F9B6}" destId="{5CA05D29-E76A-4ED0-91AC-3E917F82C25A}" srcOrd="8" destOrd="0" presId="urn:microsoft.com/office/officeart/2005/8/layout/vList3#1"/>
    <dgm:cxn modelId="{E2C68969-046D-4245-9B8A-9E4FC68A7BCE}" type="presParOf" srcId="{5CA05D29-E76A-4ED0-91AC-3E917F82C25A}" destId="{76207BAB-DF23-495F-B891-D9C7884EEF9C}" srcOrd="0" destOrd="0" presId="urn:microsoft.com/office/officeart/2005/8/layout/vList3#1"/>
    <dgm:cxn modelId="{A0AB6FAF-38E5-4108-8532-8788F2277EC1}" type="presParOf" srcId="{5CA05D29-E76A-4ED0-91AC-3E917F82C25A}" destId="{0802D51F-7BC6-44C6-821E-8FF4FE0555FD}" srcOrd="1" destOrd="0" presId="urn:microsoft.com/office/officeart/2005/8/layout/vList3#1"/>
    <dgm:cxn modelId="{67EE0011-E9EE-4387-B89E-FFB50A369DDE}" type="presParOf" srcId="{27070074-53D0-497B-903E-13EDB014F9B6}" destId="{4F67CEA7-06C9-4E84-A929-812D99C06192}" srcOrd="9" destOrd="0" presId="urn:microsoft.com/office/officeart/2005/8/layout/vList3#1"/>
    <dgm:cxn modelId="{CCC20BFA-69D9-4D55-A8E8-74ED517D0645}" type="presParOf" srcId="{27070074-53D0-497B-903E-13EDB014F9B6}" destId="{3FF600E7-207E-4994-8270-CE6DCAF57F93}" srcOrd="10" destOrd="0" presId="urn:microsoft.com/office/officeart/2005/8/layout/vList3#1"/>
    <dgm:cxn modelId="{275AAD6E-D79E-47A2-A96A-824ABE568386}" type="presParOf" srcId="{3FF600E7-207E-4994-8270-CE6DCAF57F93}" destId="{2DFA3BDF-2CA9-4DDB-BCE0-C610C1FB6BDF}" srcOrd="0" destOrd="0" presId="urn:microsoft.com/office/officeart/2005/8/layout/vList3#1"/>
    <dgm:cxn modelId="{487EEA60-6732-49C8-A978-90A1847CEC88}" type="presParOf" srcId="{3FF600E7-207E-4994-8270-CE6DCAF57F93}" destId="{BFC86D54-2C17-402D-93E0-E2AA973258A2}" srcOrd="1" destOrd="0" presId="urn:microsoft.com/office/officeart/2005/8/layout/vList3#1"/>
    <dgm:cxn modelId="{07548A12-0874-4D13-8D05-59FB6E3C1DBD}" type="presParOf" srcId="{27070074-53D0-497B-903E-13EDB014F9B6}" destId="{B7449CD4-B2BA-457D-98C7-FA79C77B06B6}" srcOrd="11" destOrd="0" presId="urn:microsoft.com/office/officeart/2005/8/layout/vList3#1"/>
    <dgm:cxn modelId="{088E45D2-B223-45AE-A23D-5CB5796814F1}" type="presParOf" srcId="{27070074-53D0-497B-903E-13EDB014F9B6}" destId="{4D355927-E227-441E-927B-6DEC172E1222}" srcOrd="12" destOrd="0" presId="urn:microsoft.com/office/officeart/2005/8/layout/vList3#1"/>
    <dgm:cxn modelId="{779C80E7-0AA6-4B52-BB0E-D44C8476EC24}" type="presParOf" srcId="{4D355927-E227-441E-927B-6DEC172E1222}" destId="{AE22888C-C2BD-41C3-A100-408FC8FCB996}" srcOrd="0" destOrd="0" presId="urn:microsoft.com/office/officeart/2005/8/layout/vList3#1"/>
    <dgm:cxn modelId="{1EB5A3A8-915F-4ADB-B08E-3490489157B4}" type="presParOf" srcId="{4D355927-E227-441E-927B-6DEC172E1222}" destId="{7B79E20F-7FC0-4685-92F0-55172872A02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97906-BAF7-4FCB-B09C-15990B222A9B}">
      <dsp:nvSpPr>
        <dsp:cNvPr id="0" name=""/>
        <dsp:cNvSpPr/>
      </dsp:nvSpPr>
      <dsp:spPr>
        <a:xfrm rot="10800000">
          <a:off x="2315314" y="3447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92D05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Se abre gratis, no tiene cuota de manejo, ni saldo mínimo.</a:t>
          </a:r>
          <a:endParaRPr lang="es-CO" sz="2400" kern="1200" dirty="0"/>
        </a:p>
      </dsp:txBody>
      <dsp:txXfrm rot="10800000">
        <a:off x="2519894" y="3447"/>
        <a:ext cx="8175351" cy="818321"/>
      </dsp:txXfrm>
    </dsp:sp>
    <dsp:sp modelId="{17596967-B1F1-4B21-8E09-D9D45B323FBA}">
      <dsp:nvSpPr>
        <dsp:cNvPr id="0" name=""/>
        <dsp:cNvSpPr/>
      </dsp:nvSpPr>
      <dsp:spPr>
        <a:xfrm>
          <a:off x="1906154" y="3447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97C32-71B6-4405-8039-FD8EF6488C30}">
      <dsp:nvSpPr>
        <dsp:cNvPr id="0" name=""/>
        <dsp:cNvSpPr/>
      </dsp:nvSpPr>
      <dsp:spPr>
        <a:xfrm rot="10800000">
          <a:off x="2315314" y="1066044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92D05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 requiere plan de datos, no consume minutos, datos, ni mensajes de texto</a:t>
          </a:r>
          <a:endParaRPr lang="es-CO" sz="2400" kern="1200" dirty="0"/>
        </a:p>
      </dsp:txBody>
      <dsp:txXfrm rot="10800000">
        <a:off x="2519894" y="1066044"/>
        <a:ext cx="8175351" cy="818321"/>
      </dsp:txXfrm>
    </dsp:sp>
    <dsp:sp modelId="{8FA4AC74-7466-4EF9-BBD6-14CF7740BF31}">
      <dsp:nvSpPr>
        <dsp:cNvPr id="0" name=""/>
        <dsp:cNvSpPr/>
      </dsp:nvSpPr>
      <dsp:spPr>
        <a:xfrm>
          <a:off x="1906154" y="1066044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A947F-2E9B-444F-93A9-97973E96FAE0}">
      <dsp:nvSpPr>
        <dsp:cNvPr id="0" name=""/>
        <dsp:cNvSpPr/>
      </dsp:nvSpPr>
      <dsp:spPr>
        <a:xfrm rot="10800000">
          <a:off x="2553515" y="2128642"/>
          <a:ext cx="833560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FC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Fácil de usar, desde su casa o muy cerca a ésta: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Celular, Cajero </a:t>
          </a:r>
          <a:r>
            <a:rPr lang="es-CO" sz="2400" kern="1200" dirty="0" err="1" smtClean="0"/>
            <a:t>aut</a:t>
          </a:r>
          <a:r>
            <a:rPr lang="es-CO" sz="2400" kern="1200" dirty="0" smtClean="0"/>
            <a:t>., Corresponsal Bancario,  </a:t>
          </a:r>
          <a:r>
            <a:rPr lang="es-CO" sz="2400" kern="1200" dirty="0" err="1" smtClean="0"/>
            <a:t>Suc</a:t>
          </a:r>
          <a:r>
            <a:rPr lang="es-CO" sz="2400" kern="1200" dirty="0" smtClean="0"/>
            <a:t>. Telefónica</a:t>
          </a:r>
        </a:p>
      </dsp:txBody>
      <dsp:txXfrm rot="10800000">
        <a:off x="2758095" y="2128642"/>
        <a:ext cx="8131021" cy="818321"/>
      </dsp:txXfrm>
    </dsp:sp>
    <dsp:sp modelId="{3C8DD28A-7168-49E5-85EA-27C704253B4E}">
      <dsp:nvSpPr>
        <dsp:cNvPr id="0" name=""/>
        <dsp:cNvSpPr/>
      </dsp:nvSpPr>
      <dsp:spPr>
        <a:xfrm>
          <a:off x="1720243" y="2128642"/>
          <a:ext cx="1606292" cy="818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F4D9E-001E-4DD6-A983-338FD3408B59}">
      <dsp:nvSpPr>
        <dsp:cNvPr id="0" name=""/>
        <dsp:cNvSpPr/>
      </dsp:nvSpPr>
      <dsp:spPr>
        <a:xfrm rot="10800000">
          <a:off x="2315314" y="3191239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4">
              <a:lumMod val="7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Transacciones gratis:  consulta de saldos, transferencias, pago de facturas y recargas*.</a:t>
          </a:r>
          <a:endParaRPr lang="es-CO" sz="2400" kern="1200" dirty="0"/>
        </a:p>
      </dsp:txBody>
      <dsp:txXfrm rot="10800000">
        <a:off x="2519894" y="3191239"/>
        <a:ext cx="8175351" cy="818321"/>
      </dsp:txXfrm>
    </dsp:sp>
    <dsp:sp modelId="{397DD3B8-3856-43F8-A59D-7EFAAD39BF46}">
      <dsp:nvSpPr>
        <dsp:cNvPr id="0" name=""/>
        <dsp:cNvSpPr/>
      </dsp:nvSpPr>
      <dsp:spPr>
        <a:xfrm>
          <a:off x="1906154" y="3191239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2D51F-7BC6-44C6-821E-8FF4FE0555FD}">
      <dsp:nvSpPr>
        <dsp:cNvPr id="0" name=""/>
        <dsp:cNvSpPr/>
      </dsp:nvSpPr>
      <dsp:spPr>
        <a:xfrm rot="10800000">
          <a:off x="2315314" y="4253836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bg2">
              <a:lumMod val="5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Sin impuestos: Exenta de GMF hasta 1.7MM mensuales</a:t>
          </a:r>
          <a:endParaRPr lang="es-CO" sz="2400" kern="1200" dirty="0"/>
        </a:p>
      </dsp:txBody>
      <dsp:txXfrm rot="10800000">
        <a:off x="2519894" y="4253836"/>
        <a:ext cx="8175351" cy="818321"/>
      </dsp:txXfrm>
    </dsp:sp>
    <dsp:sp modelId="{76207BAB-DF23-495F-B891-D9C7884EEF9C}">
      <dsp:nvSpPr>
        <dsp:cNvPr id="0" name=""/>
        <dsp:cNvSpPr/>
      </dsp:nvSpPr>
      <dsp:spPr>
        <a:xfrm>
          <a:off x="1906154" y="4253836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6D54-2C17-402D-93E0-E2AA973258A2}">
      <dsp:nvSpPr>
        <dsp:cNvPr id="0" name=""/>
        <dsp:cNvSpPr/>
      </dsp:nvSpPr>
      <dsp:spPr>
        <a:xfrm rot="10800000">
          <a:off x="2315314" y="5316433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D03CC5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Paga intereses desde el primer peso ahorrado a tasas superiores a las cuentas tradicionales*</a:t>
          </a:r>
          <a:endParaRPr lang="es-CO" sz="2400" kern="1200" dirty="0"/>
        </a:p>
      </dsp:txBody>
      <dsp:txXfrm rot="10800000">
        <a:off x="2519894" y="5316433"/>
        <a:ext cx="8175351" cy="818321"/>
      </dsp:txXfrm>
    </dsp:sp>
    <dsp:sp modelId="{2DFA3BDF-2CA9-4DDB-BCE0-C610C1FB6BDF}">
      <dsp:nvSpPr>
        <dsp:cNvPr id="0" name=""/>
        <dsp:cNvSpPr/>
      </dsp:nvSpPr>
      <dsp:spPr>
        <a:xfrm>
          <a:off x="1906154" y="5316433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E20F-7FC0-4685-92F0-55172872A029}">
      <dsp:nvSpPr>
        <dsp:cNvPr id="0" name=""/>
        <dsp:cNvSpPr/>
      </dsp:nvSpPr>
      <dsp:spPr>
        <a:xfrm rot="10800000">
          <a:off x="2315314" y="6379030"/>
          <a:ext cx="8379931" cy="818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9FC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Seguro gratuito por hospitalización*</a:t>
          </a:r>
          <a:endParaRPr lang="es-CO" sz="2400" kern="1200" dirty="0"/>
        </a:p>
      </dsp:txBody>
      <dsp:txXfrm rot="10800000">
        <a:off x="2519894" y="6379030"/>
        <a:ext cx="8175351" cy="818321"/>
      </dsp:txXfrm>
    </dsp:sp>
    <dsp:sp modelId="{AE22888C-C2BD-41C3-A100-408FC8FCB996}">
      <dsp:nvSpPr>
        <dsp:cNvPr id="0" name=""/>
        <dsp:cNvSpPr/>
      </dsp:nvSpPr>
      <dsp:spPr>
        <a:xfrm>
          <a:off x="1906154" y="6379030"/>
          <a:ext cx="818321" cy="81832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7" charset="0"/>
                <a:ea typeface="ヒラギノ角ゴ ProN W3" pitchFamily="-107" charset="-128"/>
                <a:cs typeface="+mn-cs"/>
                <a:sym typeface="Gill Sans" pitchFamily="-107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AB80A8-680F-494F-BA0C-AD64B9ECCFC5}" type="datetime1">
              <a:rPr lang="es-ES_tradnl"/>
              <a:pPr/>
              <a:t>13/07/2016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7" charset="0"/>
                <a:ea typeface="ヒラギノ角ゴ ProN W3" pitchFamily="-107" charset="-128"/>
                <a:cs typeface="+mn-cs"/>
                <a:sym typeface="Gill Sans" pitchFamily="-107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F99621-73B6-9B40-8B67-A4A9E6C48F9B}" type="slidenum">
              <a:rPr lang="es-ES_tradnl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965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29" algn="l" defTabSz="45712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0" algn="l" defTabSz="45712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0" algn="l" defTabSz="45712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18" algn="l" defTabSz="45712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82592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606655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93416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165282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013374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002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7379527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297518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2370436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5472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179781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6589219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13762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9"/>
            <a:ext cx="2925761" cy="64357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8624887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0871507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2896691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8808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404904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587564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772402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829800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489836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675418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424721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16233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5551441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40908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5900989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39080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96607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76646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1177738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58536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7404295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6953919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889965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052424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21215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1290791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555888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729000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156523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5689" y="3237663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356233" y="3237663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1232869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408943" y="555423"/>
            <a:ext cx="4161084" cy="11835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25689" y="555423"/>
            <a:ext cx="12266507" cy="11835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290" y="626760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290" y="413400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99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9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9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9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9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99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5689" y="3237664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356233" y="3237664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002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007972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516" y="38834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995" indent="0">
              <a:buNone/>
              <a:defRPr sz="1700"/>
            </a:lvl2pPr>
            <a:lvl3pPr marL="1299992" indent="0">
              <a:buNone/>
              <a:defRPr sz="1400"/>
            </a:lvl3pPr>
            <a:lvl4pPr marL="1949993" indent="0">
              <a:buNone/>
              <a:defRPr sz="1300"/>
            </a:lvl4pPr>
            <a:lvl5pPr marL="2599989" indent="0">
              <a:buNone/>
              <a:defRPr sz="1300"/>
            </a:lvl5pPr>
            <a:lvl6pPr marL="3249984" indent="0">
              <a:buNone/>
              <a:defRPr sz="1300"/>
            </a:lvl6pPr>
            <a:lvl7pPr marL="3899984" indent="0">
              <a:buNone/>
              <a:defRPr sz="1300"/>
            </a:lvl7pPr>
            <a:lvl8pPr marL="4549976" indent="0">
              <a:buNone/>
              <a:defRPr sz="1300"/>
            </a:lvl8pPr>
            <a:lvl9pPr marL="5199977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995" indent="0">
              <a:buNone/>
              <a:defRPr sz="4000"/>
            </a:lvl2pPr>
            <a:lvl3pPr marL="1299992" indent="0">
              <a:buNone/>
              <a:defRPr sz="3400"/>
            </a:lvl3pPr>
            <a:lvl4pPr marL="1949993" indent="0">
              <a:buNone/>
              <a:defRPr sz="2800"/>
            </a:lvl4pPr>
            <a:lvl5pPr marL="2599989" indent="0">
              <a:buNone/>
              <a:defRPr sz="2800"/>
            </a:lvl5pPr>
            <a:lvl6pPr marL="3249984" indent="0">
              <a:buNone/>
              <a:defRPr sz="2800"/>
            </a:lvl6pPr>
            <a:lvl7pPr marL="3899984" indent="0">
              <a:buNone/>
              <a:defRPr sz="2800"/>
            </a:lvl7pPr>
            <a:lvl8pPr marL="4549976" indent="0">
              <a:buNone/>
              <a:defRPr sz="2800"/>
            </a:lvl8pPr>
            <a:lvl9pPr marL="5199977" indent="0">
              <a:buNone/>
              <a:defRPr sz="28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995" indent="0">
              <a:buNone/>
              <a:defRPr sz="1700"/>
            </a:lvl2pPr>
            <a:lvl3pPr marL="1299992" indent="0">
              <a:buNone/>
              <a:defRPr sz="1400"/>
            </a:lvl3pPr>
            <a:lvl4pPr marL="1949993" indent="0">
              <a:buNone/>
              <a:defRPr sz="1300"/>
            </a:lvl4pPr>
            <a:lvl5pPr marL="2599989" indent="0">
              <a:buNone/>
              <a:defRPr sz="1300"/>
            </a:lvl5pPr>
            <a:lvl6pPr marL="3249984" indent="0">
              <a:buNone/>
              <a:defRPr sz="1300"/>
            </a:lvl6pPr>
            <a:lvl7pPr marL="3899984" indent="0">
              <a:buNone/>
              <a:defRPr sz="1300"/>
            </a:lvl7pPr>
            <a:lvl8pPr marL="4549976" indent="0">
              <a:buNone/>
              <a:defRPr sz="1300"/>
            </a:lvl8pPr>
            <a:lvl9pPr marL="5199977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408943" y="555424"/>
            <a:ext cx="4161084" cy="11835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25689" y="555424"/>
            <a:ext cx="12266507" cy="11835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96779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0365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2974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12696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824894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198615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3113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276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613151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26012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283666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366411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45691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60855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888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91116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682231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491753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796875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144223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278467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168107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663558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461823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90921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39715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357965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8494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987347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456655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058490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315978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625267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766192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693821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15551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3445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345594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34944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82393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2686914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9781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002398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833284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90464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226078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3320664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37586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983488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936808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725275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5425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700537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058668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698585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47553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24397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915707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66004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21064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88694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388555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791809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3511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467390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955639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119483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63585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623641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9231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6390140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431869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634539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23420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645615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021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241345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255456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7148136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19660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95072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222028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64492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0232750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8805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37086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49591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6427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848278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dirty="0" smtClean="0">
              <a:sym typeface="Gill Sans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342320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110913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9645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971800"/>
            <a:ext cx="104648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68" r:id="rId1"/>
    <p:sldLayoutId id="2147488569" r:id="rId2"/>
    <p:sldLayoutId id="2147488570" r:id="rId3"/>
    <p:sldLayoutId id="2147488571" r:id="rId4"/>
    <p:sldLayoutId id="2147488572" r:id="rId5"/>
    <p:sldLayoutId id="2147488573" r:id="rId6"/>
    <p:sldLayoutId id="2147488574" r:id="rId7"/>
    <p:sldLayoutId id="2147488575" r:id="rId8"/>
    <p:sldLayoutId id="2147488576" r:id="rId9"/>
    <p:sldLayoutId id="2147488577" r:id="rId10"/>
    <p:sldLayoutId id="214748857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2768604"/>
            <a:ext cx="1046480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7" r:id="rId1"/>
    <p:sldLayoutId id="2147488668" r:id="rId2"/>
    <p:sldLayoutId id="2147488669" r:id="rId3"/>
    <p:sldLayoutId id="2147488670" r:id="rId4"/>
    <p:sldLayoutId id="2147488671" r:id="rId5"/>
    <p:sldLayoutId id="2147488672" r:id="rId6"/>
    <p:sldLayoutId id="2147488673" r:id="rId7"/>
    <p:sldLayoutId id="2147488674" r:id="rId8"/>
    <p:sldLayoutId id="2147488675" r:id="rId9"/>
    <p:sldLayoutId id="2147488676" r:id="rId10"/>
    <p:sldLayoutId id="214748867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760297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4" y="2768604"/>
            <a:ext cx="3962401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8" r:id="rId1"/>
    <p:sldLayoutId id="2147488679" r:id="rId2"/>
    <p:sldLayoutId id="2147488680" r:id="rId3"/>
    <p:sldLayoutId id="2147488681" r:id="rId4"/>
    <p:sldLayoutId id="2147488682" r:id="rId5"/>
    <p:sldLayoutId id="2147488683" r:id="rId6"/>
    <p:sldLayoutId id="2147488684" r:id="rId7"/>
    <p:sldLayoutId id="2147488685" r:id="rId8"/>
    <p:sldLayoutId id="2147488686" r:id="rId9"/>
    <p:sldLayoutId id="2147488687" r:id="rId10"/>
    <p:sldLayoutId id="214748868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760297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9" r:id="rId1"/>
    <p:sldLayoutId id="2147488690" r:id="rId2"/>
    <p:sldLayoutId id="2147488691" r:id="rId3"/>
    <p:sldLayoutId id="2147488692" r:id="rId4"/>
    <p:sldLayoutId id="2147488693" r:id="rId5"/>
    <p:sldLayoutId id="2147488694" r:id="rId6"/>
    <p:sldLayoutId id="2147488695" r:id="rId7"/>
    <p:sldLayoutId id="2147488696" r:id="rId8"/>
    <p:sldLayoutId id="2147488697" r:id="rId9"/>
    <p:sldLayoutId id="2147488698" r:id="rId10"/>
    <p:sldLayoutId id="214748869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760297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05" tIns="65003" rIns="130005" bIns="6500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130005" tIns="65003" rIns="130005" bIns="6500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744D-CE0B-473E-9C97-17FF85BBF4B0}" type="datetimeFigureOut">
              <a:rPr lang="es-CO" smtClean="0"/>
              <a:pPr/>
              <a:t>13/07/2016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59C0-64EF-45F3-9CC7-88A27106D9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9" r:id="rId1"/>
    <p:sldLayoutId id="2147488750" r:id="rId2"/>
    <p:sldLayoutId id="2147488751" r:id="rId3"/>
    <p:sldLayoutId id="2147488752" r:id="rId4"/>
    <p:sldLayoutId id="2147488753" r:id="rId5"/>
    <p:sldLayoutId id="2147488754" r:id="rId6"/>
    <p:sldLayoutId id="2147488755" r:id="rId7"/>
    <p:sldLayoutId id="2147488756" r:id="rId8"/>
    <p:sldLayoutId id="2147488757" r:id="rId9"/>
    <p:sldLayoutId id="2147488758" r:id="rId10"/>
    <p:sldLayoutId id="2147488759" r:id="rId11"/>
  </p:sldLayoutIdLst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99" tIns="65000" rIns="129999" bIns="650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129999" tIns="65000" rIns="129999" bIns="6500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0240" y="9040153"/>
            <a:ext cx="3034453" cy="519289"/>
          </a:xfrm>
          <a:prstGeom prst="rect">
            <a:avLst/>
          </a:prstGeom>
        </p:spPr>
        <p:txBody>
          <a:bodyPr vert="horz" lIns="129999" tIns="65000" rIns="129999" bIns="6500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744D-CE0B-473E-9C97-17FF85BBF4B0}" type="datetimeFigureOut">
              <a:rPr lang="es-CO" smtClean="0"/>
              <a:pPr/>
              <a:t>13/07/2016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43308" y="9040153"/>
            <a:ext cx="4118187" cy="519289"/>
          </a:xfrm>
          <a:prstGeom prst="rect">
            <a:avLst/>
          </a:prstGeom>
        </p:spPr>
        <p:txBody>
          <a:bodyPr vert="horz" lIns="129999" tIns="65000" rIns="129999" bIns="6500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20107" y="9040153"/>
            <a:ext cx="3034453" cy="519289"/>
          </a:xfrm>
          <a:prstGeom prst="rect">
            <a:avLst/>
          </a:prstGeom>
        </p:spPr>
        <p:txBody>
          <a:bodyPr vert="horz" lIns="129999" tIns="65000" rIns="129999" bIns="6500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59C0-64EF-45F3-9CC7-88A27106D9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1" r:id="rId1"/>
    <p:sldLayoutId id="2147488762" r:id="rId2"/>
    <p:sldLayoutId id="2147488763" r:id="rId3"/>
    <p:sldLayoutId id="2147488764" r:id="rId4"/>
    <p:sldLayoutId id="2147488765" r:id="rId5"/>
    <p:sldLayoutId id="2147488766" r:id="rId6"/>
    <p:sldLayoutId id="2147488767" r:id="rId7"/>
    <p:sldLayoutId id="2147488768" r:id="rId8"/>
    <p:sldLayoutId id="2147488769" r:id="rId9"/>
    <p:sldLayoutId id="2147488770" r:id="rId10"/>
    <p:sldLayoutId id="2147488771" r:id="rId11"/>
  </p:sldLayoutIdLst>
  <p:txStyles>
    <p:titleStyle>
      <a:lvl1pPr algn="ctr" defTabSz="12999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99" indent="-487499" algn="l" defTabSz="129999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45" indent="-406247" algn="l" defTabSz="12999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990" indent="-324997" algn="l" defTabSz="12999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988" indent="-324997" algn="l" defTabSz="129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989" indent="-324997" algn="l" defTabSz="12999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986" indent="-324997" algn="l" defTabSz="12999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981" indent="-324997" algn="l" defTabSz="12999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980" indent="-324997" algn="l" defTabSz="12999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973" indent="-324997" algn="l" defTabSz="12999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95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92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993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989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984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84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976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977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1270004"/>
            <a:ext cx="10464801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79" r:id="rId1"/>
    <p:sldLayoutId id="2147488580" r:id="rId2"/>
    <p:sldLayoutId id="2147488581" r:id="rId3"/>
    <p:sldLayoutId id="2147488582" r:id="rId4"/>
    <p:sldLayoutId id="2147488583" r:id="rId5"/>
    <p:sldLayoutId id="2147488584" r:id="rId6"/>
    <p:sldLayoutId id="2147488585" r:id="rId7"/>
    <p:sldLayoutId id="2147488586" r:id="rId8"/>
    <p:sldLayoutId id="2147488587" r:id="rId9"/>
    <p:sldLayoutId id="2147488588" r:id="rId10"/>
    <p:sldLayoutId id="214748858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838071" indent="-571412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03" indent="-571412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935" indent="-571412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367" indent="-571412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798" indent="-571412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928" indent="-571412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30058" indent="-571412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87187" indent="-571412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44318" indent="-571412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90" r:id="rId1"/>
    <p:sldLayoutId id="2147488591" r:id="rId2"/>
    <p:sldLayoutId id="2147488592" r:id="rId3"/>
    <p:sldLayoutId id="2147488593" r:id="rId4"/>
    <p:sldLayoutId id="2147488594" r:id="rId5"/>
    <p:sldLayoutId id="2147488595" r:id="rId6"/>
    <p:sldLayoutId id="2147488596" r:id="rId7"/>
    <p:sldLayoutId id="2147488597" r:id="rId8"/>
    <p:sldLayoutId id="2147488598" r:id="rId9"/>
    <p:sldLayoutId id="2147488599" r:id="rId10"/>
    <p:sldLayoutId id="214748860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1" r:id="rId1"/>
    <p:sldLayoutId id="2147488602" r:id="rId2"/>
    <p:sldLayoutId id="2147488603" r:id="rId3"/>
    <p:sldLayoutId id="2147488604" r:id="rId4"/>
    <p:sldLayoutId id="2147488605" r:id="rId5"/>
    <p:sldLayoutId id="2147488606" r:id="rId6"/>
    <p:sldLayoutId id="2147488607" r:id="rId7"/>
    <p:sldLayoutId id="2147488608" r:id="rId8"/>
    <p:sldLayoutId id="2147488609" r:id="rId9"/>
    <p:sldLayoutId id="2147488610" r:id="rId10"/>
    <p:sldLayoutId id="214748861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12" r:id="rId1"/>
    <p:sldLayoutId id="2147488613" r:id="rId2"/>
    <p:sldLayoutId id="2147488614" r:id="rId3"/>
    <p:sldLayoutId id="2147488615" r:id="rId4"/>
    <p:sldLayoutId id="2147488616" r:id="rId5"/>
    <p:sldLayoutId id="2147488617" r:id="rId6"/>
    <p:sldLayoutId id="2147488618" r:id="rId7"/>
    <p:sldLayoutId id="2147488619" r:id="rId8"/>
    <p:sldLayoutId id="2147488620" r:id="rId9"/>
    <p:sldLayoutId id="2147488621" r:id="rId10"/>
    <p:sldLayoutId id="2147488622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3" r:id="rId1"/>
    <p:sldLayoutId id="2147488624" r:id="rId2"/>
    <p:sldLayoutId id="2147488625" r:id="rId3"/>
    <p:sldLayoutId id="2147488626" r:id="rId4"/>
    <p:sldLayoutId id="2147488627" r:id="rId5"/>
    <p:sldLayoutId id="2147488628" r:id="rId6"/>
    <p:sldLayoutId id="2147488629" r:id="rId7"/>
    <p:sldLayoutId id="2147488630" r:id="rId8"/>
    <p:sldLayoutId id="2147488631" r:id="rId9"/>
    <p:sldLayoutId id="2147488632" r:id="rId10"/>
    <p:sldLayoutId id="214748863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34" r:id="rId1"/>
    <p:sldLayoutId id="2147488635" r:id="rId2"/>
    <p:sldLayoutId id="2147488636" r:id="rId3"/>
    <p:sldLayoutId id="2147488637" r:id="rId4"/>
    <p:sldLayoutId id="2147488638" r:id="rId5"/>
    <p:sldLayoutId id="2147488639" r:id="rId6"/>
    <p:sldLayoutId id="2147488640" r:id="rId7"/>
    <p:sldLayoutId id="2147488641" r:id="rId8"/>
    <p:sldLayoutId id="2147488642" r:id="rId9"/>
    <p:sldLayoutId id="2147488643" r:id="rId10"/>
    <p:sldLayoutId id="2147488644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888864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45" r:id="rId1"/>
    <p:sldLayoutId id="2147488646" r:id="rId2"/>
    <p:sldLayoutId id="2147488647" r:id="rId3"/>
    <p:sldLayoutId id="2147488648" r:id="rId4"/>
    <p:sldLayoutId id="2147488649" r:id="rId5"/>
    <p:sldLayoutId id="2147488650" r:id="rId6"/>
    <p:sldLayoutId id="2147488651" r:id="rId7"/>
    <p:sldLayoutId id="2147488652" r:id="rId8"/>
    <p:sldLayoutId id="2147488653" r:id="rId9"/>
    <p:sldLayoutId id="2147488654" r:id="rId10"/>
    <p:sldLayoutId id="214748865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888864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pitchFamily="-107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56" r:id="rId1"/>
    <p:sldLayoutId id="2147488657" r:id="rId2"/>
    <p:sldLayoutId id="2147488658" r:id="rId3"/>
    <p:sldLayoutId id="2147488659" r:id="rId4"/>
    <p:sldLayoutId id="2147488660" r:id="rId5"/>
    <p:sldLayoutId id="2147488661" r:id="rId6"/>
    <p:sldLayoutId id="2147488662" r:id="rId7"/>
    <p:sldLayoutId id="2147488663" r:id="rId8"/>
    <p:sldLayoutId id="2147488664" r:id="rId9"/>
    <p:sldLayoutId id="2147488665" r:id="rId10"/>
    <p:sldLayoutId id="2147488666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760297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61.png"/><Relationship Id="rId7" Type="http://schemas.openxmlformats.org/officeDocument/2006/relationships/image" Target="../media/image53.png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" Type="http://schemas.openxmlformats.org/officeDocument/2006/relationships/image" Target="../media/image4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46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7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55.png"/><Relationship Id="rId11" Type="http://schemas.openxmlformats.org/officeDocument/2006/relationships/image" Target="../media/image76.jpeg"/><Relationship Id="rId5" Type="http://schemas.openxmlformats.org/officeDocument/2006/relationships/hyperlink" Target="http://www.iconfinder.com/icondetails/40816/128/mobile_icon" TargetMode="External"/><Relationship Id="rId10" Type="http://schemas.openxmlformats.org/officeDocument/2006/relationships/image" Target="../media/image75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olombia.com/alaman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iconfinder.com/icondetails/45044/128/ambulance_icon" TargetMode="Externa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6.png"/><Relationship Id="rId3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30.pn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hyperlink" Target="http://www.iconfinder.com/icondetails/40816/128/mobile_icon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7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015962" y="507970"/>
            <a:ext cx="11054080" cy="3635036"/>
          </a:xfrm>
        </p:spPr>
        <p:txBody>
          <a:bodyPr/>
          <a:lstStyle/>
          <a:p>
            <a:r>
              <a:rPr lang="es-CO" spc="7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AHORRRO  A LA MANO  </a:t>
            </a:r>
          </a:p>
        </p:txBody>
      </p:sp>
      <p:pic>
        <p:nvPicPr>
          <p:cNvPr id="8" name="10 Imagen" descr="Ahorroalamano.jpg"/>
          <p:cNvPicPr>
            <a:picLocks noChangeAspect="1"/>
          </p:cNvPicPr>
          <p:nvPr/>
        </p:nvPicPr>
        <p:blipFill>
          <a:blip r:embed="rId2" cstate="print"/>
          <a:srcRect r="371"/>
          <a:stretch>
            <a:fillRect/>
          </a:stretch>
        </p:blipFill>
        <p:spPr>
          <a:xfrm>
            <a:off x="0" y="8096386"/>
            <a:ext cx="12090485" cy="165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865" t="20508" r="28623" b="24804"/>
          <a:stretch>
            <a:fillRect/>
          </a:stretch>
        </p:blipFill>
        <p:spPr bwMode="auto">
          <a:xfrm>
            <a:off x="8432813" y="3251189"/>
            <a:ext cx="2235216" cy="314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/>
          <p:cNvPicPr/>
          <p:nvPr/>
        </p:nvPicPr>
        <p:blipFill>
          <a:blip r:embed="rId4" cstate="print"/>
          <a:srcRect l="48043" t="19773" r="27135" b="22913"/>
          <a:stretch>
            <a:fillRect/>
          </a:stretch>
        </p:blipFill>
        <p:spPr bwMode="auto">
          <a:xfrm>
            <a:off x="5181591" y="3251189"/>
            <a:ext cx="2235216" cy="314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/>
          <p:cNvPicPr/>
          <p:nvPr/>
        </p:nvPicPr>
        <p:blipFill>
          <a:blip r:embed="rId5" cstate="print"/>
          <a:srcRect l="47428" t="21490" r="27765" b="17192"/>
          <a:stretch>
            <a:fillRect/>
          </a:stretch>
        </p:blipFill>
        <p:spPr bwMode="auto">
          <a:xfrm>
            <a:off x="1930368" y="3251189"/>
            <a:ext cx="2438417" cy="304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4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 l="48865" t="20508" r="28623" b="24804"/>
          <a:stretch>
            <a:fillRect/>
          </a:stretch>
        </p:blipFill>
        <p:spPr bwMode="auto">
          <a:xfrm>
            <a:off x="2539972" y="4165595"/>
            <a:ext cx="2235216" cy="314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16 Imagen"/>
          <p:cNvPicPr/>
          <p:nvPr/>
        </p:nvPicPr>
        <p:blipFill>
          <a:blip r:embed="rId4" cstate="print"/>
          <a:srcRect l="48043" t="19773" r="27135" b="22913"/>
          <a:stretch>
            <a:fillRect/>
          </a:stretch>
        </p:blipFill>
        <p:spPr bwMode="auto">
          <a:xfrm>
            <a:off x="4978389" y="3149588"/>
            <a:ext cx="2235216" cy="314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17 Imagen"/>
          <p:cNvPicPr/>
          <p:nvPr/>
        </p:nvPicPr>
        <p:blipFill>
          <a:blip r:embed="rId5" cstate="print"/>
          <a:srcRect l="47428" t="21490" r="27765" b="17192"/>
          <a:stretch>
            <a:fillRect/>
          </a:stretch>
        </p:blipFill>
        <p:spPr bwMode="auto">
          <a:xfrm>
            <a:off x="7416806" y="4165595"/>
            <a:ext cx="2235216" cy="3251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371051" y="-71398"/>
            <a:ext cx="262697" cy="79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046" tIns="65023" rIns="130046" bIns="65023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320764" y="914372"/>
            <a:ext cx="11176078" cy="205731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s-CO" sz="6300" b="1" dirty="0">
                <a:solidFill>
                  <a:schemeClr val="bg1"/>
                </a:solidFill>
                <a:latin typeface="+mj-lt"/>
              </a:rPr>
              <a:t>Llega para los </a:t>
            </a:r>
            <a:r>
              <a:rPr lang="es-CO" sz="6300" b="1" dirty="0">
                <a:solidFill>
                  <a:srgbClr val="FFFF00"/>
                </a:solidFill>
                <a:latin typeface="+mj-lt"/>
              </a:rPr>
              <a:t>Colo</a:t>
            </a:r>
            <a:r>
              <a:rPr lang="es-CO" sz="63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mbi</a:t>
            </a:r>
            <a:r>
              <a:rPr lang="es-CO" sz="6300" b="1" dirty="0">
                <a:solidFill>
                  <a:srgbClr val="FF0000"/>
                </a:solidFill>
                <a:latin typeface="+mj-lt"/>
              </a:rPr>
              <a:t>anos</a:t>
            </a:r>
            <a:r>
              <a:rPr lang="es-CO" sz="6300" b="1" dirty="0">
                <a:solidFill>
                  <a:schemeClr val="bg1"/>
                </a:solidFill>
                <a:latin typeface="+mj-lt"/>
              </a:rPr>
              <a:t> ahorro a la mano.</a:t>
            </a:r>
          </a:p>
        </p:txBody>
      </p:sp>
    </p:spTree>
    <p:extLst>
      <p:ext uri="{BB962C8B-B14F-4D97-AF65-F5344CB8AC3E}">
        <p14:creationId xmlns:p14="http://schemas.microsoft.com/office/powerpoint/2010/main" val="5033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13 Estrella de 5 puntas"/>
          <p:cNvSpPr/>
          <p:nvPr/>
        </p:nvSpPr>
        <p:spPr>
          <a:xfrm>
            <a:off x="9598744" y="2500536"/>
            <a:ext cx="3406056" cy="2160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70347" y="11424415"/>
            <a:ext cx="3034453" cy="519289"/>
          </a:xfrm>
        </p:spPr>
        <p:txBody>
          <a:bodyPr/>
          <a:lstStyle/>
          <a:p>
            <a:pPr>
              <a:defRPr/>
            </a:pPr>
            <a:fld id="{A8BBFB29-B3CE-4109-99E5-30964F1BF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4" name="Picture 16" descr="cash, dollars, money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736303" y="10349408"/>
            <a:ext cx="847673" cy="4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1 Título"/>
          <p:cNvSpPr txBox="1">
            <a:spLocks/>
          </p:cNvSpPr>
          <p:nvPr/>
        </p:nvSpPr>
        <p:spPr>
          <a:xfrm>
            <a:off x="1199759" y="10004273"/>
            <a:ext cx="6022481" cy="1939430"/>
          </a:xfrm>
          <a:prstGeom prst="rect">
            <a:avLst/>
          </a:prstGeom>
        </p:spPr>
        <p:txBody>
          <a:bodyPr lIns="130046" tIns="65023" rIns="130046" bIns="65023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* Estas transacciones son GRATIS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13768" y="844352"/>
            <a:ext cx="10993967" cy="6565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retirar dinero de la cuenta?</a:t>
            </a:r>
          </a:p>
        </p:txBody>
      </p:sp>
      <p:grpSp>
        <p:nvGrpSpPr>
          <p:cNvPr id="44" name="155 Grupo"/>
          <p:cNvGrpSpPr>
            <a:grpSpLocks/>
          </p:cNvGrpSpPr>
          <p:nvPr/>
        </p:nvGrpSpPr>
        <p:grpSpPr bwMode="auto">
          <a:xfrm>
            <a:off x="11209867" y="5514489"/>
            <a:ext cx="1794933" cy="1295964"/>
            <a:chOff x="4500562" y="1174361"/>
            <a:chExt cx="1285884" cy="1094187"/>
          </a:xfrm>
        </p:grpSpPr>
        <p:pic>
          <p:nvPicPr>
            <p:cNvPr id="45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2" y="1174361"/>
              <a:ext cx="939267" cy="939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6" descr="cash, dollars, money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018804" y="1782776"/>
              <a:ext cx="767642" cy="48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59 Grupo"/>
          <p:cNvGrpSpPr>
            <a:grpSpLocks/>
          </p:cNvGrpSpPr>
          <p:nvPr/>
        </p:nvGrpSpPr>
        <p:grpSpPr bwMode="auto">
          <a:xfrm>
            <a:off x="609601" y="1348408"/>
            <a:ext cx="1650436" cy="1492390"/>
            <a:chOff x="357158" y="1966409"/>
            <a:chExt cx="1432534" cy="1528067"/>
          </a:xfrm>
        </p:grpSpPr>
        <p:pic>
          <p:nvPicPr>
            <p:cNvPr id="51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1966409"/>
              <a:ext cx="1219199" cy="121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8" descr="mobile ic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7682" y="2632467"/>
              <a:ext cx="862010" cy="86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165 Grupo"/>
          <p:cNvGrpSpPr>
            <a:grpSpLocks/>
          </p:cNvGrpSpPr>
          <p:nvPr/>
        </p:nvGrpSpPr>
        <p:grpSpPr bwMode="auto">
          <a:xfrm>
            <a:off x="9175609" y="6252782"/>
            <a:ext cx="2032000" cy="1939430"/>
            <a:chOff x="2000232" y="4730699"/>
            <a:chExt cx="1143008" cy="1286656"/>
          </a:xfrm>
        </p:grpSpPr>
        <p:pic>
          <p:nvPicPr>
            <p:cNvPr id="62" name="Picture 18" descr="atm ico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4730699"/>
              <a:ext cx="1004886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176 Imagen" descr="Propuesta 2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0501" y="5588751"/>
              <a:ext cx="1132739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" name="Picture 10" descr="arrow, blue, next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37992" y="5884763"/>
            <a:ext cx="7992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309316" y="2933849"/>
            <a:ext cx="2183270" cy="60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lIns="130949" tIns="65475" rIns="130949" bIns="65475" anchor="ctr"/>
          <a:lstStyle/>
          <a:p>
            <a:endParaRPr lang="es-CO">
              <a:latin typeface="Trebuchet MS" pitchFamily="34" charset="0"/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28979" y="3019644"/>
            <a:ext cx="1946204" cy="7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ctr" eaLnBrk="0" hangingPunct="0"/>
            <a:r>
              <a:rPr lang="es-CO" sz="2000" b="1" dirty="0">
                <a:solidFill>
                  <a:schemeClr val="tx2"/>
                </a:solidFill>
                <a:latin typeface="Trebuchet MS" pitchFamily="34" charset="0"/>
              </a:rPr>
              <a:t>MIS BANCOS</a:t>
            </a:r>
          </a:p>
          <a:p>
            <a:pPr algn="ctr" eaLnBrk="0" hangingPunct="0"/>
            <a:endParaRPr lang="es-ES" sz="2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06400" y="6049582"/>
            <a:ext cx="2032000" cy="7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949" tIns="65475" rIns="130949" bIns="6547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2"/>
                </a:solidFill>
                <a:latin typeface="+mn-lt"/>
              </a:rPr>
              <a:t>A la Mano</a:t>
            </a: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auto">
          <a:xfrm>
            <a:off x="309316" y="4245617"/>
            <a:ext cx="2183270" cy="1228231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lIns="130949" tIns="65475" rIns="130949" bIns="65475" anchor="ctr"/>
          <a:lstStyle/>
          <a:p>
            <a:endParaRPr lang="es-CO">
              <a:latin typeface="Trebuchet MS" pitchFamily="34" charset="0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428979" y="4399146"/>
            <a:ext cx="1946204" cy="10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949" tIns="65475" rIns="130949" bIns="6547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j-lt"/>
              </a:rPr>
              <a:t>Reg. Banco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0" dirty="0" smtClean="0">
              <a:solidFill>
                <a:schemeClr val="tx2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2"/>
                </a:solidFill>
                <a:latin typeface="+mj-lt"/>
              </a:rPr>
              <a:t>Banca Movil </a:t>
            </a:r>
            <a:endParaRPr lang="es-ES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auto">
          <a:xfrm>
            <a:off x="288995" y="6203111"/>
            <a:ext cx="2257778" cy="659271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lIns="130949" tIns="65475" rIns="130949" bIns="65475" anchor="ctr"/>
          <a:lstStyle/>
          <a:p>
            <a:endParaRPr lang="es-CO">
              <a:latin typeface="Trebuchet MS" pitchFamily="34" charset="0"/>
            </a:endParaRPr>
          </a:p>
        </p:txBody>
      </p:sp>
      <p:pic>
        <p:nvPicPr>
          <p:cNvPr id="76" name="Picture 10" descr="arrow, blue, next 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7281" y="354344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 descr="check, correct, ok, tick, yes 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6827" y="2933849"/>
            <a:ext cx="514773" cy="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 descr="check, correct, ok, tick, yes 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6827" y="4972621"/>
            <a:ext cx="514773" cy="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 descr="check, correct, ok, tick, yes 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6827" y="6252782"/>
            <a:ext cx="514773" cy="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0" descr="arrow, blue, next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62579" y="625278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AutoShape 7"/>
          <p:cNvSpPr>
            <a:spLocks noChangeArrowheads="1"/>
          </p:cNvSpPr>
          <p:nvPr/>
        </p:nvSpPr>
        <p:spPr bwMode="auto">
          <a:xfrm>
            <a:off x="3276037" y="3545705"/>
            <a:ext cx="2458719" cy="467134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lIns="130949" tIns="65475" rIns="130949" bIns="65475" anchor="ctr"/>
          <a:lstStyle/>
          <a:p>
            <a:endParaRPr lang="es-CO">
              <a:latin typeface="Trebuchet MS" pitchFamily="34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444037" y="3441848"/>
            <a:ext cx="2091109" cy="474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949" tIns="65475" rIns="130949" bIns="6547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n-lt"/>
              </a:rPr>
              <a:t>Enviar dinero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2"/>
                </a:solidFill>
                <a:latin typeface="+mn-lt"/>
              </a:rPr>
              <a:t>Retirar dinero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n-lt"/>
              </a:rPr>
              <a:t>Recargar prepago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n-lt"/>
              </a:rPr>
              <a:t>Pagar facturas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n-lt"/>
              </a:rPr>
              <a:t>Consultar saldo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0" dirty="0" smtClean="0">
                <a:solidFill>
                  <a:schemeClr val="tx2"/>
                </a:solidFill>
                <a:latin typeface="+mn-lt"/>
              </a:rPr>
              <a:t>Cambiar clave</a:t>
            </a:r>
          </a:p>
        </p:txBody>
      </p:sp>
      <p:sp>
        <p:nvSpPr>
          <p:cNvPr id="91" name="2 Marcador de fecha"/>
          <p:cNvSpPr txBox="1">
            <a:spLocks noGrp="1"/>
          </p:cNvSpPr>
          <p:nvPr/>
        </p:nvSpPr>
        <p:spPr bwMode="auto">
          <a:xfrm>
            <a:off x="3070578" y="2890950"/>
            <a:ext cx="2867378" cy="4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MENU TRANSACCIONAL</a:t>
            </a:r>
          </a:p>
        </p:txBody>
      </p:sp>
      <p:pic>
        <p:nvPicPr>
          <p:cNvPr id="95" name="Picture 10" descr="arrow, blue, next 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7281" y="5514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heck, correct, ok, tick, yes 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2578" y="4457848"/>
            <a:ext cx="514773" cy="5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6354468" y="4516760"/>
            <a:ext cx="2524196" cy="5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949" tIns="65475" rIns="130949" bIns="6547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 smtClean="0">
                <a:solidFill>
                  <a:schemeClr val="tx2"/>
                </a:solidFill>
                <a:latin typeface="+mn-lt"/>
              </a:rPr>
              <a:t>Escribe tu clave</a:t>
            </a:r>
          </a:p>
        </p:txBody>
      </p:sp>
      <p:sp>
        <p:nvSpPr>
          <p:cNvPr id="98" name="AutoShape 7"/>
          <p:cNvSpPr>
            <a:spLocks noChangeArrowheads="1"/>
          </p:cNvSpPr>
          <p:nvPr/>
        </p:nvSpPr>
        <p:spPr bwMode="auto">
          <a:xfrm>
            <a:off x="6423378" y="4356248"/>
            <a:ext cx="2257778" cy="812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lIns="130949" tIns="65475" rIns="130949" bIns="65475" anchor="ctr"/>
          <a:lstStyle/>
          <a:p>
            <a:endParaRPr lang="es-CO">
              <a:latin typeface="Trebuchet MS" pitchFamily="34" charset="0"/>
            </a:endParaRPr>
          </a:p>
        </p:txBody>
      </p:sp>
      <p:pic>
        <p:nvPicPr>
          <p:cNvPr id="99" name="Picture 10" descr="arrow, blue, next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13779" y="445784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0" descr="arrow, blue, next 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6179" y="516904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59 Grupo"/>
          <p:cNvGrpSpPr>
            <a:grpSpLocks/>
          </p:cNvGrpSpPr>
          <p:nvPr/>
        </p:nvGrpSpPr>
        <p:grpSpPr bwMode="auto">
          <a:xfrm>
            <a:off x="6807201" y="5995396"/>
            <a:ext cx="1551093" cy="1404338"/>
            <a:chOff x="357158" y="1966409"/>
            <a:chExt cx="1432534" cy="1528067"/>
          </a:xfrm>
        </p:grpSpPr>
        <p:pic>
          <p:nvPicPr>
            <p:cNvPr id="102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7158" y="1966409"/>
              <a:ext cx="1219199" cy="121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 descr="mobile ico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7682" y="2632467"/>
              <a:ext cx="862010" cy="86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" name="1 Título"/>
          <p:cNvSpPr txBox="1">
            <a:spLocks/>
          </p:cNvSpPr>
          <p:nvPr/>
        </p:nvSpPr>
        <p:spPr bwMode="auto">
          <a:xfrm>
            <a:off x="6358384" y="7613104"/>
            <a:ext cx="2415822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just"/>
            <a:r>
              <a:rPr lang="es-CO" sz="2000" b="1" dirty="0">
                <a:solidFill>
                  <a:srgbClr val="376092"/>
                </a:solidFill>
                <a:latin typeface="Calibri" pitchFamily="34" charset="0"/>
              </a:rPr>
              <a:t>El cliente recibe un </a:t>
            </a:r>
            <a:r>
              <a:rPr lang="es-CO" sz="2000" b="1" dirty="0" smtClean="0">
                <a:solidFill>
                  <a:srgbClr val="376092"/>
                </a:solidFill>
                <a:latin typeface="Calibri" pitchFamily="34" charset="0"/>
              </a:rPr>
              <a:t>PIN de 6 números </a:t>
            </a:r>
            <a:r>
              <a:rPr lang="es-CO" sz="2000" b="1" dirty="0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s-CO" sz="2000" b="1" dirty="0">
                <a:solidFill>
                  <a:srgbClr val="376092"/>
                </a:solidFill>
                <a:latin typeface="Calibri" pitchFamily="34" charset="0"/>
              </a:rPr>
            </a:br>
            <a:endParaRPr lang="es-CO" sz="20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105" name="Picture 10" descr="arrow, blue, next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73442" y="5950240"/>
            <a:ext cx="7992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" name="58 Grupo"/>
          <p:cNvGrpSpPr>
            <a:grpSpLocks/>
          </p:cNvGrpSpPr>
          <p:nvPr/>
        </p:nvGrpSpPr>
        <p:grpSpPr bwMode="auto">
          <a:xfrm>
            <a:off x="9272695" y="4649760"/>
            <a:ext cx="1700106" cy="1675271"/>
            <a:chOff x="2143110" y="1285860"/>
            <a:chExt cx="1512341" cy="1714515"/>
          </a:xfrm>
        </p:grpSpPr>
        <p:pic>
          <p:nvPicPr>
            <p:cNvPr id="107" name="Picture 2" descr="shop, store ico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14546" y="1285860"/>
              <a:ext cx="1272690" cy="135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1 Título"/>
            <p:cNvSpPr txBox="1">
              <a:spLocks/>
            </p:cNvSpPr>
            <p:nvPr/>
          </p:nvSpPr>
          <p:spPr bwMode="auto">
            <a:xfrm>
              <a:off x="2446015" y="2390189"/>
              <a:ext cx="78581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O" sz="2000" b="1" dirty="0">
                  <a:solidFill>
                    <a:srgbClr val="FFFFFF"/>
                  </a:solidFill>
                  <a:latin typeface="Calibri" pitchFamily="34" charset="0"/>
                </a:rPr>
                <a:t>CB </a:t>
              </a:r>
              <a:br>
                <a:rPr lang="es-CO" sz="2000" b="1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s-CO" sz="2000" b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br>
                <a:rPr lang="es-CO" sz="2000" b="1" dirty="0">
                  <a:solidFill>
                    <a:srgbClr val="FFFFFF"/>
                  </a:solidFill>
                  <a:latin typeface="Calibri" pitchFamily="34" charset="0"/>
                </a:rPr>
              </a:br>
              <a:endParaRPr lang="es-CO" sz="20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09" name="51 Grupo"/>
            <p:cNvGrpSpPr>
              <a:grpSpLocks/>
            </p:cNvGrpSpPr>
            <p:nvPr/>
          </p:nvGrpSpPr>
          <p:grpSpPr bwMode="auto">
            <a:xfrm>
              <a:off x="2143110" y="2395531"/>
              <a:ext cx="1512341" cy="604844"/>
              <a:chOff x="-694932" y="1071546"/>
              <a:chExt cx="2612364" cy="1157304"/>
            </a:xfrm>
          </p:grpSpPr>
          <p:pic>
            <p:nvPicPr>
              <p:cNvPr id="110" name="5 Imagen" descr="Propuesta 2.png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27584" y="2003437"/>
                <a:ext cx="428628" cy="211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5 Imagen" descr="Propuesta 2.pn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490" y="2024063"/>
                <a:ext cx="857255" cy="204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5 Imagen" descr="Propuesta 2.png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694932" y="1071546"/>
                <a:ext cx="2612364" cy="957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3" name="1 Título"/>
          <p:cNvSpPr txBox="1">
            <a:spLocks/>
          </p:cNvSpPr>
          <p:nvPr/>
        </p:nvSpPr>
        <p:spPr bwMode="auto">
          <a:xfrm>
            <a:off x="9886776" y="3292624"/>
            <a:ext cx="2685976" cy="11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ctr"/>
            <a:r>
              <a:rPr lang="es-CO" sz="2300" b="1" dirty="0" smtClean="0">
                <a:solidFill>
                  <a:schemeClr val="bg1"/>
                </a:solidFill>
                <a:latin typeface="Calibri" pitchFamily="34" charset="0"/>
              </a:rPr>
              <a:t>El pin dura 30 minutos</a:t>
            </a:r>
            <a:r>
              <a:rPr lang="es-CO" sz="23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CO" sz="23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CO" sz="23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s-CO" sz="2300" b="1" dirty="0">
                <a:solidFill>
                  <a:schemeClr val="bg1"/>
                </a:solidFill>
                <a:latin typeface="Calibri" pitchFamily="34" charset="0"/>
              </a:rPr>
            </a:br>
            <a:endParaRPr lang="es-CO" sz="2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1 Título"/>
          <p:cNvSpPr txBox="1">
            <a:spLocks/>
          </p:cNvSpPr>
          <p:nvPr/>
        </p:nvSpPr>
        <p:spPr bwMode="auto">
          <a:xfrm>
            <a:off x="21680" y="8477200"/>
            <a:ext cx="10009112" cy="11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ctr"/>
            <a:r>
              <a:rPr lang="es-CO" sz="2300" b="1" dirty="0" smtClean="0">
                <a:solidFill>
                  <a:srgbClr val="FF0000"/>
                </a:solidFill>
                <a:latin typeface="Calibri" pitchFamily="34" charset="0"/>
              </a:rPr>
              <a:t>Los retiros en efectivo se pueden realizar en Cajeros automáticos Bancolombia y en los Bancolombia a la Mano Corresponsales Bancarios </a:t>
            </a:r>
            <a:r>
              <a:rPr lang="es-CO" sz="2300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s-CO" sz="23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s-CO" sz="23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lang="es-CO" sz="2300" b="1" dirty="0">
                <a:solidFill>
                  <a:srgbClr val="FF0000"/>
                </a:solidFill>
                <a:latin typeface="Calibri" pitchFamily="34" charset="0"/>
              </a:rPr>
            </a:br>
            <a:endParaRPr lang="es-CO" sz="23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 txBox="1">
            <a:spLocks/>
          </p:cNvSpPr>
          <p:nvPr/>
        </p:nvSpPr>
        <p:spPr bwMode="auto">
          <a:xfrm>
            <a:off x="913630" y="2533386"/>
            <a:ext cx="3777263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endParaRPr lang="es-CO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525736" y="2500536"/>
            <a:ext cx="11679229" cy="5904656"/>
          </a:xfrm>
          <a:prstGeom prst="roundRect">
            <a:avLst>
              <a:gd name="adj" fmla="val 1057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100 Grupo"/>
          <p:cNvGrpSpPr>
            <a:grpSpLocks/>
          </p:cNvGrpSpPr>
          <p:nvPr/>
        </p:nvGrpSpPr>
        <p:grpSpPr bwMode="auto">
          <a:xfrm>
            <a:off x="7225117" y="5158961"/>
            <a:ext cx="1489257" cy="1253066"/>
            <a:chOff x="2916092" y="2857497"/>
            <a:chExt cx="1511100" cy="1422209"/>
          </a:xfrm>
        </p:grpSpPr>
        <p:pic>
          <p:nvPicPr>
            <p:cNvPr id="10255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6092" y="2857497"/>
              <a:ext cx="1168704" cy="11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8" descr="mobile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884" y="3453399"/>
              <a:ext cx="826308" cy="82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1" name="1 Título"/>
          <p:cNvSpPr txBox="1">
            <a:spLocks/>
          </p:cNvSpPr>
          <p:nvPr/>
        </p:nvSpPr>
        <p:spPr bwMode="auto">
          <a:xfrm>
            <a:off x="6257977" y="2966880"/>
            <a:ext cx="3777263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> </a:t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endParaRPr lang="es-CO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97744" y="1348408"/>
            <a:ext cx="10993967" cy="6565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transacciones que permite la cuenta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10418" y="9263664"/>
            <a:ext cx="3034453" cy="519289"/>
          </a:xfrm>
        </p:spPr>
        <p:txBody>
          <a:bodyPr/>
          <a:lstStyle/>
          <a:p>
            <a:pPr>
              <a:defRPr/>
            </a:pPr>
            <a:fld id="{A8BBFB29-B3CE-4109-99E5-30964F1BF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" name="25 Rectángulo"/>
          <p:cNvSpPr/>
          <p:nvPr/>
        </p:nvSpPr>
        <p:spPr>
          <a:xfrm>
            <a:off x="1677864" y="3436640"/>
            <a:ext cx="5976664" cy="9930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Transferencias a cuentas Bancolombia sin necesidad de inscripción previa</a:t>
            </a:r>
            <a:endParaRPr lang="es-E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917472" y="5414641"/>
            <a:ext cx="4668518" cy="62375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s-E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Pago de servicios públicos</a:t>
            </a:r>
            <a:endParaRPr lang="es-E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330113" y="6865413"/>
            <a:ext cx="5915951" cy="111620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Recarga de celulares del mismo operador</a:t>
            </a:r>
            <a:endParaRPr lang="es-E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2" name="Picture 4" descr="head, man, personal, user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512" y="3302259"/>
            <a:ext cx="1105746" cy="99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mobile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5413" y="3828985"/>
            <a:ext cx="781796" cy="70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arrow, blue, nex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5788" y="3519167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00 Grupo"/>
          <p:cNvGrpSpPr>
            <a:grpSpLocks/>
          </p:cNvGrpSpPr>
          <p:nvPr/>
        </p:nvGrpSpPr>
        <p:grpSpPr bwMode="auto">
          <a:xfrm>
            <a:off x="7383632" y="6753852"/>
            <a:ext cx="1489257" cy="1253066"/>
            <a:chOff x="2916092" y="2857497"/>
            <a:chExt cx="1511100" cy="1422209"/>
          </a:xfrm>
        </p:grpSpPr>
        <p:pic>
          <p:nvPicPr>
            <p:cNvPr id="39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6092" y="2857497"/>
              <a:ext cx="1168704" cy="11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 descr="mobile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884" y="3453399"/>
              <a:ext cx="826308" cy="82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89 Grupo"/>
          <p:cNvGrpSpPr>
            <a:grpSpLocks/>
          </p:cNvGrpSpPr>
          <p:nvPr/>
        </p:nvGrpSpPr>
        <p:grpSpPr bwMode="auto">
          <a:xfrm>
            <a:off x="10540796" y="6850906"/>
            <a:ext cx="1664169" cy="1253066"/>
            <a:chOff x="7496202" y="3722692"/>
            <a:chExt cx="1147764" cy="1135062"/>
          </a:xfrm>
        </p:grpSpPr>
        <p:grpSp>
          <p:nvGrpSpPr>
            <p:cNvPr id="7" name="70 Grupo"/>
            <p:cNvGrpSpPr>
              <a:grpSpLocks/>
            </p:cNvGrpSpPr>
            <p:nvPr/>
          </p:nvGrpSpPr>
          <p:grpSpPr bwMode="auto">
            <a:xfrm>
              <a:off x="7496202" y="3722692"/>
              <a:ext cx="933450" cy="1065212"/>
              <a:chOff x="5353063" y="3436235"/>
              <a:chExt cx="933449" cy="1066670"/>
            </a:xfrm>
          </p:grpSpPr>
          <p:pic>
            <p:nvPicPr>
              <p:cNvPr id="44" name="Picture 24" descr="mobile icon">
                <a:hlinkClick r:id="rId5" tooltip="mobile icon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53063" y="3436235"/>
                <a:ext cx="933449" cy="1066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64712" y="3852343"/>
                <a:ext cx="319098" cy="237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3" name="Picture 16" descr="cash, dollars, money ico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15303" y="4394204"/>
              <a:ext cx="728663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100 Grupo"/>
          <p:cNvGrpSpPr>
            <a:grpSpLocks/>
          </p:cNvGrpSpPr>
          <p:nvPr/>
        </p:nvGrpSpPr>
        <p:grpSpPr bwMode="auto">
          <a:xfrm>
            <a:off x="10198153" y="3376427"/>
            <a:ext cx="1489257" cy="1253066"/>
            <a:chOff x="2916092" y="2857497"/>
            <a:chExt cx="1511100" cy="1422209"/>
          </a:xfrm>
        </p:grpSpPr>
        <p:pic>
          <p:nvPicPr>
            <p:cNvPr id="47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6092" y="2857497"/>
              <a:ext cx="1168704" cy="11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8" descr="mobile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884" y="3453399"/>
              <a:ext cx="826308" cy="82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10" descr="arrow, blue, nex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6661" y="53081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 descr="arrow, blue, nex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3124" y="6977466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cash, dollars, money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9838588" y="4147391"/>
            <a:ext cx="847673" cy="4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servicios publicos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643" y="5135798"/>
            <a:ext cx="1397687" cy="1096390"/>
          </a:xfrm>
          <a:prstGeom prst="rect">
            <a:avLst/>
          </a:prstGeom>
        </p:spPr>
      </p:pic>
      <p:sp>
        <p:nvSpPr>
          <p:cNvPr id="52" name="1 Título"/>
          <p:cNvSpPr txBox="1">
            <a:spLocks/>
          </p:cNvSpPr>
          <p:nvPr/>
        </p:nvSpPr>
        <p:spPr>
          <a:xfrm>
            <a:off x="1034063" y="7843522"/>
            <a:ext cx="6022481" cy="1939430"/>
          </a:xfrm>
          <a:prstGeom prst="rect">
            <a:avLst/>
          </a:prstGeom>
        </p:spPr>
        <p:txBody>
          <a:bodyPr lIns="130046" tIns="65023" rIns="130046" bIns="65023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* Estas transacciones son GRATIS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7" name="36 Imagen" descr="grati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60" y="2572544"/>
            <a:ext cx="1584176" cy="99471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66896" y="0"/>
            <a:ext cx="1584176" cy="31201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3316" name="Picture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3352" y="1950720"/>
            <a:ext cx="10074204" cy="4024689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conocer mas 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producto visita: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6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50230" indent="-6502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CO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www.bancolombia.com/alamano</a:t>
            </a:r>
            <a:endParaRPr lang="es-CO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50230" indent="-65023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88908" y="8947575"/>
            <a:ext cx="4872284" cy="745067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Gracias!!</a:t>
            </a:r>
            <a:endParaRPr lang="es-ES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3728" y="0"/>
            <a:ext cx="11953328" cy="1625600"/>
          </a:xfrm>
        </p:spPr>
        <p:txBody>
          <a:bodyPr>
            <a:norm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¿Cómo encontrar Ahorro a la Mano en diferentes marcas de celulares?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717" y="1394813"/>
            <a:ext cx="12192000" cy="7476031"/>
          </a:xfrm>
        </p:spPr>
        <p:txBody>
          <a:bodyPr/>
          <a:lstStyle/>
          <a:p>
            <a:r>
              <a:rPr lang="es-CO" sz="2600" dirty="0" smtClean="0"/>
              <a:t>Blackberry : </a:t>
            </a:r>
          </a:p>
          <a:p>
            <a:pPr>
              <a:buNone/>
            </a:pPr>
            <a:r>
              <a:rPr lang="es-CO" sz="1700" dirty="0" smtClean="0"/>
              <a:t>Menú- Configuración - Vive tu sim, Mundo Tigo o Mis servicios Uff – Mis bancos – Reg. Bancos – Ahorro a la Mano</a:t>
            </a:r>
          </a:p>
          <a:p>
            <a:r>
              <a:rPr lang="es-CO" sz="2600" dirty="0" smtClean="0"/>
              <a:t>Nokia 2220, 1208, 1100, E71, 1112, 1661, 5220, 5310, 6133, 2610:</a:t>
            </a:r>
          </a:p>
          <a:p>
            <a:pPr>
              <a:buNone/>
            </a:pPr>
            <a:r>
              <a:rPr lang="es-CO" sz="1700" dirty="0" smtClean="0"/>
              <a:t>Menú – Vive tu sim, Mundo Tigo o Mis servicios Uff – Mis bancos – Reg. Bancos - Ahorro a la Mano </a:t>
            </a:r>
          </a:p>
          <a:p>
            <a:r>
              <a:rPr lang="es-CO" sz="2600" dirty="0" smtClean="0"/>
              <a:t>Sony Ericsson w205, w302</a:t>
            </a:r>
          </a:p>
          <a:p>
            <a:pPr>
              <a:buNone/>
            </a:pPr>
            <a:r>
              <a:rPr lang="es-CO" sz="1700" dirty="0" smtClean="0"/>
              <a:t>Menú – Entretenimiento – Vive tu sim, Mundo Tigo o Mis servicios Uff – Mis bancos – Reg. Bancos – Ahorro a la Mano</a:t>
            </a:r>
          </a:p>
          <a:p>
            <a:r>
              <a:rPr lang="es-CO" sz="2600" dirty="0" smtClean="0"/>
              <a:t>LG GD510, KD570 – 500, GB190, GS107A, KP105</a:t>
            </a:r>
          </a:p>
          <a:p>
            <a:pPr>
              <a:buNone/>
            </a:pPr>
            <a:r>
              <a:rPr lang="es-CO" sz="1700" dirty="0" smtClean="0"/>
              <a:t>Menú – Utilidades – Extras – Vive tu sim, Mundo Tigo o Mis servicios Uff – Mis bancos – Reg. Bancos - Ahorro a la mano</a:t>
            </a:r>
          </a:p>
          <a:p>
            <a:r>
              <a:rPr lang="es-CO" sz="2600" dirty="0" smtClean="0"/>
              <a:t>Motorola L6, W375</a:t>
            </a:r>
          </a:p>
          <a:p>
            <a:pPr>
              <a:buNone/>
            </a:pPr>
            <a:r>
              <a:rPr lang="es-CO" sz="1700" dirty="0" smtClean="0"/>
              <a:t>Menú - Vive tu sim, Mundo Tigo o Mis servicios Uff - Mis bancos - Reg. Bancos - Ahorro a la mano</a:t>
            </a:r>
          </a:p>
          <a:p>
            <a:r>
              <a:rPr lang="es-CO" sz="2600" dirty="0" smtClean="0"/>
              <a:t>Samsung S5230, KEYSTONE</a:t>
            </a:r>
          </a:p>
          <a:p>
            <a:pPr>
              <a:buNone/>
            </a:pPr>
            <a:r>
              <a:rPr lang="es-CO" sz="1700" dirty="0" smtClean="0"/>
              <a:t>Menú – Aplicaciones – Vive tu sim, Mundo Tigo o Mis servicios Uff – Mis Bancos – Reg. Bancos – Ahorro a la Mano</a:t>
            </a:r>
          </a:p>
          <a:p>
            <a:r>
              <a:rPr lang="es-CO" sz="2600" dirty="0" smtClean="0"/>
              <a:t>Alcatel OT 670A OT 255A</a:t>
            </a:r>
          </a:p>
          <a:p>
            <a:pPr>
              <a:buNone/>
            </a:pPr>
            <a:r>
              <a:rPr lang="es-CO" sz="1700" dirty="0" smtClean="0"/>
              <a:t>Menú – Claro, Tigo o Uff - Mis bancos – Reg. Bancos - Ahorro a la mano</a:t>
            </a:r>
          </a:p>
          <a:p>
            <a:r>
              <a:rPr lang="es-CO" sz="2600" dirty="0" smtClean="0"/>
              <a:t>ZTE S305</a:t>
            </a:r>
          </a:p>
          <a:p>
            <a:pPr>
              <a:buNone/>
            </a:pPr>
            <a:r>
              <a:rPr lang="es-CO" sz="1700" dirty="0" smtClean="0"/>
              <a:t>Menú – Vive tu sim, Mundo Tigo o Mis servicios Uff – Mis Bancos – Reg. Bancos – Ahorro a la mano</a:t>
            </a:r>
          </a:p>
          <a:p>
            <a:r>
              <a:rPr lang="es-CO" sz="2600" dirty="0" err="1" smtClean="0"/>
              <a:t>Iphone</a:t>
            </a:r>
            <a:endParaRPr lang="es-CO" sz="2600" dirty="0" smtClean="0"/>
          </a:p>
          <a:p>
            <a:pPr>
              <a:buNone/>
            </a:pPr>
            <a:r>
              <a:rPr lang="es-CO" sz="1700" dirty="0" smtClean="0"/>
              <a:t>Ajustes – Teléfono – Aplicaciones SIM –  Claro, Tigo o Uff – Herramientas – Banca Móvil – </a:t>
            </a:r>
          </a:p>
          <a:p>
            <a:pPr>
              <a:buNone/>
            </a:pPr>
            <a:r>
              <a:rPr lang="es-CO" sz="1700" dirty="0" smtClean="0"/>
              <a:t>Reg. Banco – Ahorro a la Mano</a:t>
            </a:r>
          </a:p>
          <a:p>
            <a:endParaRPr lang="es-CO" sz="2600" dirty="0" smtClean="0"/>
          </a:p>
          <a:p>
            <a:pPr>
              <a:buNone/>
            </a:pPr>
            <a:endParaRPr lang="es-CO" sz="4000" dirty="0" smtClean="0"/>
          </a:p>
          <a:p>
            <a:endParaRPr lang="es-CO" sz="4000" dirty="0" smtClean="0"/>
          </a:p>
          <a:p>
            <a:pPr>
              <a:buNone/>
            </a:pPr>
            <a:endParaRPr lang="es-CO" sz="4000" dirty="0" smtClean="0"/>
          </a:p>
          <a:p>
            <a:pPr>
              <a:buNone/>
            </a:pPr>
            <a:endParaRPr lang="es-CO" sz="4000" dirty="0" smtClean="0"/>
          </a:p>
          <a:p>
            <a:endParaRPr lang="es-CO" dirty="0" smtClean="0"/>
          </a:p>
          <a:p>
            <a:pPr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713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51642" y="124272"/>
            <a:ext cx="5646702" cy="746869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¡Rompiendo paradigmas!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9775" t="32639" r="38470" b="13853"/>
          <a:stretch>
            <a:fillRect/>
          </a:stretch>
        </p:blipFill>
        <p:spPr bwMode="auto">
          <a:xfrm>
            <a:off x="3149577" y="2336782"/>
            <a:ext cx="6526679" cy="6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Llamada rectangular redondeada"/>
          <p:cNvSpPr/>
          <p:nvPr/>
        </p:nvSpPr>
        <p:spPr>
          <a:xfrm>
            <a:off x="1219163" y="3860793"/>
            <a:ext cx="2151663" cy="1442719"/>
          </a:xfrm>
          <a:prstGeom prst="wedgeRoundRectCallout">
            <a:avLst>
              <a:gd name="adj1" fmla="val 83096"/>
              <a:gd name="adj2" fmla="val 39171"/>
              <a:gd name="adj3" fmla="val 16667"/>
            </a:avLst>
          </a:prstGeom>
          <a:gradFill flip="none" rotWithShape="1">
            <a:gsLst>
              <a:gs pos="0">
                <a:srgbClr val="282CD6">
                  <a:shade val="30000"/>
                  <a:satMod val="115000"/>
                </a:srgbClr>
              </a:gs>
              <a:gs pos="50000">
                <a:srgbClr val="282CD6">
                  <a:shade val="67500"/>
                  <a:satMod val="115000"/>
                </a:srgbClr>
              </a:gs>
              <a:gs pos="100000">
                <a:srgbClr val="282CD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300" b="1" dirty="0">
                <a:solidFill>
                  <a:schemeClr val="bg1"/>
                </a:solidFill>
              </a:rPr>
              <a:t>“…Es que no me alcanza para ahorrar”</a:t>
            </a:r>
          </a:p>
        </p:txBody>
      </p:sp>
      <p:sp>
        <p:nvSpPr>
          <p:cNvPr id="16" name="15 Llamada rectangular redondeada"/>
          <p:cNvSpPr/>
          <p:nvPr/>
        </p:nvSpPr>
        <p:spPr>
          <a:xfrm>
            <a:off x="914362" y="6705613"/>
            <a:ext cx="2828995" cy="1941689"/>
          </a:xfrm>
          <a:prstGeom prst="wedgeRoundRectCallout">
            <a:avLst>
              <a:gd name="adj1" fmla="val 76414"/>
              <a:gd name="adj2" fmla="val -48643"/>
              <a:gd name="adj3" fmla="val 16667"/>
            </a:avLst>
          </a:prstGeom>
          <a:gradFill flip="none" rotWithShape="1">
            <a:gsLst>
              <a:gs pos="0">
                <a:srgbClr val="282CD6">
                  <a:shade val="30000"/>
                  <a:satMod val="115000"/>
                </a:srgbClr>
              </a:gs>
              <a:gs pos="50000">
                <a:srgbClr val="282CD6">
                  <a:shade val="67500"/>
                  <a:satMod val="115000"/>
                </a:srgbClr>
              </a:gs>
              <a:gs pos="100000">
                <a:srgbClr val="282CD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300" b="1" dirty="0">
                <a:solidFill>
                  <a:schemeClr val="bg1"/>
                </a:solidFill>
              </a:rPr>
              <a:t>“.. Es que a mi no me gusta que me cobren por servicios que no uso!...”</a:t>
            </a:r>
          </a:p>
        </p:txBody>
      </p:sp>
      <p:sp>
        <p:nvSpPr>
          <p:cNvPr id="17" name="16 Llamada rectangular redondeada"/>
          <p:cNvSpPr/>
          <p:nvPr/>
        </p:nvSpPr>
        <p:spPr>
          <a:xfrm>
            <a:off x="9144019" y="5080001"/>
            <a:ext cx="2874150" cy="2348089"/>
          </a:xfrm>
          <a:prstGeom prst="wedgeRoundRectCallout">
            <a:avLst>
              <a:gd name="adj1" fmla="val -72144"/>
              <a:gd name="adj2" fmla="val 7774"/>
              <a:gd name="adj3" fmla="val 16667"/>
            </a:avLst>
          </a:prstGeom>
          <a:gradFill flip="none" rotWithShape="1">
            <a:gsLst>
              <a:gs pos="0">
                <a:srgbClr val="282CD6">
                  <a:shade val="30000"/>
                  <a:satMod val="115000"/>
                </a:srgbClr>
              </a:gs>
              <a:gs pos="50000">
                <a:srgbClr val="282CD6">
                  <a:shade val="67500"/>
                  <a:satMod val="115000"/>
                </a:srgbClr>
              </a:gs>
              <a:gs pos="100000">
                <a:srgbClr val="282CD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300" b="1" dirty="0">
                <a:solidFill>
                  <a:schemeClr val="bg1"/>
                </a:solidFill>
              </a:rPr>
              <a:t>“… Yo no ahorro en los Bancos porque me cobran un montón de impuestos…”</a:t>
            </a:r>
          </a:p>
        </p:txBody>
      </p:sp>
      <p:sp>
        <p:nvSpPr>
          <p:cNvPr id="1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47200" y="9247858"/>
            <a:ext cx="3034453" cy="519289"/>
          </a:xfrm>
        </p:spPr>
        <p:txBody>
          <a:bodyPr/>
          <a:lstStyle/>
          <a:p>
            <a:pPr>
              <a:defRPr/>
            </a:pPr>
            <a:fld id="{EEE55589-7806-4A05-B7E9-8CBDBB60E1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199" y="1219175"/>
            <a:ext cx="1415627" cy="214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Llamada rectangular redondeada"/>
          <p:cNvSpPr/>
          <p:nvPr/>
        </p:nvSpPr>
        <p:spPr>
          <a:xfrm>
            <a:off x="8737616" y="2133581"/>
            <a:ext cx="2614507" cy="1729458"/>
          </a:xfrm>
          <a:prstGeom prst="wedgeRoundRectCallout">
            <a:avLst>
              <a:gd name="adj1" fmla="val -52011"/>
              <a:gd name="adj2" fmla="val 92203"/>
              <a:gd name="adj3" fmla="val 16667"/>
            </a:avLst>
          </a:prstGeom>
          <a:gradFill flip="none" rotWithShape="1">
            <a:gsLst>
              <a:gs pos="0">
                <a:srgbClr val="282CD6">
                  <a:shade val="30000"/>
                  <a:satMod val="115000"/>
                </a:srgbClr>
              </a:gs>
              <a:gs pos="50000">
                <a:srgbClr val="282CD6">
                  <a:shade val="67500"/>
                  <a:satMod val="115000"/>
                </a:srgbClr>
              </a:gs>
              <a:gs pos="100000">
                <a:srgbClr val="282CD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300" b="1" dirty="0"/>
              <a:t>“… ¡Esas oficinas de los Bancos dan hasta susto!...”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7010401" y="290125"/>
            <a:ext cx="5741528" cy="1430303"/>
          </a:xfrm>
          <a:prstGeom prst="roundRect">
            <a:avLst/>
          </a:prstGeom>
          <a:solidFill>
            <a:srgbClr val="F8E9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es-CO" sz="2800" dirty="0">
                <a:solidFill>
                  <a:schemeClr val="tx1"/>
                </a:solidFill>
              </a:rPr>
              <a:t>Un estudio antropológico nos permitió conocer las necesidades de </a:t>
            </a:r>
            <a:r>
              <a:rPr lang="es-CO" sz="2800" dirty="0" smtClean="0">
                <a:solidFill>
                  <a:schemeClr val="tx1"/>
                </a:solidFill>
              </a:rPr>
              <a:t>los Colombianos</a:t>
            </a:r>
            <a:r>
              <a:rPr lang="es-CO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1523965" y="1523977"/>
            <a:ext cx="2558066" cy="1747521"/>
          </a:xfrm>
          <a:prstGeom prst="wedgeRoundRectCallout">
            <a:avLst>
              <a:gd name="adj1" fmla="val 83096"/>
              <a:gd name="adj2" fmla="val 39171"/>
              <a:gd name="adj3" fmla="val 16667"/>
            </a:avLst>
          </a:prstGeom>
          <a:gradFill flip="none" rotWithShape="1">
            <a:gsLst>
              <a:gs pos="0">
                <a:srgbClr val="282CD6">
                  <a:shade val="30000"/>
                  <a:satMod val="115000"/>
                </a:srgbClr>
              </a:gs>
              <a:gs pos="50000">
                <a:srgbClr val="282CD6">
                  <a:shade val="67500"/>
                  <a:satMod val="115000"/>
                </a:srgbClr>
              </a:gs>
              <a:gs pos="100000">
                <a:srgbClr val="282CD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300" b="1" dirty="0">
                <a:solidFill>
                  <a:schemeClr val="bg1"/>
                </a:solidFill>
              </a:rPr>
              <a:t>“</a:t>
            </a:r>
            <a:r>
              <a:rPr lang="es-CO" sz="2300" b="1" dirty="0" err="1">
                <a:solidFill>
                  <a:schemeClr val="bg1"/>
                </a:solidFill>
              </a:rPr>
              <a:t>Nooo</a:t>
            </a:r>
            <a:r>
              <a:rPr lang="es-CO" sz="2300" b="1" dirty="0">
                <a:solidFill>
                  <a:schemeClr val="bg1"/>
                </a:solidFill>
              </a:rPr>
              <a:t> es que me toca ir muy lejos a una oficina”</a:t>
            </a:r>
          </a:p>
        </p:txBody>
      </p:sp>
    </p:spTree>
    <p:extLst>
      <p:ext uri="{BB962C8B-B14F-4D97-AF65-F5344CB8AC3E}">
        <p14:creationId xmlns:p14="http://schemas.microsoft.com/office/powerpoint/2010/main" val="2892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45816" y="2860576"/>
            <a:ext cx="11470952" cy="3639969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l">
              <a:defRPr/>
            </a:pPr>
            <a:r>
              <a:rPr lang="es-CO" sz="3200" dirty="0" smtClean="0">
                <a:solidFill>
                  <a:srgbClr val="CC3300"/>
                </a:solidFill>
                <a:latin typeface="Arial Black" pitchFamily="34" charset="0"/>
              </a:rPr>
              <a:t>Una cuenta de ahorros de trámite simplifica</a:t>
            </a:r>
            <a:r>
              <a:rPr lang="es-CO" sz="2800" dirty="0" smtClean="0">
                <a:solidFill>
                  <a:srgbClr val="CC3300"/>
                </a:solidFill>
                <a:latin typeface="Arial Black" pitchFamily="34" charset="0"/>
              </a:rPr>
              <a:t>do</a:t>
            </a:r>
          </a:p>
          <a:p>
            <a:pPr>
              <a:defRPr/>
            </a:pPr>
            <a:endParaRPr lang="es-CO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Se abre y se maneja desde el celular*  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La pueden abrir clientes y no clientes del Banco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Sin tarjeta débito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Permite retiros hasta por $1.8 MM al mes</a:t>
            </a:r>
            <a:r>
              <a:rPr lang="es-CO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Un saldo máximo de $4.9 MM 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384" y="6731106"/>
            <a:ext cx="1158980" cy="12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9635" y="7291276"/>
            <a:ext cx="1331348" cy="13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852" y="7478959"/>
            <a:ext cx="1536171" cy="120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Ahorroalama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20" y="412304"/>
            <a:ext cx="12135831" cy="165618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77393" y="9056790"/>
            <a:ext cx="797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/>
              <a:t>*Para </a:t>
            </a:r>
            <a:r>
              <a:rPr lang="es-CO" sz="1800" b="1" dirty="0" err="1" smtClean="0"/>
              <a:t>Uff</a:t>
            </a:r>
            <a:r>
              <a:rPr lang="es-CO" sz="1800" b="1" dirty="0" smtClean="0"/>
              <a:t> y Movistar es necesario actualizar la </a:t>
            </a:r>
            <a:r>
              <a:rPr lang="es-CO" sz="1800" b="1" dirty="0" err="1" smtClean="0"/>
              <a:t>simcard</a:t>
            </a:r>
            <a:r>
              <a:rPr lang="es-CO" sz="1800" b="1" dirty="0" smtClean="0"/>
              <a:t> a una de 128K</a:t>
            </a:r>
            <a:endParaRPr lang="es-CO" sz="18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31" y="6447165"/>
            <a:ext cx="143827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8 Imagen" descr="vendedoracata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552" y="6100936"/>
            <a:ext cx="1728192" cy="23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9 Imagen" descr="estudiante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8704" y="5164832"/>
            <a:ext cx="1872208" cy="147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392113" y="1204392"/>
            <a:ext cx="126126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4400" b="1" spc="7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Lucida Sans Unicode" pitchFamily="34" charset="0"/>
              </a:rPr>
              <a:t>Para quién es Ahorro a la Mano?</a:t>
            </a:r>
            <a:r>
              <a:rPr lang="es-CO" sz="4400" b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Lucida Sans Unicode" pitchFamily="34" charset="0"/>
              </a:rPr>
              <a:t>  </a:t>
            </a:r>
          </a:p>
          <a:p>
            <a:pPr>
              <a:defRPr/>
            </a:pPr>
            <a:endParaRPr lang="es-CO" sz="4400" b="1" spc="7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CO" sz="2400" dirty="0">
              <a:latin typeface="+mj-lt"/>
            </a:endParaRPr>
          </a:p>
        </p:txBody>
      </p:sp>
      <p:pic>
        <p:nvPicPr>
          <p:cNvPr id="5" name="13 Imagen" descr="fruta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528" y="2878832"/>
            <a:ext cx="1857388" cy="24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3 Imagen" descr="taxis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8104" y="5543128"/>
            <a:ext cx="2290349" cy="152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4 Imagen" descr="peluquer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8264" y="3886944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5 Imagen" descr="operari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1880" y="4087657"/>
            <a:ext cx="2088951" cy="14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nseñar Ahorrand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36" y="6316960"/>
            <a:ext cx="1566672" cy="2286000"/>
          </a:xfrm>
          <a:prstGeom prst="rect">
            <a:avLst/>
          </a:prstGeom>
        </p:spPr>
      </p:pic>
      <p:pic>
        <p:nvPicPr>
          <p:cNvPr id="13" name="12 Imagen" descr="bsubsidio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032" y="2662808"/>
            <a:ext cx="2304256" cy="1577529"/>
          </a:xfrm>
          <a:prstGeom prst="rect">
            <a:avLst/>
          </a:prstGeom>
        </p:spPr>
      </p:pic>
      <p:pic>
        <p:nvPicPr>
          <p:cNvPr id="15" name="14 Imagen" descr="campesin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5936" y="6604992"/>
            <a:ext cx="1800200" cy="185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300285" y="76765"/>
            <a:ext cx="6430153" cy="636693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3300" b="1" dirty="0">
                <a:solidFill>
                  <a:schemeClr val="bg1"/>
                </a:solidFill>
                <a:latin typeface="+mn-lt"/>
              </a:rPr>
              <a:t>¿Qué es Ahorro a la Mano?</a:t>
            </a:r>
            <a:endParaRPr lang="es-ES" sz="33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088121752"/>
              </p:ext>
            </p:extLst>
          </p:nvPr>
        </p:nvGraphicFramePr>
        <p:xfrm>
          <a:off x="-50328" y="1564432"/>
          <a:ext cx="12601400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1371359" y="484312"/>
            <a:ext cx="9577874" cy="808424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7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Lucida Sans Unicode" pitchFamily="34" charset="0"/>
              </a:rPr>
              <a:t>Muchos beneficios para el cliente!</a:t>
            </a:r>
            <a:endParaRPr lang="es-ES" sz="4400" b="1" spc="7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  <a:cs typeface="Lucida Sans Unicode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513462" y="9053264"/>
            <a:ext cx="457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/>
              <a:t>* Visita www.bancolombia.com/alamano</a:t>
            </a:r>
            <a:endParaRPr lang="es-CO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1 Título"/>
          <p:cNvSpPr txBox="1">
            <a:spLocks/>
          </p:cNvSpPr>
          <p:nvPr/>
        </p:nvSpPr>
        <p:spPr bwMode="auto">
          <a:xfrm>
            <a:off x="6613569" y="1960288"/>
            <a:ext cx="4077545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9" tIns="65020" rIns="130039" bIns="65020" anchor="ctr"/>
          <a:lstStyle/>
          <a:p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> </a:t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endParaRPr lang="es-CO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10418" y="9263665"/>
            <a:ext cx="3034453" cy="519289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A8BBFB29-B3CE-4109-99E5-30964F1BF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2" name="1 Título"/>
          <p:cNvSpPr txBox="1">
            <a:spLocks/>
          </p:cNvSpPr>
          <p:nvPr/>
        </p:nvSpPr>
        <p:spPr>
          <a:xfrm>
            <a:off x="1389656" y="6836929"/>
            <a:ext cx="6501252" cy="1939430"/>
          </a:xfrm>
          <a:prstGeom prst="rect">
            <a:avLst/>
          </a:prstGeom>
        </p:spPr>
        <p:txBody>
          <a:bodyPr lIns="130039" tIns="65020" rIns="130039" bIns="65020" anchor="ctr"/>
          <a:lstStyle/>
          <a:p>
            <a:pPr algn="just">
              <a:defRPr/>
            </a:pP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06357" y="203168"/>
            <a:ext cx="6807248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CO" sz="3400" b="1" dirty="0">
                <a:solidFill>
                  <a:schemeClr val="bg1"/>
                </a:solidFill>
              </a:rPr>
              <a:t>Beneficios para el cliente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2619" t="1512" r="5479" b="201"/>
          <a:stretch>
            <a:fillRect/>
          </a:stretch>
        </p:blipFill>
        <p:spPr bwMode="auto">
          <a:xfrm>
            <a:off x="277126" y="390802"/>
            <a:ext cx="6801338" cy="86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165" y="7223031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3172" y="6105424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848" y="6291738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3296" y="6381197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370" y="7019830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9086" y="3792210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3172" y="6613427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176" y="7367617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3133" y="8462238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601" y="5495819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3160" y="6140250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66" y="6715028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176" y="5800621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3568" y="6308625"/>
            <a:ext cx="350969" cy="23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67 Llamada rectangular redondeada"/>
          <p:cNvSpPr/>
          <p:nvPr/>
        </p:nvSpPr>
        <p:spPr>
          <a:xfrm>
            <a:off x="7726536" y="1420416"/>
            <a:ext cx="4536504" cy="1728192"/>
          </a:xfrm>
          <a:prstGeom prst="wedgeRoundRectCallout">
            <a:avLst/>
          </a:prstGeom>
          <a:solidFill>
            <a:srgbClr val="1008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s-CO" sz="2400" b="1" dirty="0">
                <a:latin typeface="Calibri" pitchFamily="34" charset="0"/>
              </a:rPr>
              <a:t>Contamos con una red de </a:t>
            </a:r>
            <a:r>
              <a:rPr lang="es-CO" sz="2400" b="1" dirty="0" smtClean="0">
                <a:latin typeface="Calibri" pitchFamily="34" charset="0"/>
              </a:rPr>
              <a:t>2203 CBS en 789 de los 1190  municipios del país, que cubren el 100% de los Departamentos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53" name="52 Llamada rectangular redondeada"/>
          <p:cNvSpPr/>
          <p:nvPr/>
        </p:nvSpPr>
        <p:spPr>
          <a:xfrm>
            <a:off x="7726535" y="3958153"/>
            <a:ext cx="4406319" cy="1159043"/>
          </a:xfrm>
          <a:prstGeom prst="wedgeRoundRectCallout">
            <a:avLst/>
          </a:prstGeom>
          <a:solidFill>
            <a:srgbClr val="1008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s-CO" sz="2400" b="1" dirty="0" smtClean="0">
                <a:latin typeface="Calibri" pitchFamily="34" charset="0"/>
              </a:rPr>
              <a:t>255 Asesores móviles que cubren cerca de 600 municipios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54" name="53 Llamada rectangular redondeada"/>
          <p:cNvSpPr/>
          <p:nvPr/>
        </p:nvSpPr>
        <p:spPr>
          <a:xfrm>
            <a:off x="7726535" y="6033905"/>
            <a:ext cx="4406319" cy="1159043"/>
          </a:xfrm>
          <a:prstGeom prst="wedgeRoundRectCallout">
            <a:avLst/>
          </a:prstGeom>
          <a:solidFill>
            <a:srgbClr val="1008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s-CO" sz="2400" b="1" dirty="0" smtClean="0">
                <a:latin typeface="Calibri" pitchFamily="34" charset="0"/>
              </a:rPr>
              <a:t>Más de 3.000 Cajeros automáticos y Más de 800 sucursales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6279085" y="400147"/>
            <a:ext cx="7240693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Trebuchet MS" pitchFamily="34" charset="0"/>
              </a:rPr>
              <a:t>Amplia Red de Canales</a:t>
            </a:r>
            <a:endParaRPr lang="es-ES" sz="3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82720" y="1361442"/>
            <a:ext cx="7829973" cy="29125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8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s-CO" sz="18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3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Por enfermedad o accidente: $25.000 diarios hasta por 90 días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3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Por parto: $50.000 (una vez al año)</a:t>
            </a:r>
            <a:endParaRPr lang="es-CO" sz="18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4" descr="ambulance icon">
            <a:hlinkClick r:id="rId2" tooltip="ambulance ic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587" y="1711397"/>
            <a:ext cx="2562577" cy="25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309712" y="412304"/>
            <a:ext cx="7240693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  <a:latin typeface="Trebuchet MS" pitchFamily="34" charset="0"/>
              </a:rPr>
              <a:t>Seguro por Hospitalización</a:t>
            </a:r>
          </a:p>
        </p:txBody>
      </p:sp>
      <p:pic>
        <p:nvPicPr>
          <p:cNvPr id="7173" name="Picture 2" descr="male, man, provider, user, worker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863" y="4736818"/>
            <a:ext cx="1733973" cy="173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 redondeado"/>
          <p:cNvSpPr/>
          <p:nvPr/>
        </p:nvSpPr>
        <p:spPr>
          <a:xfrm>
            <a:off x="4054969" y="5023557"/>
            <a:ext cx="7757724" cy="14472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Saldo promedio mensual de $350.000 en el mes anterior al evento. </a:t>
            </a: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986650" y="6990080"/>
            <a:ext cx="10798950" cy="13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es-ES" sz="2000" dirty="0">
                <a:solidFill>
                  <a:srgbClr val="003399"/>
                </a:solidFill>
                <a:latin typeface="Trebuchet MS" pitchFamily="34" charset="0"/>
              </a:rPr>
              <a:t>Luis abrió su cuenta en enero y durante ese mes tuvo un saldo promedio de $135.000, por lo que en febrero no pudo acceder al beneficio del seguro, el siguiente mes (febrero) Luis ahorró más dinero y alcanzó un saldo promedio de $363.000, por lo que en marzo cuando estuvo hospitalizado pudo reclamar $75.000 por 3 días.</a:t>
            </a:r>
          </a:p>
        </p:txBody>
      </p:sp>
      <p:sp>
        <p:nvSpPr>
          <p:cNvPr id="7176" name="10 CuadroTexto"/>
          <p:cNvSpPr txBox="1">
            <a:spLocks noChangeArrowheads="1"/>
          </p:cNvSpPr>
          <p:nvPr/>
        </p:nvSpPr>
        <p:spPr bwMode="auto">
          <a:xfrm>
            <a:off x="968588" y="8626970"/>
            <a:ext cx="9351716" cy="7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es-CO" sz="2000" dirty="0">
                <a:latin typeface="Trebuchet MS" pitchFamily="34" charset="0"/>
              </a:rPr>
              <a:t>* Seguro amparado por Sura, aplican procesos de reclamación vigentes para esta entidad.</a:t>
            </a:r>
            <a:endParaRPr lang="es-CO" sz="23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 cstate="print"/>
          <a:srcRect t="1270" r="33578"/>
          <a:stretch>
            <a:fillRect/>
          </a:stretch>
        </p:blipFill>
        <p:spPr bwMode="auto">
          <a:xfrm>
            <a:off x="3458916" y="6987824"/>
            <a:ext cx="1210169" cy="2549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 r="33270" b="2252"/>
          <a:stretch>
            <a:fillRect/>
          </a:stretch>
        </p:blipFill>
        <p:spPr bwMode="auto">
          <a:xfrm>
            <a:off x="3090898" y="3416018"/>
            <a:ext cx="1225973" cy="2519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3890152" y="914402"/>
            <a:ext cx="778933" cy="507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1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92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374" y="6987823"/>
            <a:ext cx="1268871" cy="2524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00" y="6967502"/>
            <a:ext cx="1255324" cy="2512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5457488" y="698769"/>
            <a:ext cx="4980658" cy="1615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b="1" dirty="0">
                <a:latin typeface="Arial" pitchFamily="34" charset="0"/>
                <a:cs typeface="Arial" pitchFamily="34" charset="0"/>
              </a:rPr>
              <a:t>Ingresa al menú de tu celular </a:t>
            </a:r>
            <a:r>
              <a:rPr lang="es-C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por:</a:t>
            </a:r>
            <a:r>
              <a:rPr lang="es-CO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CO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CLARO:  Vive tu SIM . </a:t>
            </a:r>
          </a:p>
          <a:p>
            <a:pPr algn="ctr">
              <a:defRPr/>
            </a:pPr>
            <a:r>
              <a:rPr lang="es-CO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TIGO:  Mundo </a:t>
            </a:r>
            <a:r>
              <a:rPr lang="es-CO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Tigo</a:t>
            </a:r>
            <a:endParaRPr lang="es-CO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CO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UFF:  Mis </a:t>
            </a:r>
            <a:r>
              <a:rPr lang="es-CO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Servicios  UFF</a:t>
            </a:r>
          </a:p>
          <a:p>
            <a:pPr algn="ctr">
              <a:defRPr/>
            </a:pPr>
            <a:r>
              <a:rPr lang="es-CO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Movistar: Movistar </a:t>
            </a:r>
            <a:endParaRPr lang="es-CO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205" y="3443112"/>
            <a:ext cx="1178560" cy="2492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13 Elipse"/>
          <p:cNvSpPr/>
          <p:nvPr/>
        </p:nvSpPr>
        <p:spPr>
          <a:xfrm>
            <a:off x="1004713" y="2314223"/>
            <a:ext cx="1025031" cy="7360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2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7" cstate="print"/>
          <a:srcRect r="13191" b="2522"/>
          <a:stretch>
            <a:fillRect/>
          </a:stretch>
        </p:blipFill>
        <p:spPr bwMode="auto">
          <a:xfrm>
            <a:off x="5425441" y="3384410"/>
            <a:ext cx="1266613" cy="2539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8" cstate="print"/>
          <a:srcRect t="3246"/>
          <a:stretch>
            <a:fillRect/>
          </a:stretch>
        </p:blipFill>
        <p:spPr bwMode="auto">
          <a:xfrm>
            <a:off x="9873264" y="3388925"/>
            <a:ext cx="1268871" cy="25354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9014" y="3359573"/>
            <a:ext cx="1298222" cy="2564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17 Elipse"/>
          <p:cNvSpPr/>
          <p:nvPr/>
        </p:nvSpPr>
        <p:spPr>
          <a:xfrm>
            <a:off x="3190241" y="2368410"/>
            <a:ext cx="1025031" cy="733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3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547361" y="2359379"/>
            <a:ext cx="1025031" cy="733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4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7886418" y="2357120"/>
            <a:ext cx="1029547" cy="733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5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9992924" y="2357120"/>
            <a:ext cx="1029547" cy="7360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6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578579" y="6127609"/>
            <a:ext cx="1025031" cy="7360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7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5310294" y="6129868"/>
            <a:ext cx="1025031" cy="733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9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8724053" y="6175024"/>
            <a:ext cx="1110827" cy="733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es-CO" sz="2000" dirty="0">
                <a:solidFill>
                  <a:srgbClr val="FFFF00"/>
                </a:solidFill>
              </a:rPr>
              <a:t>10</a:t>
            </a:r>
            <a:endParaRPr lang="es-ES" sz="2000" dirty="0">
              <a:solidFill>
                <a:srgbClr val="FFFF00"/>
              </a:solidFill>
            </a:endParaRPr>
          </a:p>
        </p:txBody>
      </p:sp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6765684" y="6145660"/>
            <a:ext cx="1853635" cy="3509102"/>
            <a:chOff x="3474433" y="4110406"/>
            <a:chExt cx="1303085" cy="2468508"/>
          </a:xfrm>
        </p:grpSpPr>
        <p:pic>
          <p:nvPicPr>
            <p:cNvPr id="2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 b="1152"/>
            <a:stretch>
              <a:fillRect/>
            </a:stretch>
          </p:blipFill>
          <p:spPr bwMode="auto">
            <a:xfrm>
              <a:off x="3643313" y="4702329"/>
              <a:ext cx="903254" cy="17556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" name="22 Elipse"/>
            <p:cNvSpPr/>
            <p:nvPr/>
          </p:nvSpPr>
          <p:spPr>
            <a:xfrm>
              <a:off x="3733760" y="4110406"/>
              <a:ext cx="723760" cy="5177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solidFill>
                    <a:srgbClr val="FFFF00"/>
                  </a:solidFill>
                </a:rPr>
                <a:t>8</a:t>
              </a:r>
              <a:endParaRPr lang="es-E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474433" y="6272381"/>
              <a:ext cx="1303085" cy="306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Confirma tu clave</a:t>
              </a:r>
              <a:endParaRPr lang="es-ES" sz="1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37" name="26 CuadroTexto"/>
          <p:cNvSpPr txBox="1">
            <a:spLocks noChangeArrowheads="1"/>
          </p:cNvSpPr>
          <p:nvPr/>
        </p:nvSpPr>
        <p:spPr bwMode="auto">
          <a:xfrm>
            <a:off x="304802" y="7224889"/>
            <a:ext cx="2946399" cy="19687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es-CO" sz="1700" b="1" dirty="0">
                <a:solidFill>
                  <a:srgbClr val="0070C0"/>
                </a:solidFill>
              </a:rPr>
              <a:t>Si eres cliente de Bancolombia, debes asignar la misma clave que ya manejas  con tus productos, en caso contrario asigna una clave de 4 dígitos.</a:t>
            </a:r>
            <a:endParaRPr lang="es-ES" sz="1700" b="1" dirty="0">
              <a:solidFill>
                <a:srgbClr val="0070C0"/>
              </a:solidFill>
            </a:endParaRPr>
          </a:p>
        </p:txBody>
      </p:sp>
      <p:sp>
        <p:nvSpPr>
          <p:cNvPr id="9239" name="Rectangle 2"/>
          <p:cNvSpPr>
            <a:spLocks noChangeArrowheads="1"/>
          </p:cNvSpPr>
          <p:nvPr/>
        </p:nvSpPr>
        <p:spPr bwMode="auto">
          <a:xfrm>
            <a:off x="475115" y="340296"/>
            <a:ext cx="273125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Vinculación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65262" y="9299787"/>
            <a:ext cx="3034453" cy="519289"/>
          </a:xfrm>
        </p:spPr>
        <p:txBody>
          <a:bodyPr/>
          <a:lstStyle/>
          <a:p>
            <a:pPr>
              <a:defRPr/>
            </a:pPr>
            <a:fld id="{A8BBFB29-B3CE-4109-99E5-30964F1BFF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" name="1 Título"/>
          <p:cNvSpPr txBox="1">
            <a:spLocks/>
          </p:cNvSpPr>
          <p:nvPr/>
        </p:nvSpPr>
        <p:spPr bwMode="auto">
          <a:xfrm>
            <a:off x="10318824" y="6532984"/>
            <a:ext cx="2685976" cy="11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ctr"/>
            <a:r>
              <a:rPr lang="es-CO" sz="2300" b="1" dirty="0">
                <a:solidFill>
                  <a:srgbClr val="FF0000"/>
                </a:solidFill>
                <a:latin typeface="Calibri" pitchFamily="34" charset="0"/>
              </a:rPr>
              <a:t>El número de cuenta es el número de celular más un prefijo</a:t>
            </a:r>
            <a:br>
              <a:rPr lang="es-CO" sz="23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s-CO" sz="23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lang="es-CO" sz="2300" b="1" dirty="0">
                <a:solidFill>
                  <a:srgbClr val="FF0000"/>
                </a:solidFill>
                <a:latin typeface="Calibri" pitchFamily="34" charset="0"/>
              </a:rPr>
            </a:br>
            <a:endParaRPr lang="es-CO" sz="23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 txBox="1">
            <a:spLocks/>
          </p:cNvSpPr>
          <p:nvPr/>
        </p:nvSpPr>
        <p:spPr bwMode="auto">
          <a:xfrm>
            <a:off x="1323749" y="4587323"/>
            <a:ext cx="3777263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endParaRPr lang="es-CO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0251" name="1 Título"/>
          <p:cNvSpPr txBox="1">
            <a:spLocks/>
          </p:cNvSpPr>
          <p:nvPr/>
        </p:nvSpPr>
        <p:spPr bwMode="auto">
          <a:xfrm>
            <a:off x="6668096" y="4372745"/>
            <a:ext cx="3777263" cy="10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r>
              <a:rPr lang="es-CO" b="1">
                <a:solidFill>
                  <a:srgbClr val="376092"/>
                </a:solidFill>
                <a:latin typeface="Calibri" pitchFamily="34" charset="0"/>
              </a:rPr>
              <a:t> </a:t>
            </a:r>
            <a:br>
              <a:rPr lang="es-CO" b="1">
                <a:solidFill>
                  <a:srgbClr val="376092"/>
                </a:solidFill>
                <a:latin typeface="Calibri" pitchFamily="34" charset="0"/>
              </a:rPr>
            </a:br>
            <a:endParaRPr lang="es-CO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70347" y="11424415"/>
            <a:ext cx="3034453" cy="519289"/>
          </a:xfrm>
        </p:spPr>
        <p:txBody>
          <a:bodyPr/>
          <a:lstStyle/>
          <a:p>
            <a:pPr>
              <a:defRPr/>
            </a:pPr>
            <a:fld id="{A8BBFB29-B3CE-4109-99E5-30964F1BF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6" name="25 Rectángulo"/>
          <p:cNvSpPr/>
          <p:nvPr/>
        </p:nvSpPr>
        <p:spPr>
          <a:xfrm>
            <a:off x="1605856" y="4455889"/>
            <a:ext cx="7848872" cy="9930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B050"/>
                </a:solidFill>
                <a:latin typeface="+mj-lt"/>
                <a:cs typeface="Arial" charset="0"/>
              </a:rPr>
              <a:t>Recibe transferencias desde otras cuentas por todos los canales electrónicos </a:t>
            </a:r>
            <a:endParaRPr lang="es-ES" sz="2800" b="1" dirty="0">
              <a:solidFill>
                <a:srgbClr val="00B050"/>
              </a:solidFill>
              <a:latin typeface="+mj-lt"/>
              <a:cs typeface="Arial" charset="0"/>
            </a:endParaRPr>
          </a:p>
        </p:txBody>
      </p:sp>
      <p:pic>
        <p:nvPicPr>
          <p:cNvPr id="35" name="Picture 10" descr="arrow, blue, next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8211" y="5308338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100 Grupo"/>
          <p:cNvGrpSpPr>
            <a:grpSpLocks/>
          </p:cNvGrpSpPr>
          <p:nvPr/>
        </p:nvGrpSpPr>
        <p:grpSpPr bwMode="auto">
          <a:xfrm>
            <a:off x="10571011" y="4966274"/>
            <a:ext cx="1489257" cy="1253066"/>
            <a:chOff x="2916092" y="2857497"/>
            <a:chExt cx="1511100" cy="1422209"/>
          </a:xfrm>
        </p:grpSpPr>
        <p:pic>
          <p:nvPicPr>
            <p:cNvPr id="47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6092" y="2857497"/>
              <a:ext cx="1168704" cy="11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8" descr="mobile 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884" y="3453399"/>
              <a:ext cx="826308" cy="82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16" descr="cash, dollars, money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736303" y="10133384"/>
            <a:ext cx="847673" cy="4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1 Título"/>
          <p:cNvSpPr txBox="1">
            <a:spLocks/>
          </p:cNvSpPr>
          <p:nvPr/>
        </p:nvSpPr>
        <p:spPr>
          <a:xfrm>
            <a:off x="1199759" y="10004273"/>
            <a:ext cx="6022481" cy="1939430"/>
          </a:xfrm>
          <a:prstGeom prst="rect">
            <a:avLst/>
          </a:prstGeom>
        </p:spPr>
        <p:txBody>
          <a:bodyPr lIns="130046" tIns="65023" rIns="130046" bIns="65023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3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* Estas transacciones son GRATIS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13768" y="844352"/>
            <a:ext cx="10993967" cy="6565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s-E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ingresa el dinero a las cuentas?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 bwMode="auto">
          <a:xfrm>
            <a:off x="2469952" y="2356520"/>
            <a:ext cx="589305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s-CO" sz="3200" b="1" dirty="0" smtClean="0">
                <a:solidFill>
                  <a:srgbClr val="00B050"/>
                </a:solidFill>
                <a:latin typeface="Calibri" pitchFamily="34" charset="0"/>
              </a:rPr>
              <a:t>Depósitos en efectivo  </a:t>
            </a:r>
            <a:r>
              <a:rPr lang="es-CO" sz="3200" b="1" dirty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es-CO" sz="32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s-CO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br>
              <a:rPr lang="es-CO" b="1" dirty="0">
                <a:solidFill>
                  <a:srgbClr val="376092"/>
                </a:solidFill>
                <a:latin typeface="Calibri" pitchFamily="34" charset="0"/>
              </a:rPr>
            </a:br>
            <a:endParaRPr lang="es-CO" b="1" dirty="0">
              <a:solidFill>
                <a:srgbClr val="376092"/>
              </a:solidFill>
              <a:latin typeface="Calibri" pitchFamily="34" charset="0"/>
            </a:endParaRPr>
          </a:p>
        </p:txBody>
      </p:sp>
      <p:grpSp>
        <p:nvGrpSpPr>
          <p:cNvPr id="41" name="93 Grupo"/>
          <p:cNvGrpSpPr>
            <a:grpSpLocks/>
          </p:cNvGrpSpPr>
          <p:nvPr/>
        </p:nvGrpSpPr>
        <p:grpSpPr bwMode="auto">
          <a:xfrm>
            <a:off x="6718424" y="2140496"/>
            <a:ext cx="5616624" cy="1512168"/>
            <a:chOff x="6835034" y="408806"/>
            <a:chExt cx="2553407" cy="1089268"/>
          </a:xfrm>
        </p:grpSpPr>
        <p:pic>
          <p:nvPicPr>
            <p:cNvPr id="60" name="Picture 2" descr="shop, store ic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35034" y="408806"/>
              <a:ext cx="712121" cy="71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1 Título"/>
            <p:cNvSpPr txBox="1">
              <a:spLocks/>
            </p:cNvSpPr>
            <p:nvPr/>
          </p:nvSpPr>
          <p:spPr bwMode="auto">
            <a:xfrm>
              <a:off x="6892594" y="977608"/>
              <a:ext cx="507379" cy="23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O" sz="1100" b="1">
                  <a:solidFill>
                    <a:srgbClr val="FFFFFF"/>
                  </a:solidFill>
                  <a:latin typeface="Calibri" pitchFamily="34" charset="0"/>
                </a:rPr>
                <a:t>CB </a:t>
              </a:r>
              <a:br>
                <a:rPr lang="es-CO" sz="1100" b="1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s-CO" sz="11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br>
                <a:rPr lang="es-CO" sz="1100" b="1">
                  <a:solidFill>
                    <a:srgbClr val="FFFFFF"/>
                  </a:solidFill>
                  <a:latin typeface="Calibri" pitchFamily="34" charset="0"/>
                </a:rPr>
              </a:br>
              <a:endParaRPr lang="es-CO" sz="11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65" name="5 Imagen" descr="Propuesta 2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0681" y="1083115"/>
              <a:ext cx="1337760" cy="41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10" descr="arrow, blue, next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3754" y="2515893"/>
            <a:ext cx="919359" cy="52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1 Título"/>
          <p:cNvSpPr txBox="1">
            <a:spLocks/>
          </p:cNvSpPr>
          <p:nvPr/>
        </p:nvSpPr>
        <p:spPr bwMode="auto">
          <a:xfrm>
            <a:off x="1968740" y="3769076"/>
            <a:ext cx="9850600" cy="7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latin typeface="+mj-lt"/>
                <a:cs typeface="Arial" charset="0"/>
              </a:rPr>
              <a:t>En Corresponsal Bancario y en sucursales Bancolombia</a:t>
            </a:r>
            <a:r>
              <a:rPr lang="es-CO" sz="2800" b="1" dirty="0">
                <a:solidFill>
                  <a:srgbClr val="003399"/>
                </a:solidFill>
                <a:latin typeface="+mj-lt"/>
              </a:rPr>
              <a:t/>
            </a:r>
            <a:br>
              <a:rPr lang="es-CO" sz="2800" b="1" dirty="0">
                <a:solidFill>
                  <a:srgbClr val="003399"/>
                </a:solidFill>
                <a:latin typeface="+mj-lt"/>
              </a:rPr>
            </a:br>
            <a:endParaRPr lang="es-CO" sz="28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3" name="52 Rectángulo redondeado"/>
          <p:cNvSpPr/>
          <p:nvPr/>
        </p:nvSpPr>
        <p:spPr bwMode="auto">
          <a:xfrm>
            <a:off x="1029792" y="1852464"/>
            <a:ext cx="11305256" cy="2282738"/>
          </a:xfrm>
          <a:prstGeom prst="roundRect">
            <a:avLst>
              <a:gd name="adj" fmla="val 1057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100 Grupo"/>
          <p:cNvGrpSpPr>
            <a:grpSpLocks/>
          </p:cNvGrpSpPr>
          <p:nvPr/>
        </p:nvGrpSpPr>
        <p:grpSpPr bwMode="auto">
          <a:xfrm>
            <a:off x="5998344" y="1852464"/>
            <a:ext cx="5380205" cy="2088233"/>
            <a:chOff x="5437720" y="1530673"/>
            <a:chExt cx="2415323" cy="1629939"/>
          </a:xfrm>
        </p:grpSpPr>
        <p:pic>
          <p:nvPicPr>
            <p:cNvPr id="58" name="Picture 14" descr="bank ic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698450" y="1530673"/>
              <a:ext cx="1154593" cy="115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5 Imagen" descr="Propuesta 2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7720" y="2429950"/>
              <a:ext cx="1619859" cy="73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106 Grupo"/>
          <p:cNvGrpSpPr>
            <a:grpSpLocks/>
          </p:cNvGrpSpPr>
          <p:nvPr/>
        </p:nvGrpSpPr>
        <p:grpSpPr bwMode="auto">
          <a:xfrm>
            <a:off x="2757984" y="2572544"/>
            <a:ext cx="1872208" cy="1152128"/>
            <a:chOff x="4500562" y="733672"/>
            <a:chExt cx="1285884" cy="1052254"/>
          </a:xfrm>
        </p:grpSpPr>
        <p:pic>
          <p:nvPicPr>
            <p:cNvPr id="56" name="Picture 4" descr="head, man, personal, user icon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00562" y="733672"/>
              <a:ext cx="939268" cy="93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6" descr="cash, dollars, money ico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5018805" y="1300153"/>
              <a:ext cx="767641" cy="48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" name="Picture 18" descr="atm ic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30192" y="5308338"/>
            <a:ext cx="1101353" cy="11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87 Imagen" descr="Propuesta 2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6714" y="6249260"/>
            <a:ext cx="1076937" cy="4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70 Grupo"/>
          <p:cNvGrpSpPr>
            <a:grpSpLocks/>
          </p:cNvGrpSpPr>
          <p:nvPr/>
        </p:nvGrpSpPr>
        <p:grpSpPr bwMode="auto">
          <a:xfrm>
            <a:off x="8590632" y="5164322"/>
            <a:ext cx="1098376" cy="1281237"/>
            <a:chOff x="5353063" y="3436235"/>
            <a:chExt cx="933449" cy="1066670"/>
          </a:xfrm>
        </p:grpSpPr>
        <p:pic>
          <p:nvPicPr>
            <p:cNvPr id="74" name="Picture 24" descr="mobile icon">
              <a:hlinkClick r:id="rId15" tooltip="mobile icon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3063" y="3436235"/>
              <a:ext cx="933449" cy="106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4712" y="3852343"/>
              <a:ext cx="319098" cy="237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9" name="Picture 20" descr="call, communication, phone, telephone ico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48196" y="5319808"/>
            <a:ext cx="958259" cy="9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87 Imagen" descr="Propuesta 2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7289" y="6249261"/>
            <a:ext cx="1076325" cy="40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2" descr="computer, laptop, pc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77864" y="5432442"/>
            <a:ext cx="1008112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1 Título"/>
          <p:cNvSpPr txBox="1">
            <a:spLocks/>
          </p:cNvSpPr>
          <p:nvPr/>
        </p:nvSpPr>
        <p:spPr bwMode="auto">
          <a:xfrm>
            <a:off x="2000126" y="6035984"/>
            <a:ext cx="534988" cy="40798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SVE</a:t>
            </a:r>
            <a:r>
              <a:rPr lang="es-CO" sz="175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es-CO" sz="175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s-CO" sz="175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br>
              <a:rPr lang="es-CO" sz="175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s-CO" sz="1750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281" y="5598597"/>
            <a:ext cx="319098" cy="23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2" descr="computer, laptop, pc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08200" y="5421310"/>
            <a:ext cx="1017935" cy="10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1 Título"/>
          <p:cNvSpPr txBox="1">
            <a:spLocks/>
          </p:cNvSpPr>
          <p:nvPr/>
        </p:nvSpPr>
        <p:spPr bwMode="auto">
          <a:xfrm>
            <a:off x="3516189" y="6015346"/>
            <a:ext cx="533400" cy="4079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SVP</a:t>
            </a:r>
            <a:r>
              <a:rPr lang="es-CO" sz="175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es-CO" sz="175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s-CO" sz="175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br>
              <a:rPr lang="es-CO" sz="175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</a:br>
            <a:endParaRPr lang="es-CO" sz="1750" b="1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9665" y="5612326"/>
            <a:ext cx="319098" cy="2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88 Grupo"/>
          <p:cNvGrpSpPr>
            <a:grpSpLocks/>
          </p:cNvGrpSpPr>
          <p:nvPr/>
        </p:nvGrpSpPr>
        <p:grpSpPr bwMode="auto">
          <a:xfrm>
            <a:off x="7294488" y="5380346"/>
            <a:ext cx="1214438" cy="1042987"/>
            <a:chOff x="6229380" y="3871934"/>
            <a:chExt cx="1214423" cy="1042958"/>
          </a:xfrm>
        </p:grpSpPr>
        <p:pic>
          <p:nvPicPr>
            <p:cNvPr id="92" name="Picture 4" descr="Pos Machine Amex Icon 256px 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229380" y="3871934"/>
              <a:ext cx="1042958" cy="104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6" descr="cash, dollars, money icon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715140" y="4394204"/>
              <a:ext cx="728663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93 Rectángulo redondeado"/>
          <p:cNvSpPr/>
          <p:nvPr/>
        </p:nvSpPr>
        <p:spPr bwMode="auto">
          <a:xfrm>
            <a:off x="1101800" y="4372744"/>
            <a:ext cx="11305256" cy="2159729"/>
          </a:xfrm>
          <a:prstGeom prst="roundRect">
            <a:avLst>
              <a:gd name="adj" fmla="val 1057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5" name="Picture 16" descr="cash, dollars, money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10414689" y="602864"/>
            <a:ext cx="1728192" cy="8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Rectángulo redondeado"/>
          <p:cNvSpPr/>
          <p:nvPr/>
        </p:nvSpPr>
        <p:spPr bwMode="auto">
          <a:xfrm>
            <a:off x="1190592" y="6677000"/>
            <a:ext cx="11305256" cy="1826517"/>
          </a:xfrm>
          <a:prstGeom prst="roundRect">
            <a:avLst>
              <a:gd name="adj" fmla="val 1057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12" y="6839595"/>
            <a:ext cx="5853132" cy="911117"/>
          </a:xfrm>
          <a:prstGeom prst="rect">
            <a:avLst/>
          </a:prstGeom>
        </p:spPr>
      </p:pic>
      <p:sp>
        <p:nvSpPr>
          <p:cNvPr id="50" name="49 Rectángulo"/>
          <p:cNvSpPr/>
          <p:nvPr/>
        </p:nvSpPr>
        <p:spPr>
          <a:xfrm>
            <a:off x="1840002" y="7756649"/>
            <a:ext cx="11287134" cy="746869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l">
              <a:defRPr/>
            </a:pPr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Debes inscribir tu cuenta Ahorro a la Mano para recepción de giros por abono automático y  </a:t>
            </a:r>
          </a:p>
          <a:p>
            <a:pPr algn="l">
              <a:defRPr/>
            </a:pPr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</a:rPr>
              <a:t>tener en cuenta los topes de la cuenta. </a:t>
            </a:r>
            <a:endParaRPr lang="es-ES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7" charset="0"/>
            <a:ea typeface="ヒラギノ角ゴ ProN W3" pitchFamily="-107" charset="-128"/>
            <a:cs typeface="ヒラギノ角ゴ ProN W3" pitchFamily="-107" charset="-128"/>
            <a:sym typeface="Gill Sans" pitchFamily="-107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</TotalTime>
  <Pages>0</Pages>
  <Words>1000</Words>
  <Characters>0</Characters>
  <Application>Microsoft Office PowerPoint</Application>
  <PresentationFormat>Personalizado</PresentationFormat>
  <Lines>0</Lines>
  <Paragraphs>134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14</vt:i4>
      </vt:variant>
      <vt:variant>
        <vt:lpstr>Títulos de diapositiva</vt:lpstr>
      </vt:variant>
      <vt:variant>
        <vt:i4>13</vt:i4>
      </vt:variant>
      <vt:variant>
        <vt:lpstr>Presentaciones personalizadas</vt:lpstr>
      </vt:variant>
      <vt:variant>
        <vt:i4>1</vt:i4>
      </vt:variant>
    </vt:vector>
  </HeadingPairs>
  <TitlesOfParts>
    <vt:vector size="28" baseType="lpstr"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Tema de Office</vt:lpstr>
      <vt:lpstr>1_Tema de Office</vt:lpstr>
      <vt:lpstr>AHORRRO  A LA MANO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encontrar Ahorro a la Mano en diferentes marcas de celulares?</vt:lpstr>
      <vt:lpstr>Pres. personalizada1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Sergio.Mosquera</cp:lastModifiedBy>
  <cp:revision>495</cp:revision>
  <dcterms:created xsi:type="dcterms:W3CDTF">2011-12-22T14:57:34Z</dcterms:created>
  <dcterms:modified xsi:type="dcterms:W3CDTF">2016-07-13T17:56:48Z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