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71" r:id="rId3"/>
    <p:sldId id="272" r:id="rId4"/>
    <p:sldId id="273" r:id="rId5"/>
    <p:sldId id="274" r:id="rId6"/>
    <p:sldId id="275" r:id="rId7"/>
    <p:sldId id="257" r:id="rId8"/>
    <p:sldId id="276" r:id="rId9"/>
    <p:sldId id="277" r:id="rId10"/>
    <p:sldId id="258" r:id="rId11"/>
    <p:sldId id="278" r:id="rId12"/>
    <p:sldId id="279" r:id="rId13"/>
    <p:sldId id="280" r:id="rId14"/>
  </p:sldIdLst>
  <p:sldSz cx="9144000" cy="5143500" type="screen16x9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98" autoAdjust="0"/>
    <p:restoredTop sz="94434" autoAdjust="0"/>
  </p:normalViewPr>
  <p:slideViewPr>
    <p:cSldViewPr>
      <p:cViewPr varScale="1">
        <p:scale>
          <a:sx n="93" d="100"/>
          <a:sy n="93" d="100"/>
        </p:scale>
        <p:origin x="108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A23C6-255A-4B1A-BC3C-A4CB221258D9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4311C-386B-41F8-BE80-C8EE1A9AA6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1864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4311C-386B-41F8-BE80-C8EE1A9AA6C6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3605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A86E-12B0-4087-9C4F-149C85BB20EE}" type="datetime1">
              <a:rPr lang="es-CO" smtClean="0"/>
              <a:t>05/05/2016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4 y 5 de abril_ Seccional UdeA Oriente</a:t>
            </a: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727-7DA5-42EE-B0C4-1495902E8A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5165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BB5CB-FEBA-4129-BCC6-444B3969242E}" type="datetime1">
              <a:rPr lang="es-CO" smtClean="0"/>
              <a:t>05/05/2016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4 y 5 de abril_ Seccional UdeA Oriente</a:t>
            </a: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727-7DA5-42EE-B0C4-1495902E8A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499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812E-1C9F-4647-A866-05B320CA7781}" type="datetime1">
              <a:rPr lang="es-CO" smtClean="0"/>
              <a:t>05/05/2016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4 y 5 de abril_ Seccional UdeA Oriente</a:t>
            </a: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727-7DA5-42EE-B0C4-1495902E8A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2664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D5732-3846-4D58-8682-899D860030E4}" type="datetime1">
              <a:rPr lang="es-CO" smtClean="0"/>
              <a:t>05/05/2016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4 y 5 de abril_ Seccional UdeA Oriente</a:t>
            </a: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727-7DA5-42EE-B0C4-1495902E8A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9642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D94A-5010-4052-A330-2119AFCF8CAC}" type="datetime1">
              <a:rPr lang="es-CO" smtClean="0"/>
              <a:t>05/05/2016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4 y 5 de abril_ Seccional UdeA Oriente</a:t>
            </a: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727-7DA5-42EE-B0C4-1495902E8A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7625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EB98-4F5A-4242-A0C4-B57F3F6BEE65}" type="datetime1">
              <a:rPr lang="es-CO" smtClean="0"/>
              <a:t>05/05/2016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4 y 5 de abril_ Seccional UdeA Oriente</a:t>
            </a: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727-7DA5-42EE-B0C4-1495902E8A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8498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7DE5B-4567-459A-85E7-4A9270F43541}" type="datetime1">
              <a:rPr lang="es-CO" smtClean="0"/>
              <a:t>05/05/2016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4 y 5 de abril_ Seccional UdeA Oriente</a:t>
            </a:r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727-7DA5-42EE-B0C4-1495902E8A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5040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FBA6-A889-4A2A-B42B-37A675A8A74C}" type="datetime1">
              <a:rPr lang="es-CO" smtClean="0"/>
              <a:t>05/05/2016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4 y 5 de abril_ Seccional UdeA Oriente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727-7DA5-42EE-B0C4-1495902E8A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541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EB8C-B27A-45F6-BB00-8C54F365C69F}" type="datetime1">
              <a:rPr lang="es-CO" smtClean="0"/>
              <a:t>05/05/2016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4 y 5 de abril_ Seccional UdeA Oriente</a:t>
            </a:r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727-7DA5-42EE-B0C4-1495902E8A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0088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8F5-1EC4-499A-A81E-D34266775E78}" type="datetime1">
              <a:rPr lang="es-CO" smtClean="0"/>
              <a:t>05/05/2016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4 y 5 de abril_ Seccional UdeA Oriente</a:t>
            </a: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727-7DA5-42EE-B0C4-1495902E8A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8000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E83D-0570-4662-ABF3-EAD6A9F1ECDF}" type="datetime1">
              <a:rPr lang="es-CO" smtClean="0"/>
              <a:t>05/05/2016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4 y 5 de abril_ Seccional UdeA Oriente</a:t>
            </a: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727-7DA5-42EE-B0C4-1495902E8A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8717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5679A-56E3-4016-B171-A3F3F7123EEA}" type="datetime1">
              <a:rPr lang="es-CO" smtClean="0"/>
              <a:t>05/05/2016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CO" smtClean="0"/>
              <a:t>4 y 5 de abril_ Seccional UdeA Oriente</a:t>
            </a: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15727-7DA5-42EE-B0C4-1495902E8A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675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extensionseccionaloriente@udea.edu.co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26526" y="123478"/>
            <a:ext cx="6624736" cy="1296144"/>
          </a:xfrm>
          <a:effectLst>
            <a:softEdge rad="12700"/>
          </a:effectLst>
        </p:spPr>
        <p:txBody>
          <a:bodyPr>
            <a:noAutofit/>
          </a:bodyPr>
          <a:lstStyle/>
          <a:p>
            <a:r>
              <a:rPr lang="es-CO" sz="1600" b="1" i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FACULTAD DE CIENCIAS SOCIALES Y HUMANAS</a:t>
            </a:r>
            <a:br>
              <a:rPr lang="es-CO" sz="1600" b="1" i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es-CO" sz="1600" b="1" i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DEPARTAMENTO DE PSICOLOGIA</a:t>
            </a:r>
            <a:br>
              <a:rPr lang="es-CO" sz="1600" b="1" i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es-CO" sz="1600" b="1" i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SECCIONAL ORIENTE</a:t>
            </a:r>
            <a:r>
              <a:rPr lang="es-CO" sz="18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/>
            </a:r>
            <a:br>
              <a:rPr lang="es-CO" sz="18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es-CO" sz="1800" b="1" i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/>
            </a:r>
            <a:br>
              <a:rPr lang="es-CO" sz="1800" b="1" i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endParaRPr lang="es-ES" sz="20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827584" y="1203598"/>
            <a:ext cx="7766200" cy="3835168"/>
          </a:xfrm>
        </p:spPr>
        <p:txBody>
          <a:bodyPr>
            <a:normAutofit/>
          </a:bodyPr>
          <a:lstStyle/>
          <a:p>
            <a:pPr marL="0" lvl="0" indent="0" algn="ctr" fontAlgn="base">
              <a:spcAft>
                <a:spcPct val="0"/>
              </a:spcAft>
              <a:buNone/>
            </a:pPr>
            <a:r>
              <a:rPr lang="es-MX" altLang="es-ES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PROYECTO “RED PSICOSOCIAL PARA LA CONVIVENCIA FAMILIAR”</a:t>
            </a:r>
          </a:p>
          <a:p>
            <a:pPr marL="0" lvl="0" indent="0" algn="ctr" fontAlgn="base">
              <a:spcAft>
                <a:spcPct val="0"/>
              </a:spcAft>
              <a:buNone/>
            </a:pPr>
            <a:endParaRPr lang="es-MX" altLang="es-ES" sz="20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fontAlgn="base">
              <a:spcAft>
                <a:spcPct val="0"/>
              </a:spcAft>
              <a:buNone/>
            </a:pPr>
            <a:r>
              <a:rPr lang="es-MX" altLang="es-ES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UNIVERSIDAD </a:t>
            </a:r>
            <a:r>
              <a:rPr lang="es-MX" altLang="es-E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MX" altLang="es-ES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ANTIOQUIA (DEPARTAMENTO DE PSICOLOGIA – PROGRAMA REGIONALIZADO) </a:t>
            </a:r>
            <a:r>
              <a:rPr lang="es-MX" altLang="es-E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– MUNICIPIO DE </a:t>
            </a:r>
            <a:r>
              <a:rPr lang="es-MX" altLang="es-ES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RIONEGRO – LA CEJA Y EL RETIRO</a:t>
            </a:r>
            <a:endParaRPr lang="es-ES" altLang="es-ES" sz="2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Picture 9" descr="escudodorad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657" y="3749536"/>
            <a:ext cx="612659" cy="76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log-ud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683" y="3749536"/>
            <a:ext cx="621582" cy="78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708" y="3743377"/>
            <a:ext cx="633670" cy="81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5919" y="3723878"/>
            <a:ext cx="784313" cy="79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2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727-7DA5-42EE-B0C4-1495902E8A06}" type="slidenum">
              <a:rPr lang="es-CO" smtClean="0"/>
              <a:t>10</a:t>
            </a:fld>
            <a:endParaRPr lang="es-CO"/>
          </a:p>
        </p:txBody>
      </p:sp>
      <p:sp>
        <p:nvSpPr>
          <p:cNvPr id="8" name="7 Rectángulo"/>
          <p:cNvSpPr/>
          <p:nvPr/>
        </p:nvSpPr>
        <p:spPr>
          <a:xfrm>
            <a:off x="4795195" y="1707654"/>
            <a:ext cx="40324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600" dirty="0" smtClean="0">
                <a:solidFill>
                  <a:schemeClr val="accent6">
                    <a:lumMod val="50000"/>
                  </a:schemeClr>
                </a:solidFill>
                <a:latin typeface="Calibri Light" pitchFamily="34" charset="0"/>
              </a:rPr>
              <a:t>.</a:t>
            </a:r>
            <a:endParaRPr lang="es-CO" sz="1600" dirty="0">
              <a:solidFill>
                <a:schemeClr val="accent6">
                  <a:lumMod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accent6">
                    <a:lumMod val="50000"/>
                  </a:schemeClr>
                </a:solidFill>
              </a:rPr>
              <a:t>4 y 5 de abril_ Seccional UdeA Oriente</a:t>
            </a:r>
            <a:endParaRPr lang="es-CO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1146744"/>
            <a:ext cx="4572000" cy="31947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266700" algn="just">
              <a:lnSpc>
                <a:spcPct val="80000"/>
              </a:lnSpc>
            </a:pPr>
            <a:r>
              <a:rPr lang="es-CO" altLang="es-ES" sz="1400" dirty="0"/>
              <a:t>Se pudo </a:t>
            </a:r>
            <a:r>
              <a:rPr lang="es-CO" altLang="es-ES" sz="1400" dirty="0" smtClean="0"/>
              <a:t>rastrear y consolidar una base de datos de las instituciones tanto publicas como privadas que realizan intervención con familias, además de identificar aspectos de inversión </a:t>
            </a:r>
            <a:r>
              <a:rPr lang="es-CO" altLang="es-ES" sz="1400" dirty="0"/>
              <a:t>social. </a:t>
            </a:r>
            <a:r>
              <a:rPr lang="es-CO" altLang="es-ES" sz="1400" dirty="0" smtClean="0"/>
              <a:t>A su vez, se logro identificar los programas </a:t>
            </a:r>
            <a:r>
              <a:rPr lang="es-CO" altLang="es-ES" sz="1400" dirty="0"/>
              <a:t>y proyectos que se desarrollan con y para la familia, </a:t>
            </a:r>
            <a:r>
              <a:rPr lang="es-CO" altLang="es-ES" sz="1400" dirty="0" smtClean="0"/>
              <a:t>evidenciando una desarticulación y la replicación de programas e intervenciones descontextualizadas, que conllevan un agotamiento de la base social y desmotivación generalizada en las comunidades.</a:t>
            </a:r>
          </a:p>
          <a:p>
            <a:pPr marL="273050" indent="266700" algn="just">
              <a:lnSpc>
                <a:spcPct val="80000"/>
              </a:lnSpc>
            </a:pPr>
            <a:endParaRPr lang="es-CO" altLang="es-ES" sz="1400" dirty="0"/>
          </a:p>
          <a:p>
            <a:pPr marL="273050" indent="266700" algn="just">
              <a:lnSpc>
                <a:spcPct val="80000"/>
              </a:lnSpc>
            </a:pPr>
            <a:r>
              <a:rPr lang="es-CO" altLang="es-ES" sz="1400" dirty="0" smtClean="0"/>
              <a:t>Se ratifico la importancia de la intervención individual, en la modalidad de asesorías y consultorías  psicológicas y la necesidad de que los municipios cuenten con rutas de atención y protocolos actualizados en salud mental, que permitan la remisión y continuidad de los procesos.</a:t>
            </a:r>
            <a:endParaRPr lang="es-CO" altLang="es-ES" sz="1400" dirty="0"/>
          </a:p>
          <a:p>
            <a:pPr marL="273050" indent="266700" algn="just">
              <a:lnSpc>
                <a:spcPct val="80000"/>
              </a:lnSpc>
            </a:pPr>
            <a:endParaRPr lang="es-CO" altLang="es-ES" sz="1400" dirty="0"/>
          </a:p>
        </p:txBody>
      </p:sp>
      <p:sp>
        <p:nvSpPr>
          <p:cNvPr id="4" name="Rectángulo 3"/>
          <p:cNvSpPr/>
          <p:nvPr/>
        </p:nvSpPr>
        <p:spPr>
          <a:xfrm>
            <a:off x="4223657" y="1087953"/>
            <a:ext cx="4572000" cy="319901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just">
              <a:lnSpc>
                <a:spcPct val="80000"/>
              </a:lnSpc>
              <a:buFontTx/>
              <a:buChar char="•"/>
            </a:pPr>
            <a:r>
              <a:rPr lang="es-ES" altLang="es-ES" sz="1400" dirty="0"/>
              <a:t>Gracias al proceso de capacitación realizado en los diferentes </a:t>
            </a:r>
            <a:r>
              <a:rPr lang="es-ES" altLang="es-ES" sz="1400" dirty="0" smtClean="0"/>
              <a:t>sectores,. </a:t>
            </a:r>
            <a:r>
              <a:rPr lang="es-ES" altLang="es-ES" sz="1400" dirty="0"/>
              <a:t>se logró contribuir con el fortalecimiento de la base social y dejar un grupo de lideres capacitados con herramientas necesarias para la promoción de la convivencia familiar.  </a:t>
            </a:r>
          </a:p>
          <a:p>
            <a:pPr lvl="1" algn="just">
              <a:lnSpc>
                <a:spcPct val="80000"/>
              </a:lnSpc>
            </a:pPr>
            <a:endParaRPr lang="es-MX" altLang="es-ES" sz="1400" dirty="0"/>
          </a:p>
          <a:p>
            <a:pPr lvl="1" algn="just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s-MX" altLang="es-ES" sz="1400" dirty="0"/>
              <a:t>El proceso de multiplicación, </a:t>
            </a:r>
            <a:r>
              <a:rPr lang="es-MX" altLang="es-ES" sz="1400" dirty="0" smtClean="0"/>
              <a:t>permitió  </a:t>
            </a:r>
            <a:r>
              <a:rPr lang="es-MX" altLang="es-ES" sz="1400" dirty="0"/>
              <a:t>confirmar el compromiso de la comunidad en la solución de sus propias problemáticas,  con el desarrollo de proyectos y actividades </a:t>
            </a:r>
            <a:r>
              <a:rPr lang="es-MX" altLang="es-ES" sz="1400" dirty="0" err="1"/>
              <a:t>autogestionadas</a:t>
            </a:r>
            <a:r>
              <a:rPr lang="es-MX" altLang="es-ES" sz="1400" dirty="0"/>
              <a:t>: Por ejemplo en </a:t>
            </a:r>
            <a:r>
              <a:rPr lang="es-MX" altLang="es-ES" sz="1400" dirty="0" smtClean="0"/>
              <a:t>algunos corregimientos los lideres plantearon la necesidad de formular un proyecto que permitiera el establecimiento de un </a:t>
            </a:r>
            <a:r>
              <a:rPr lang="es-MX" altLang="es-ES" sz="1400" dirty="0"/>
              <a:t>centro de convivencia </a:t>
            </a:r>
            <a:r>
              <a:rPr lang="es-MX" altLang="es-ES" sz="1400" dirty="0" smtClean="0"/>
              <a:t>familiar, con el objetivo de que exista continuidad en los procesos formativos y una articulación de las propuestas de los multiplicadores y promotores capacitados en los diferentes sectores rurales y urbanos de los municipios</a:t>
            </a:r>
            <a:endParaRPr lang="es-MX" altLang="es-ES" sz="1400" dirty="0"/>
          </a:p>
        </p:txBody>
      </p:sp>
      <p:sp>
        <p:nvSpPr>
          <p:cNvPr id="9" name="Rectángulo 8"/>
          <p:cNvSpPr/>
          <p:nvPr/>
        </p:nvSpPr>
        <p:spPr>
          <a:xfrm>
            <a:off x="2123728" y="22872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i="1" dirty="0">
                <a:solidFill>
                  <a:schemeClr val="bg2">
                    <a:lumMod val="25000"/>
                  </a:schemeClr>
                </a:solidFill>
              </a:rPr>
              <a:t>RESULTADOS, VALORACION DE LA EXPERIENCIA Y PRODUCTOS</a:t>
            </a:r>
            <a:endParaRPr lang="es-ES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88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727-7DA5-42EE-B0C4-1495902E8A06}" type="slidenum">
              <a:rPr lang="es-CO" smtClean="0"/>
              <a:t>11</a:t>
            </a:fld>
            <a:endParaRPr lang="es-CO"/>
          </a:p>
        </p:txBody>
      </p:sp>
      <p:sp>
        <p:nvSpPr>
          <p:cNvPr id="8" name="7 Rectángulo"/>
          <p:cNvSpPr/>
          <p:nvPr/>
        </p:nvSpPr>
        <p:spPr>
          <a:xfrm>
            <a:off x="4795195" y="1707654"/>
            <a:ext cx="40324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600" dirty="0" smtClean="0">
                <a:solidFill>
                  <a:schemeClr val="accent6">
                    <a:lumMod val="50000"/>
                  </a:schemeClr>
                </a:solidFill>
                <a:latin typeface="Calibri Light" pitchFamily="34" charset="0"/>
              </a:rPr>
              <a:t>.</a:t>
            </a:r>
            <a:endParaRPr lang="es-CO" sz="1600" dirty="0">
              <a:solidFill>
                <a:schemeClr val="accent6">
                  <a:lumMod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accent6">
                    <a:lumMod val="50000"/>
                  </a:schemeClr>
                </a:solidFill>
              </a:rPr>
              <a:t>4 y 5 de abril_ Seccional UdeA Oriente</a:t>
            </a:r>
            <a:endParaRPr lang="es-CO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1146744"/>
            <a:ext cx="4572000" cy="43027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lvl="1" indent="266700" algn="just">
              <a:lnSpc>
                <a:spcPct val="80000"/>
              </a:lnSpc>
            </a:pPr>
            <a:endParaRPr lang="es-MX" altLang="es-ES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73050" lvl="1" indent="266700" algn="just">
              <a:lnSpc>
                <a:spcPct val="80000"/>
              </a:lnSpc>
            </a:pPr>
            <a:r>
              <a:rPr lang="es-MX" altLang="es-ES" dirty="0" smtClean="0">
                <a:solidFill>
                  <a:schemeClr val="bg2">
                    <a:lumMod val="25000"/>
                  </a:schemeClr>
                </a:solidFill>
              </a:rPr>
              <a:t>La </a:t>
            </a:r>
            <a:r>
              <a:rPr lang="es-MX" altLang="es-ES" dirty="0">
                <a:solidFill>
                  <a:schemeClr val="bg2">
                    <a:lumMod val="25000"/>
                  </a:schemeClr>
                </a:solidFill>
              </a:rPr>
              <a:t>implementación del proyecto contribuye a visibilizar la importancia de la participación comunitaria para el desarrollo de acciones, programas y proyectos a favor de la familia en el municipio. </a:t>
            </a:r>
            <a:endParaRPr lang="es-MX" altLang="es-ES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73050" lvl="1" indent="266700" algn="just">
              <a:lnSpc>
                <a:spcPct val="80000"/>
              </a:lnSpc>
            </a:pPr>
            <a:endParaRPr lang="es-MX" altLang="es-ES" dirty="0">
              <a:solidFill>
                <a:schemeClr val="bg2">
                  <a:lumMod val="25000"/>
                </a:schemeClr>
              </a:solidFill>
            </a:endParaRPr>
          </a:p>
          <a:p>
            <a:pPr marL="273050" lvl="1" indent="266700" algn="just">
              <a:lnSpc>
                <a:spcPct val="80000"/>
              </a:lnSpc>
            </a:pPr>
            <a:r>
              <a:rPr lang="es-MX" altLang="es-ES" dirty="0" smtClean="0">
                <a:solidFill>
                  <a:schemeClr val="bg2">
                    <a:lumMod val="25000"/>
                  </a:schemeClr>
                </a:solidFill>
              </a:rPr>
              <a:t>En el municipio de la Ceja, este proyecto permitió el desarrollo de otras propuestas como el proyecto: “Padres gestores de convivencia familiar” ( financiado por la asesoría de paz departamental de la gobernación de Antioquia, gestionado por el equipo psicosocial del municipio de </a:t>
            </a:r>
            <a:r>
              <a:rPr lang="es-MX" altLang="es-ES" dirty="0">
                <a:solidFill>
                  <a:schemeClr val="bg2">
                    <a:lumMod val="25000"/>
                  </a:schemeClr>
                </a:solidFill>
              </a:rPr>
              <a:t>L</a:t>
            </a:r>
            <a:r>
              <a:rPr lang="es-MX" altLang="es-ES" dirty="0" smtClean="0">
                <a:solidFill>
                  <a:schemeClr val="bg2">
                    <a:lumMod val="25000"/>
                  </a:schemeClr>
                </a:solidFill>
              </a:rPr>
              <a:t>a Ceja y el programa de psicología regionalizado.</a:t>
            </a:r>
          </a:p>
          <a:p>
            <a:pPr marL="273050" lvl="1" indent="266700" algn="just">
              <a:lnSpc>
                <a:spcPct val="80000"/>
              </a:lnSpc>
            </a:pPr>
            <a:endParaRPr lang="es-MX" altLang="es-ES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273050" indent="266700" algn="just">
              <a:lnSpc>
                <a:spcPct val="80000"/>
              </a:lnSpc>
            </a:pPr>
            <a:endParaRPr lang="es-CO" altLang="es-ES" sz="2400" dirty="0"/>
          </a:p>
        </p:txBody>
      </p:sp>
      <p:sp>
        <p:nvSpPr>
          <p:cNvPr id="6" name="Rectángulo 5"/>
          <p:cNvSpPr/>
          <p:nvPr/>
        </p:nvSpPr>
        <p:spPr>
          <a:xfrm>
            <a:off x="4687183" y="1138080"/>
            <a:ext cx="42484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altLang="es-E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PRODUCTOS</a:t>
            </a:r>
            <a:endParaRPr lang="es-MX" altLang="es-ES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MX" altLang="es-ES" dirty="0" smtClean="0">
                <a:solidFill>
                  <a:schemeClr val="bg2">
                    <a:lumMod val="25000"/>
                  </a:schemeClr>
                </a:solidFill>
              </a:rPr>
              <a:t>Material psicoeducativo para la formación y capacitación: Cartillas de fundamentación conceptual 1) Liderazgo </a:t>
            </a:r>
            <a:r>
              <a:rPr lang="es-MX" altLang="es-ES" dirty="0">
                <a:solidFill>
                  <a:schemeClr val="bg2">
                    <a:lumMod val="25000"/>
                  </a:schemeClr>
                </a:solidFill>
              </a:rPr>
              <a:t>y grupos, </a:t>
            </a:r>
            <a:r>
              <a:rPr lang="es-MX" altLang="es-ES" dirty="0" smtClean="0">
                <a:solidFill>
                  <a:schemeClr val="bg2">
                    <a:lumMod val="25000"/>
                  </a:schemeClr>
                </a:solidFill>
              </a:rPr>
              <a:t>2) Convivencia </a:t>
            </a:r>
            <a:r>
              <a:rPr lang="es-MX" altLang="es-ES" dirty="0">
                <a:solidFill>
                  <a:schemeClr val="bg2">
                    <a:lumMod val="25000"/>
                  </a:schemeClr>
                </a:solidFill>
              </a:rPr>
              <a:t>familiar y redes </a:t>
            </a:r>
            <a:r>
              <a:rPr lang="es-MX" altLang="es-ES" dirty="0" smtClean="0">
                <a:solidFill>
                  <a:schemeClr val="bg2">
                    <a:lumMod val="25000"/>
                  </a:schemeClr>
                </a:solidFill>
              </a:rPr>
              <a:t>sociales</a:t>
            </a:r>
            <a:endParaRPr lang="es-MX" altLang="es-ES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s-MX" altLang="es-ES" dirty="0">
                <a:solidFill>
                  <a:schemeClr val="bg2">
                    <a:lumMod val="25000"/>
                  </a:schemeClr>
                </a:solidFill>
              </a:rPr>
              <a:t>1 Cartilla: Guía para el Multiplicador.</a:t>
            </a:r>
          </a:p>
          <a:p>
            <a:r>
              <a:rPr lang="es-MX" altLang="es-ES" dirty="0" smtClean="0">
                <a:solidFill>
                  <a:schemeClr val="bg2">
                    <a:lumMod val="25000"/>
                  </a:schemeClr>
                </a:solidFill>
              </a:rPr>
              <a:t>14 </a:t>
            </a:r>
            <a:r>
              <a:rPr lang="es-MX" altLang="es-ES" dirty="0">
                <a:solidFill>
                  <a:schemeClr val="bg2">
                    <a:lumMod val="25000"/>
                  </a:schemeClr>
                </a:solidFill>
              </a:rPr>
              <a:t>Programas Radiales (Hablemos de Familia), que se trasmitieron por la emisora de la Universidad de </a:t>
            </a:r>
            <a:r>
              <a:rPr lang="es-MX" altLang="es-ES" dirty="0" smtClean="0">
                <a:solidFill>
                  <a:schemeClr val="bg2">
                    <a:lumMod val="25000"/>
                  </a:schemeClr>
                </a:solidFill>
              </a:rPr>
              <a:t>Antioquia y emisoras comunitarias con convenio </a:t>
            </a:r>
            <a:r>
              <a:rPr lang="es-MX" altLang="es-ES" dirty="0">
                <a:solidFill>
                  <a:schemeClr val="bg2">
                    <a:lumMod val="25000"/>
                  </a:schemeClr>
                </a:solidFill>
              </a:rPr>
              <a:t>y que apoyaron el proceso de capacitación.</a:t>
            </a:r>
          </a:p>
          <a:p>
            <a:r>
              <a:rPr lang="es-MX" altLang="es-ES" dirty="0" smtClean="0">
                <a:solidFill>
                  <a:schemeClr val="bg2">
                    <a:lumMod val="25000"/>
                  </a:schemeClr>
                </a:solidFill>
              </a:rPr>
              <a:t>Encuentros </a:t>
            </a:r>
            <a:r>
              <a:rPr lang="es-MX" altLang="es-ES" dirty="0">
                <a:solidFill>
                  <a:schemeClr val="bg2">
                    <a:lumMod val="25000"/>
                  </a:schemeClr>
                </a:solidFill>
              </a:rPr>
              <a:t>de </a:t>
            </a:r>
            <a:r>
              <a:rPr lang="es-MX" altLang="es-ES" dirty="0" smtClean="0">
                <a:solidFill>
                  <a:schemeClr val="bg2">
                    <a:lumMod val="25000"/>
                  </a:schemeClr>
                </a:solidFill>
              </a:rPr>
              <a:t>multiplicadores e instituciones.</a:t>
            </a:r>
            <a:endParaRPr lang="es-MX" altLang="es-E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000237" y="2156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i="1" dirty="0">
                <a:solidFill>
                  <a:schemeClr val="bg2">
                    <a:lumMod val="25000"/>
                  </a:schemeClr>
                </a:solidFill>
              </a:rPr>
              <a:t>RESULTADOS, VALORACION DE LA EXPERIENCIA Y PRODUCTOS</a:t>
            </a:r>
            <a:endParaRPr lang="es-ES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03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27168" cy="857250"/>
          </a:xfrm>
        </p:spPr>
        <p:txBody>
          <a:bodyPr>
            <a:normAutofit/>
          </a:bodyPr>
          <a:lstStyle/>
          <a:p>
            <a:r>
              <a:rPr lang="es-CO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PRODUCTOS</a:t>
            </a:r>
            <a:endParaRPr lang="es-ES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550" y="1063229"/>
            <a:ext cx="2866500" cy="2214183"/>
          </a:xfrm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4 y 5 de abril_ Seccional UdeA Oriente</a:t>
            </a:r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727-7DA5-42EE-B0C4-1495902E8A06}" type="slidenum">
              <a:rPr lang="es-CO" smtClean="0"/>
              <a:t>12</a:t>
            </a:fld>
            <a:endParaRPr lang="es-CO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588" y="1115063"/>
            <a:ext cx="3024336" cy="229812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872" y="2832716"/>
            <a:ext cx="2960903" cy="208575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4206" y="2258837"/>
            <a:ext cx="1883860" cy="256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77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Marcador de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02959"/>
            <a:ext cx="3024336" cy="3477983"/>
          </a:xfrm>
        </p:spPr>
      </p:pic>
      <p:sp>
        <p:nvSpPr>
          <p:cNvPr id="9" name="Marcador de texto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Marcador de contenido 9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4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Muchas </a:t>
            </a:r>
            <a:r>
              <a:rPr lang="es-CO" sz="40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Gracias</a:t>
            </a:r>
          </a:p>
          <a:p>
            <a:pPr marL="0" indent="0" algn="ctr">
              <a:buNone/>
            </a:pPr>
            <a:endParaRPr lang="es-CO" sz="36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sz="4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4 y 5 de abril_ Seccional UdeA Oriente</a:t>
            </a:r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727-7DA5-42EE-B0C4-1495902E8A06}" type="slidenum">
              <a:rPr lang="es-CO" smtClean="0"/>
              <a:t>13</a:t>
            </a:fld>
            <a:endParaRPr lang="es-CO"/>
          </a:p>
        </p:txBody>
      </p:sp>
      <p:sp>
        <p:nvSpPr>
          <p:cNvPr id="11" name="9 Rectángulo"/>
          <p:cNvSpPr/>
          <p:nvPr/>
        </p:nvSpPr>
        <p:spPr>
          <a:xfrm>
            <a:off x="5887681" y="2921126"/>
            <a:ext cx="16898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s-CO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Más información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497388" y="320998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(+574) </a:t>
            </a:r>
            <a:r>
              <a:rPr lang="es-CO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219 8332 (2904) </a:t>
            </a:r>
          </a:p>
          <a:p>
            <a:pPr algn="ctr"/>
            <a:r>
              <a:rPr lang="es-CO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hlinkClick r:id="rId3"/>
              </a:rPr>
              <a:t>extensionseccionaloriente@udea.edu.co</a:t>
            </a:r>
            <a:r>
              <a:rPr lang="es-CO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</a:t>
            </a:r>
          </a:p>
          <a:p>
            <a:pPr algn="ctr"/>
            <a:r>
              <a:rPr lang="es-CO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Santiago Muñoz Ocampo</a:t>
            </a:r>
          </a:p>
        </p:txBody>
      </p:sp>
    </p:spTree>
    <p:extLst>
      <p:ext uri="{BB962C8B-B14F-4D97-AF65-F5344CB8AC3E}">
        <p14:creationId xmlns:p14="http://schemas.microsoft.com/office/powerpoint/2010/main" val="1459991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835696" y="0"/>
            <a:ext cx="3960440" cy="1027511"/>
          </a:xfrm>
        </p:spPr>
        <p:txBody>
          <a:bodyPr>
            <a:normAutofit fontScale="90000"/>
          </a:bodyPr>
          <a:lstStyle/>
          <a:p>
            <a:r>
              <a:rPr lang="es-CO" sz="1600" b="1" i="1" dirty="0" smtClean="0">
                <a:solidFill>
                  <a:srgbClr val="EEECE1">
                    <a:lumMod val="50000"/>
                  </a:srgbClr>
                </a:solidFill>
              </a:rPr>
              <a:t/>
            </a:r>
            <a:br>
              <a:rPr lang="es-CO" sz="1600" b="1" i="1" dirty="0" smtClean="0">
                <a:solidFill>
                  <a:srgbClr val="EEECE1">
                    <a:lumMod val="50000"/>
                  </a:srgbClr>
                </a:solidFill>
              </a:rPr>
            </a:br>
            <a:r>
              <a:rPr lang="es-CO" sz="1600" b="1" i="1" dirty="0" smtClean="0">
                <a:solidFill>
                  <a:srgbClr val="EEECE1">
                    <a:lumMod val="50000"/>
                  </a:srgbClr>
                </a:solidFill>
              </a:rPr>
              <a:t>FACULTAD </a:t>
            </a:r>
            <a:r>
              <a:rPr lang="es-CO" sz="1600" b="1" i="1" dirty="0">
                <a:solidFill>
                  <a:srgbClr val="EEECE1">
                    <a:lumMod val="50000"/>
                  </a:srgbClr>
                </a:solidFill>
              </a:rPr>
              <a:t>DE CIENCIAS SOCIALES Y HUMANAS</a:t>
            </a:r>
            <a:br>
              <a:rPr lang="es-CO" sz="1600" b="1" i="1" dirty="0">
                <a:solidFill>
                  <a:srgbClr val="EEECE1">
                    <a:lumMod val="50000"/>
                  </a:srgbClr>
                </a:solidFill>
              </a:rPr>
            </a:br>
            <a:r>
              <a:rPr lang="es-CO" sz="1600" b="1" i="1" dirty="0">
                <a:solidFill>
                  <a:srgbClr val="EEECE1">
                    <a:lumMod val="50000"/>
                  </a:srgbClr>
                </a:solidFill>
              </a:rPr>
              <a:t>DEPARTAMENTO DE PSICOLOGIA</a:t>
            </a:r>
            <a:br>
              <a:rPr lang="es-CO" sz="1600" b="1" i="1" dirty="0">
                <a:solidFill>
                  <a:srgbClr val="EEECE1">
                    <a:lumMod val="50000"/>
                  </a:srgbClr>
                </a:solidFill>
              </a:rPr>
            </a:br>
            <a:r>
              <a:rPr lang="es-CO" sz="1600" b="1" i="1" dirty="0">
                <a:solidFill>
                  <a:srgbClr val="EEECE1">
                    <a:lumMod val="50000"/>
                  </a:srgbClr>
                </a:solidFill>
              </a:rPr>
              <a:t>SECCIONAL ORIENTE</a:t>
            </a:r>
            <a:r>
              <a:rPr lang="es-CO" sz="1800" b="1" i="1" dirty="0">
                <a:solidFill>
                  <a:srgbClr val="EEECE1">
                    <a:lumMod val="50000"/>
                  </a:srgbClr>
                </a:solidFill>
              </a:rPr>
              <a:t/>
            </a:r>
            <a:br>
              <a:rPr lang="es-CO" sz="1800" b="1" i="1" dirty="0">
                <a:solidFill>
                  <a:srgbClr val="EEECE1">
                    <a:lumMod val="50000"/>
                  </a:srgbClr>
                </a:solidFill>
              </a:rPr>
            </a:br>
            <a:endParaRPr lang="es-ES" sz="1600" dirty="0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457200" y="1131590"/>
            <a:ext cx="8229600" cy="4011909"/>
          </a:xfrm>
        </p:spPr>
        <p:txBody>
          <a:bodyPr>
            <a:normAutofit lnSpcReduction="10000"/>
          </a:bodyPr>
          <a:lstStyle/>
          <a:p>
            <a:pPr marL="0" lvl="0" indent="0" algn="ctr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s-CO" altLang="es-ES" sz="2400" kern="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DESCRIPCIÓN DEL PROYECTO</a:t>
            </a:r>
            <a:endParaRPr lang="es-CO" altLang="es-ES" sz="3300" kern="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es-CO" altLang="es-ES" sz="2200" kern="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Con </a:t>
            </a:r>
            <a:r>
              <a:rPr lang="es-CO" altLang="es-ES" sz="2200" kern="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el proyecto </a:t>
            </a:r>
            <a:r>
              <a:rPr lang="es-CO" altLang="es-ES" sz="2200" b="1" kern="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“Red psicosocial para la convivencia familiar” </a:t>
            </a:r>
            <a:r>
              <a:rPr lang="es-CO" altLang="es-ES" sz="2200" kern="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la Universidad de Antioquia</a:t>
            </a:r>
            <a:r>
              <a:rPr lang="es-CO" altLang="es-ES" sz="2200" kern="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, específicamente el programa de psicología regionalizado, </a:t>
            </a:r>
            <a:r>
              <a:rPr lang="es-CO" altLang="es-ES" sz="2200" kern="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en convenio </a:t>
            </a:r>
            <a:r>
              <a:rPr lang="es-CO" altLang="es-ES" sz="2200" kern="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con las administraciones municipales de Rionegro (2006-2008), La Ceja (2009-2011) y el Retiro (2012-2014), ha implementado una estrategia de intervención psicoeducativa y de fortalecimiento familiar y comunitario, para la identificación, prevención y mitigación de la violencia intrafamiliar y la promoción de la convivencia a nivel comunitario. </a:t>
            </a:r>
          </a:p>
          <a:p>
            <a:pPr lvl="0" algn="just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es-CO" altLang="es-ES" sz="2200" kern="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La estrategia se desarrolla en dos fases: la primera fase consiste en un </a:t>
            </a:r>
            <a:r>
              <a:rPr lang="es-CO" altLang="es-ES" sz="2200" kern="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proceso de </a:t>
            </a:r>
            <a:r>
              <a:rPr lang="es-CO" altLang="es-ES" sz="2200" kern="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formación </a:t>
            </a:r>
            <a:r>
              <a:rPr lang="es-CO" altLang="es-ES" sz="2200" kern="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de </a:t>
            </a:r>
            <a:r>
              <a:rPr lang="es-CO" altLang="es-ES" sz="2200" kern="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líderes voluntarios</a:t>
            </a:r>
            <a:r>
              <a:rPr lang="es-CO" altLang="es-ES" sz="2200" kern="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(facilitadores) </a:t>
            </a:r>
            <a:r>
              <a:rPr lang="es-CO" altLang="es-ES" sz="2200" kern="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s-CO" altLang="es-ES" sz="2200" kern="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en </a:t>
            </a:r>
            <a:r>
              <a:rPr lang="es-CO" altLang="es-ES" sz="2200" kern="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sectores </a:t>
            </a:r>
            <a:r>
              <a:rPr lang="es-CO" altLang="es-ES" sz="2200" kern="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rurales </a:t>
            </a:r>
            <a:r>
              <a:rPr lang="es-CO" altLang="es-ES" sz="2200" kern="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y urbanos </a:t>
            </a:r>
            <a:r>
              <a:rPr lang="es-CO" altLang="es-ES" sz="2200" kern="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del municipio, logrando el fortalecimiento de la base social existente, a través de estrategias de </a:t>
            </a:r>
            <a:r>
              <a:rPr lang="es-CO" altLang="es-ES" sz="2200" kern="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sensibilización, reflexión y capacitación. </a:t>
            </a:r>
            <a:endParaRPr lang="es-CO" altLang="es-ES" sz="2200" kern="0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  <a:p>
            <a:endParaRPr lang="es-ES" sz="21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4 y 5 de abril_ Seccional UdeA Oriente</a:t>
            </a:r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727-7DA5-42EE-B0C4-1495902E8A06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865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851104" cy="857250"/>
          </a:xfrm>
        </p:spPr>
        <p:txBody>
          <a:bodyPr>
            <a:normAutofit fontScale="90000"/>
          </a:bodyPr>
          <a:lstStyle/>
          <a:p>
            <a:r>
              <a:rPr lang="es-CO" sz="1400" b="1" i="1" dirty="0" smtClean="0">
                <a:solidFill>
                  <a:srgbClr val="EEECE1">
                    <a:lumMod val="50000"/>
                  </a:srgbClr>
                </a:solidFill>
              </a:rPr>
              <a:t/>
            </a:r>
            <a:br>
              <a:rPr lang="es-CO" sz="1400" b="1" i="1" dirty="0" smtClean="0">
                <a:solidFill>
                  <a:srgbClr val="EEECE1">
                    <a:lumMod val="50000"/>
                  </a:srgbClr>
                </a:solidFill>
              </a:rPr>
            </a:br>
            <a:r>
              <a:rPr lang="es-CO" sz="1400" b="1" i="1" dirty="0">
                <a:solidFill>
                  <a:srgbClr val="EEECE1">
                    <a:lumMod val="50000"/>
                  </a:srgbClr>
                </a:solidFill>
              </a:rPr>
              <a:t/>
            </a:r>
            <a:br>
              <a:rPr lang="es-CO" sz="1400" b="1" i="1" dirty="0">
                <a:solidFill>
                  <a:srgbClr val="EEECE1">
                    <a:lumMod val="50000"/>
                  </a:srgbClr>
                </a:solidFill>
              </a:rPr>
            </a:br>
            <a:r>
              <a:rPr lang="es-CO" sz="1400" b="1" i="1" dirty="0" smtClean="0">
                <a:solidFill>
                  <a:srgbClr val="EEECE1">
                    <a:lumMod val="50000"/>
                  </a:srgbClr>
                </a:solidFill>
              </a:rPr>
              <a:t>FACULTAD </a:t>
            </a:r>
            <a:r>
              <a:rPr lang="es-CO" sz="1400" b="1" i="1" dirty="0">
                <a:solidFill>
                  <a:srgbClr val="EEECE1">
                    <a:lumMod val="50000"/>
                  </a:srgbClr>
                </a:solidFill>
              </a:rPr>
              <a:t>DE CIENCIAS SOCIALES Y HUMANAS</a:t>
            </a:r>
            <a:br>
              <a:rPr lang="es-CO" sz="1400" b="1" i="1" dirty="0">
                <a:solidFill>
                  <a:srgbClr val="EEECE1">
                    <a:lumMod val="50000"/>
                  </a:srgbClr>
                </a:solidFill>
              </a:rPr>
            </a:br>
            <a:r>
              <a:rPr lang="es-CO" sz="1400" b="1" i="1" dirty="0">
                <a:solidFill>
                  <a:srgbClr val="EEECE1">
                    <a:lumMod val="50000"/>
                  </a:srgbClr>
                </a:solidFill>
              </a:rPr>
              <a:t>DEPARTAMENTO DE PSICOLOGIA</a:t>
            </a:r>
            <a:br>
              <a:rPr lang="es-CO" sz="1400" b="1" i="1" dirty="0">
                <a:solidFill>
                  <a:srgbClr val="EEECE1">
                    <a:lumMod val="50000"/>
                  </a:srgbClr>
                </a:solidFill>
              </a:rPr>
            </a:br>
            <a:r>
              <a:rPr lang="es-CO" sz="1400" b="1" i="1" dirty="0">
                <a:solidFill>
                  <a:srgbClr val="EEECE1">
                    <a:lumMod val="50000"/>
                  </a:srgbClr>
                </a:solidFill>
              </a:rPr>
              <a:t>SECCIONAL ORIENTE</a:t>
            </a:r>
            <a:r>
              <a:rPr lang="es-CO" sz="1600" b="1" i="1" dirty="0">
                <a:solidFill>
                  <a:srgbClr val="EEECE1">
                    <a:lumMod val="50000"/>
                  </a:srgbClr>
                </a:solidFill>
              </a:rPr>
              <a:t/>
            </a:r>
            <a:br>
              <a:rPr lang="es-CO" sz="1600" b="1" i="1" dirty="0">
                <a:solidFill>
                  <a:srgbClr val="EEECE1">
                    <a:lumMod val="50000"/>
                  </a:srgbClr>
                </a:solidFill>
              </a:rPr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s-CO" altLang="es-ES" kern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DESCRIPCIÓN DEL PROYECTO</a:t>
            </a:r>
            <a:endParaRPr lang="es-CO" altLang="es-ES" sz="4400" kern="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endParaRPr lang="es-CO" altLang="es-ES" kern="0" dirty="0" smtClean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es-CO" altLang="es-ES" kern="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La segunda fase consiste en un proceso </a:t>
            </a:r>
            <a:r>
              <a:rPr lang="es-CO" altLang="es-ES" kern="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de </a:t>
            </a:r>
            <a:r>
              <a:rPr lang="es-CO" altLang="es-ES" kern="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multiplicación, el cual pretende que </a:t>
            </a:r>
            <a:r>
              <a:rPr lang="es-CO" altLang="es-ES" kern="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los voluntarios repliquen la experiencia y trasmitan los conocimientos adquiridos con otros grupos. </a:t>
            </a:r>
          </a:p>
          <a:p>
            <a:pPr lvl="0" algn="just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es-CO" altLang="es-ES" kern="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Durante este proceso los </a:t>
            </a:r>
            <a:r>
              <a:rPr lang="es-CO" altLang="es-ES" kern="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participantes </a:t>
            </a:r>
            <a:r>
              <a:rPr lang="es-CO" altLang="es-ES" kern="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reciben el acompañamiento y asesoría permanente del equipo de profesionales, se pretende fortalecer el liderazgo de los  </a:t>
            </a:r>
            <a:r>
              <a:rPr lang="es-CO" altLang="es-ES" kern="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voluntarios, como promotores de convivencia familiar, </a:t>
            </a:r>
            <a:r>
              <a:rPr lang="es-CO" altLang="es-ES" kern="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quienes reconocen la importancia de su aporte para el mejoramiento de las </a:t>
            </a:r>
            <a:r>
              <a:rPr lang="es-CO" altLang="es-ES" kern="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relaciones y </a:t>
            </a:r>
            <a:r>
              <a:rPr lang="es-CO" altLang="es-ES" kern="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la convivencia familiar y comunitaria en su sector.</a:t>
            </a:r>
            <a:endParaRPr lang="es-CO" altLang="es-ES" b="1" kern="0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4 y 5 de abril_ Seccional UdeA Oriente</a:t>
            </a:r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727-7DA5-42EE-B0C4-1495902E8A06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3969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80528" y="41151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s-CO" sz="1300" b="1" i="1" dirty="0">
                <a:solidFill>
                  <a:srgbClr val="EEECE1">
                    <a:lumMod val="50000"/>
                  </a:srgbClr>
                </a:solidFill>
              </a:rPr>
              <a:t>FACULTAD DE CIENCIAS SOCIALES Y HUMANAS</a:t>
            </a:r>
            <a:br>
              <a:rPr lang="es-CO" sz="1300" b="1" i="1" dirty="0">
                <a:solidFill>
                  <a:srgbClr val="EEECE1">
                    <a:lumMod val="50000"/>
                  </a:srgbClr>
                </a:solidFill>
              </a:rPr>
            </a:br>
            <a:r>
              <a:rPr lang="es-CO" sz="1300" b="1" i="1" dirty="0">
                <a:solidFill>
                  <a:srgbClr val="EEECE1">
                    <a:lumMod val="50000"/>
                  </a:srgbClr>
                </a:solidFill>
              </a:rPr>
              <a:t>DEPARTAMENTO DE PSICOLOGIA</a:t>
            </a:r>
            <a:br>
              <a:rPr lang="es-CO" sz="1300" b="1" i="1" dirty="0">
                <a:solidFill>
                  <a:srgbClr val="EEECE1">
                    <a:lumMod val="50000"/>
                  </a:srgbClr>
                </a:solidFill>
              </a:rPr>
            </a:br>
            <a:r>
              <a:rPr lang="es-CO" sz="1300" b="1" i="1" dirty="0">
                <a:solidFill>
                  <a:srgbClr val="EEECE1">
                    <a:lumMod val="50000"/>
                  </a:srgbClr>
                </a:solidFill>
              </a:rPr>
              <a:t>SECCIONAL ORIENTE</a:t>
            </a:r>
            <a:r>
              <a:rPr lang="es-CO" sz="1400" b="1" i="1" dirty="0">
                <a:solidFill>
                  <a:srgbClr val="EEECE1">
                    <a:lumMod val="50000"/>
                  </a:srgbClr>
                </a:solidFill>
              </a:rPr>
              <a:t/>
            </a:r>
            <a:br>
              <a:rPr lang="es-CO" sz="1400" b="1" i="1" dirty="0">
                <a:solidFill>
                  <a:srgbClr val="EEECE1">
                    <a:lumMod val="50000"/>
                  </a:srgbClr>
                </a:solidFill>
              </a:rPr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72791"/>
            <a:ext cx="8229600" cy="339447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MX" altLang="es-ES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GENERAL </a:t>
            </a:r>
            <a:br>
              <a:rPr lang="es-MX" altLang="es-ES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altLang="es-ES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Fase </a:t>
            </a:r>
            <a:r>
              <a:rPr lang="es-MX" altLang="es-E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capacitación-</a:t>
            </a:r>
            <a:r>
              <a:rPr lang="es-MX" altLang="es-E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es-MX" altLang="es-E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</a:br>
            <a:endParaRPr lang="es-ES" altLang="es-ES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</a:endParaRPr>
          </a:p>
          <a:p>
            <a:r>
              <a:rPr lang="es-ES" altLang="es-ES" dirty="0" smtClean="0">
                <a:solidFill>
                  <a:schemeClr val="bg2">
                    <a:lumMod val="25000"/>
                  </a:schemeClr>
                </a:solidFill>
              </a:rPr>
              <a:t>Fortalecer </a:t>
            </a:r>
            <a:r>
              <a:rPr lang="es-ES" altLang="es-ES" dirty="0">
                <a:solidFill>
                  <a:schemeClr val="bg2">
                    <a:lumMod val="25000"/>
                  </a:schemeClr>
                </a:solidFill>
              </a:rPr>
              <a:t>la Convivencia familiar en </a:t>
            </a:r>
            <a:r>
              <a:rPr lang="es-ES" altLang="es-ES" dirty="0" smtClean="0">
                <a:solidFill>
                  <a:schemeClr val="bg2">
                    <a:lumMod val="25000"/>
                  </a:schemeClr>
                </a:solidFill>
              </a:rPr>
              <a:t>los municipios </a:t>
            </a:r>
            <a:r>
              <a:rPr lang="es-ES" altLang="es-ES" dirty="0">
                <a:solidFill>
                  <a:schemeClr val="bg2">
                    <a:lumMod val="25000"/>
                  </a:schemeClr>
                </a:solidFill>
              </a:rPr>
              <a:t>con la formación de multiplicadores (Promotores de Convivencia Familiar), capaces de generar estrategias para el trabajo en red y la prevención e intervención psicosocial de las consecuencias generadas por la violencia en el ámbito familiar.</a:t>
            </a:r>
          </a:p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4 y 5 de abril_ Seccional UdeA Oriente</a:t>
            </a:r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727-7DA5-42EE-B0C4-1495902E8A06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2128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ctr" fontAlgn="base">
              <a:spcAft>
                <a:spcPct val="0"/>
              </a:spcAft>
              <a:buNone/>
            </a:pPr>
            <a:r>
              <a:rPr lang="es-MX" altLang="es-ES" sz="2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</a:t>
            </a:r>
            <a:r>
              <a:rPr lang="es-MX" altLang="es-ES" sz="2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Fase de Multiplicación-</a:t>
            </a:r>
            <a:r>
              <a:rPr lang="es-MX" altLang="es-ES" sz="2000" dirty="0">
                <a:latin typeface="Arial" panose="020B0604020202020204" pitchFamily="34" charset="0"/>
              </a:rPr>
              <a:t/>
            </a:r>
            <a:br>
              <a:rPr lang="es-MX" altLang="es-ES" sz="2000" dirty="0">
                <a:latin typeface="Arial" panose="020B0604020202020204" pitchFamily="34" charset="0"/>
              </a:rPr>
            </a:br>
            <a:endParaRPr lang="es-CO" altLang="es-ES" sz="2000" kern="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</a:endParaRPr>
          </a:p>
          <a:p>
            <a:pPr marL="609600" lvl="0" indent="-609600" fontAlgn="base">
              <a:spcAft>
                <a:spcPct val="0"/>
              </a:spcAft>
              <a:buFont typeface="+mj-lt"/>
              <a:buAutoNum type="arabicPeriod"/>
            </a:pPr>
            <a:r>
              <a:rPr lang="es-CO" altLang="es-ES" sz="2000" kern="0" dirty="0" smtClean="0">
                <a:solidFill>
                  <a:schemeClr val="bg2">
                    <a:lumMod val="25000"/>
                  </a:schemeClr>
                </a:solidFill>
              </a:rPr>
              <a:t>Promover en el grupo de voluntarios (multiplicadores) el desarrollo de propuestas formativas, ejecutando un plan de asesoría, acompañamiento, seguimiento y evaluación de las acciones emprendidas con la comunidad.</a:t>
            </a:r>
          </a:p>
          <a:p>
            <a:pPr marL="609600" indent="-609600" algn="just">
              <a:lnSpc>
                <a:spcPct val="80000"/>
              </a:lnSpc>
              <a:buFontTx/>
              <a:buAutoNum type="arabicPeriod"/>
            </a:pPr>
            <a:r>
              <a:rPr lang="es-CO" altLang="es-ES" sz="2000" dirty="0">
                <a:solidFill>
                  <a:schemeClr val="bg2">
                    <a:lumMod val="25000"/>
                  </a:schemeClr>
                </a:solidFill>
              </a:rPr>
              <a:t>Promover el debate, la reflexión, la opinión pública y el intercambio de experiencias con los distintos actores y sectores comprometidos en el trabajo con familia en el Municipio.</a:t>
            </a:r>
          </a:p>
          <a:p>
            <a:pPr marL="609600" indent="-609600" algn="just">
              <a:lnSpc>
                <a:spcPct val="80000"/>
              </a:lnSpc>
              <a:buFontTx/>
              <a:buAutoNum type="arabicPeriod"/>
            </a:pPr>
            <a:r>
              <a:rPr lang="es-CO" altLang="es-ES" sz="2000" dirty="0">
                <a:solidFill>
                  <a:schemeClr val="bg2">
                    <a:lumMod val="25000"/>
                  </a:schemeClr>
                </a:solidFill>
              </a:rPr>
              <a:t>Producir información cualitativa y cuantitativa que permita profundizar en el conocimiento de la familia en el Municipio. </a:t>
            </a:r>
          </a:p>
          <a:p>
            <a:pPr marL="609600" lvl="0" indent="-609600" fontAlgn="base">
              <a:spcAft>
                <a:spcPct val="0"/>
              </a:spcAft>
              <a:buFont typeface="+mj-lt"/>
              <a:buAutoNum type="arabicPeriod"/>
            </a:pPr>
            <a:endParaRPr lang="es-CO" altLang="es-ES" sz="2000" kern="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s-ES" sz="20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4 y 5 de abril_ Seccional UdeA Oriente</a:t>
            </a:r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727-7DA5-42EE-B0C4-1495902E8A06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6515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869" y="3611763"/>
            <a:ext cx="2569162" cy="121498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87" y="1444028"/>
            <a:ext cx="2408601" cy="1806451"/>
          </a:xfrm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4 y 5 de abril_ Seccional UdeA Oriente</a:t>
            </a:r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727-7DA5-42EE-B0C4-1495902E8A06}" type="slidenum">
              <a:rPr lang="es-CO" smtClean="0"/>
              <a:t>6</a:t>
            </a:fld>
            <a:endParaRPr lang="es-CO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81" y="3117402"/>
            <a:ext cx="2345359" cy="175901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89" y="1873443"/>
            <a:ext cx="2587355" cy="160991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932" y="3366587"/>
            <a:ext cx="2114611" cy="158595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504" y="479523"/>
            <a:ext cx="2854693" cy="180004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0329" y="1750883"/>
            <a:ext cx="2831800" cy="179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67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78856" y="1131591"/>
            <a:ext cx="3008313" cy="803706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sz="1800" dirty="0" smtClean="0">
                <a:solidFill>
                  <a:schemeClr val="bg2">
                    <a:lumMod val="50000"/>
                  </a:schemeClr>
                </a:solidFill>
              </a:rPr>
              <a:t>RED PSICOSOCIAL PARA LA CONVIVENCIA </a:t>
            </a:r>
            <a:r>
              <a:rPr lang="es-CO" sz="1800" dirty="0" smtClean="0">
                <a:solidFill>
                  <a:schemeClr val="bg2">
                    <a:lumMod val="50000"/>
                  </a:schemeClr>
                </a:solidFill>
              </a:rPr>
              <a:t>FAMILIAR</a:t>
            </a:r>
            <a:br>
              <a:rPr lang="es-CO" sz="18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s-CO" sz="1800" dirty="0" smtClean="0">
                <a:solidFill>
                  <a:schemeClr val="bg2">
                    <a:lumMod val="50000"/>
                  </a:schemeClr>
                </a:solidFill>
              </a:rPr>
              <a:t>MUNICIPIO DE </a:t>
            </a:r>
            <a:r>
              <a:rPr lang="es-CO" sz="1800" dirty="0" smtClean="0">
                <a:solidFill>
                  <a:schemeClr val="bg2">
                    <a:lumMod val="50000"/>
                  </a:schemeClr>
                </a:solidFill>
              </a:rPr>
              <a:t>RIONEGRO</a:t>
            </a:r>
            <a:endParaRPr lang="es-ES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11" name="Marcador de contenido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6592884"/>
              </p:ext>
            </p:extLst>
          </p:nvPr>
        </p:nvGraphicFramePr>
        <p:xfrm>
          <a:off x="4644008" y="900820"/>
          <a:ext cx="4320480" cy="204571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60240"/>
                <a:gridCol w="2160240"/>
              </a:tblGrid>
              <a:tr h="705623">
                <a:tc gridSpan="2">
                  <a:txBody>
                    <a:bodyPr/>
                    <a:lstStyle/>
                    <a:p>
                      <a:r>
                        <a:rPr lang="es-CO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FASE</a:t>
                      </a:r>
                      <a:r>
                        <a:rPr lang="es-CO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1: </a:t>
                      </a:r>
                      <a:r>
                        <a:rPr lang="es-CO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Proceso de formación – capacitación de facilitadores</a:t>
                      </a:r>
                      <a:r>
                        <a:rPr lang="es-CO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de convivencia familiar – municipio de Rionegro - </a:t>
                      </a:r>
                      <a:r>
                        <a:rPr lang="es-CO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Resultados cuantitativos</a:t>
                      </a:r>
                      <a:endParaRPr lang="es-ES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362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SECTORES BENEFICIADOS</a:t>
                      </a:r>
                      <a:r>
                        <a:rPr kumimoji="0" lang="es-ES" alt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68580" marR="68580" marT="34290" marB="34290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Cabeceras, El Carmín, Barro Blanco, La Laja, El Porvenir</a:t>
                      </a:r>
                      <a:r>
                        <a:rPr kumimoji="0" lang="es-ES" alt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s-ES" alt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(Hogares Infantiles)</a:t>
                      </a:r>
                    </a:p>
                  </a:txBody>
                  <a:tcPr marL="68580" marR="68580" marT="34290" marB="34290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85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TOTAL CAPACITACIONES</a:t>
                      </a:r>
                      <a:r>
                        <a:rPr kumimoji="0" lang="es-ES" alt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68580" marR="68580" marT="34290" marB="34290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105</a:t>
                      </a:r>
                      <a:r>
                        <a:rPr kumimoji="0" lang="es-ES" alt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68580" marR="68580" marT="34290" marB="34290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73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NÚMERO DE PERSONAS CAPACITADAS</a:t>
                      </a:r>
                      <a:r>
                        <a:rPr kumimoji="0" lang="es-ES" alt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68580" marR="68580" marT="34290" marB="34290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123 </a:t>
                      </a:r>
                    </a:p>
                  </a:txBody>
                  <a:tcPr marL="68580" marR="68580" marT="34290" marB="34290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Marcador de texto 8"/>
          <p:cNvSpPr>
            <a:spLocks noGrp="1"/>
          </p:cNvSpPr>
          <p:nvPr>
            <p:ph type="body" sz="half" idx="2"/>
          </p:nvPr>
        </p:nvSpPr>
        <p:spPr>
          <a:xfrm>
            <a:off x="457201" y="1923678"/>
            <a:ext cx="3008313" cy="267094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accent6">
                    <a:lumMod val="50000"/>
                  </a:schemeClr>
                </a:solidFill>
              </a:rPr>
              <a:t>4 y 5 de abril_ Seccional UdeA Oriente</a:t>
            </a:r>
            <a:endParaRPr lang="es-CO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727-7DA5-42EE-B0C4-1495902E8A06}" type="slidenum">
              <a:rPr lang="es-CO" smtClean="0"/>
              <a:t>7</a:t>
            </a:fld>
            <a:endParaRPr lang="es-CO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21" y="2101230"/>
            <a:ext cx="2946293" cy="2493393"/>
          </a:xfrm>
          <a:prstGeom prst="rect">
            <a:avLst/>
          </a:prstGeom>
        </p:spPr>
      </p:pic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522046"/>
              </p:ext>
            </p:extLst>
          </p:nvPr>
        </p:nvGraphicFramePr>
        <p:xfrm>
          <a:off x="4644008" y="3003798"/>
          <a:ext cx="4300682" cy="193332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50341"/>
                <a:gridCol w="2150341"/>
              </a:tblGrid>
              <a:tr h="57606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EECE1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FASE 2: Proceso de Multiplicación de facilitadores de convivencia familiar – municipio de Rionegro - Resultados cuantitativos</a:t>
                      </a:r>
                      <a:endParaRPr lang="es-ES" sz="12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19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Sectores beneficiados</a:t>
                      </a:r>
                      <a:r>
                        <a:rPr kumimoji="0" lang="es-ES" alt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68580" marR="68580" marT="34290" marB="34290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Cabeceras, El Carmín, Barro Blanco, La Laja, El Porvenir</a:t>
                      </a:r>
                      <a:r>
                        <a:rPr kumimoji="0" lang="es-ES" alt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s-ES" altLang="es-E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(Hogares Infantiles)</a:t>
                      </a:r>
                    </a:p>
                  </a:txBody>
                  <a:tcPr marL="68580" marR="68580" marT="34290" marB="34290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19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lideres multiplicadores</a:t>
                      </a:r>
                      <a:endParaRPr kumimoji="0" lang="es-ES" altLang="es-E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E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</a:t>
                      </a:r>
                      <a:endParaRPr kumimoji="0" lang="es-ES" altLang="es-E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19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Número de beneficiarios </a:t>
                      </a:r>
                      <a:r>
                        <a:rPr kumimoji="0" lang="es-ES" altLang="es-E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proc</a:t>
                      </a:r>
                      <a:r>
                        <a:rPr kumimoji="0" lang="es-ES" altLang="es-E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 Multiplicación</a:t>
                      </a:r>
                      <a:endParaRPr kumimoji="0" lang="es-ES" altLang="es-E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E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307</a:t>
                      </a:r>
                      <a:endParaRPr kumimoji="0" lang="es-ES" altLang="es-E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ctángulo 13"/>
          <p:cNvSpPr/>
          <p:nvPr/>
        </p:nvSpPr>
        <p:spPr>
          <a:xfrm>
            <a:off x="1763688" y="208336"/>
            <a:ext cx="2952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b="1" i="1" dirty="0" smtClean="0">
                <a:solidFill>
                  <a:schemeClr val="bg2">
                    <a:lumMod val="25000"/>
                  </a:schemeClr>
                </a:solidFill>
              </a:rPr>
              <a:t>RESULTADOS, VALORACION DE LA EXPERIENCIA Y PRODUCTOS</a:t>
            </a:r>
            <a:endParaRPr lang="es-ES" sz="16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97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043608" y="1189946"/>
            <a:ext cx="2761455" cy="950251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sz="1800" dirty="0" smtClean="0">
                <a:solidFill>
                  <a:schemeClr val="bg2">
                    <a:lumMod val="50000"/>
                  </a:schemeClr>
                </a:solidFill>
              </a:rPr>
              <a:t>RED PSICOSOCIAL PARA LA CONVIVENCIA FAMILIAR</a:t>
            </a:r>
            <a:br>
              <a:rPr lang="es-CO" sz="18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s-CO" sz="1800" dirty="0" smtClean="0">
                <a:solidFill>
                  <a:schemeClr val="bg2">
                    <a:lumMod val="50000"/>
                  </a:schemeClr>
                </a:solidFill>
              </a:rPr>
              <a:t>MUNICIPIO DE LA CEJA</a:t>
            </a:r>
            <a:r>
              <a:rPr lang="es-CO" sz="18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s-CO" sz="1800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es-ES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11" name="Marcador de contenido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8239735"/>
              </p:ext>
            </p:extLst>
          </p:nvPr>
        </p:nvGraphicFramePr>
        <p:xfrm>
          <a:off x="4716743" y="1276780"/>
          <a:ext cx="4103730" cy="27351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51865"/>
                <a:gridCol w="2051865"/>
              </a:tblGrid>
              <a:tr h="895046">
                <a:tc gridSpan="2">
                  <a:txBody>
                    <a:bodyPr/>
                    <a:lstStyle/>
                    <a:p>
                      <a:r>
                        <a:rPr lang="es-CO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FASE</a:t>
                      </a:r>
                      <a:r>
                        <a:rPr lang="es-CO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1: </a:t>
                      </a:r>
                      <a:r>
                        <a:rPr lang="es-CO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Proceso de formación – capacitación de facilitadores</a:t>
                      </a:r>
                      <a:r>
                        <a:rPr lang="es-CO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de convivencia familiar – municipio de Rionegro - </a:t>
                      </a:r>
                      <a:r>
                        <a:rPr lang="es-CO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Resultados cuantitativos</a:t>
                      </a:r>
                      <a:endParaRPr lang="es-ES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80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CAPACITACIONES</a:t>
                      </a: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273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79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META INICIAL DE PERSONAS A CAPACITAR</a:t>
                      </a:r>
                    </a:p>
                  </a:txBody>
                  <a:tcPr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150</a:t>
                      </a:r>
                    </a:p>
                  </a:txBody>
                  <a:tcPr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79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NÚMERO DE PERSONAS CAPACITADAS</a:t>
                      </a: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268</a:t>
                      </a:r>
                    </a:p>
                  </a:txBody>
                  <a:tcPr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96" y="1925946"/>
            <a:ext cx="3610255" cy="2446004"/>
          </a:xfrm>
          <a:prstGeom prst="rect">
            <a:avLst/>
          </a:prstGeom>
        </p:spPr>
      </p:pic>
      <p:sp>
        <p:nvSpPr>
          <p:cNvPr id="9" name="Marcador de texto 8"/>
          <p:cNvSpPr>
            <a:spLocks noGrp="1"/>
          </p:cNvSpPr>
          <p:nvPr>
            <p:ph type="body" sz="half" idx="2"/>
          </p:nvPr>
        </p:nvSpPr>
        <p:spPr>
          <a:xfrm>
            <a:off x="570383" y="2016183"/>
            <a:ext cx="3234680" cy="267094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accent6">
                    <a:lumMod val="50000"/>
                  </a:schemeClr>
                </a:solidFill>
              </a:rPr>
              <a:t>4 y 5 de abril_ Seccional UdeA Oriente</a:t>
            </a:r>
            <a:endParaRPr lang="es-CO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727-7DA5-42EE-B0C4-1495902E8A06}" type="slidenum">
              <a:rPr lang="es-CO" smtClean="0"/>
              <a:t>8</a:t>
            </a:fld>
            <a:endParaRPr lang="es-CO"/>
          </a:p>
        </p:txBody>
      </p:sp>
      <p:sp>
        <p:nvSpPr>
          <p:cNvPr id="14" name="Rectángulo 13"/>
          <p:cNvSpPr/>
          <p:nvPr/>
        </p:nvSpPr>
        <p:spPr>
          <a:xfrm>
            <a:off x="1763688" y="208336"/>
            <a:ext cx="2952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b="1" i="1" dirty="0" smtClean="0">
                <a:solidFill>
                  <a:schemeClr val="bg2">
                    <a:lumMod val="25000"/>
                  </a:schemeClr>
                </a:solidFill>
              </a:rPr>
              <a:t>RESULTADOS, VALORACION DE LA EXPERIENCIA Y PRODUCTOS</a:t>
            </a:r>
            <a:endParaRPr lang="es-ES" sz="16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22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899592" y="1082924"/>
            <a:ext cx="3672408" cy="1081024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sz="1800" dirty="0" smtClean="0">
                <a:solidFill>
                  <a:schemeClr val="bg2">
                    <a:lumMod val="50000"/>
                  </a:schemeClr>
                </a:solidFill>
              </a:rPr>
              <a:t>RED </a:t>
            </a:r>
            <a:r>
              <a:rPr lang="es-CO" sz="1800" dirty="0">
                <a:solidFill>
                  <a:schemeClr val="bg2">
                    <a:lumMod val="50000"/>
                  </a:schemeClr>
                </a:solidFill>
              </a:rPr>
              <a:t>PSICOSOCIAL PARA LA CONVIVENCIA FAMILIAR</a:t>
            </a:r>
            <a:br>
              <a:rPr lang="es-CO" sz="18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s-CO" sz="1800" dirty="0">
                <a:solidFill>
                  <a:schemeClr val="bg2">
                    <a:lumMod val="50000"/>
                  </a:schemeClr>
                </a:solidFill>
              </a:rPr>
              <a:t>MUNICIPIO </a:t>
            </a:r>
            <a:r>
              <a:rPr lang="es-CO" sz="1800" dirty="0" smtClean="0">
                <a:solidFill>
                  <a:schemeClr val="bg2">
                    <a:lumMod val="50000"/>
                  </a:schemeClr>
                </a:solidFill>
              </a:rPr>
              <a:t>DEL RETIRO</a:t>
            </a:r>
            <a:r>
              <a:rPr lang="es-CO" sz="18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s-CO" sz="1800" dirty="0">
                <a:solidFill>
                  <a:schemeClr val="bg2">
                    <a:lumMod val="50000"/>
                  </a:schemeClr>
                </a:solidFill>
              </a:rPr>
            </a:br>
            <a:endParaRPr lang="es-ES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11" name="Marcador de contenido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278392"/>
              </p:ext>
            </p:extLst>
          </p:nvPr>
        </p:nvGraphicFramePr>
        <p:xfrm>
          <a:off x="4716017" y="1276780"/>
          <a:ext cx="4104456" cy="27351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77978"/>
                <a:gridCol w="2126478"/>
              </a:tblGrid>
              <a:tr h="895046">
                <a:tc gridSpan="2">
                  <a:txBody>
                    <a:bodyPr/>
                    <a:lstStyle/>
                    <a:p>
                      <a:r>
                        <a:rPr lang="es-CO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FASE</a:t>
                      </a:r>
                      <a:r>
                        <a:rPr lang="es-CO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1: </a:t>
                      </a:r>
                      <a:r>
                        <a:rPr lang="es-CO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Proceso de formación – capacitación de facilitadores</a:t>
                      </a:r>
                      <a:r>
                        <a:rPr lang="es-CO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de convivencia familiar – municipio de Rionegro - </a:t>
                      </a:r>
                      <a:r>
                        <a:rPr lang="es-CO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Resultados cuantitativos</a:t>
                      </a:r>
                      <a:endParaRPr lang="es-ES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80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CAPACITACIONES </a:t>
                      </a: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TALLERES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79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PERSONAS CAPACITADAS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120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79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ASESORIAS PSICOLOGICAS INDIVIDUAES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280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83" y="2016184"/>
            <a:ext cx="3121498" cy="2499782"/>
          </a:xfrm>
          <a:prstGeom prst="rect">
            <a:avLst/>
          </a:prstGeom>
        </p:spPr>
      </p:pic>
      <p:sp>
        <p:nvSpPr>
          <p:cNvPr id="9" name="Marcador de texto 8"/>
          <p:cNvSpPr>
            <a:spLocks noGrp="1"/>
          </p:cNvSpPr>
          <p:nvPr>
            <p:ph type="body" sz="half" idx="2"/>
          </p:nvPr>
        </p:nvSpPr>
        <p:spPr>
          <a:xfrm>
            <a:off x="457200" y="1859877"/>
            <a:ext cx="3466727" cy="267094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accent6">
                    <a:lumMod val="50000"/>
                  </a:schemeClr>
                </a:solidFill>
              </a:rPr>
              <a:t>4 y 5 de abril_ Seccional UdeA Oriente</a:t>
            </a:r>
            <a:endParaRPr lang="es-CO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727-7DA5-42EE-B0C4-1495902E8A06}" type="slidenum">
              <a:rPr lang="es-CO" smtClean="0"/>
              <a:t>9</a:t>
            </a:fld>
            <a:endParaRPr lang="es-CO"/>
          </a:p>
        </p:txBody>
      </p:sp>
      <p:sp>
        <p:nvSpPr>
          <p:cNvPr id="14" name="Rectángulo 13"/>
          <p:cNvSpPr/>
          <p:nvPr/>
        </p:nvSpPr>
        <p:spPr>
          <a:xfrm>
            <a:off x="1763688" y="208336"/>
            <a:ext cx="2952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b="1" i="1" dirty="0" smtClean="0">
                <a:solidFill>
                  <a:schemeClr val="bg2">
                    <a:lumMod val="25000"/>
                  </a:schemeClr>
                </a:solidFill>
              </a:rPr>
              <a:t>RESULTADOS, VALORACION DE LA EXPERIENCIA Y PRODUCTOS</a:t>
            </a:r>
            <a:endParaRPr lang="es-ES" sz="16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21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1019</Words>
  <Application>Microsoft Office PowerPoint</Application>
  <PresentationFormat>Presentación en pantalla (16:9)</PresentationFormat>
  <Paragraphs>104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Times New Roman</vt:lpstr>
      <vt:lpstr>Wingdings</vt:lpstr>
      <vt:lpstr>Tema de Office</vt:lpstr>
      <vt:lpstr>FACULTAD DE CIENCIAS SOCIALES Y HUMANAS DEPARTAMENTO DE PSICOLOGIA SECCIONAL ORIENTE  </vt:lpstr>
      <vt:lpstr> FACULTAD DE CIENCIAS SOCIALES Y HUMANAS DEPARTAMENTO DE PSICOLOGIA SECCIONAL ORIENTE </vt:lpstr>
      <vt:lpstr>  FACULTAD DE CIENCIAS SOCIALES Y HUMANAS DEPARTAMENTO DE PSICOLOGIA SECCIONAL ORIENTE </vt:lpstr>
      <vt:lpstr>FACULTAD DE CIENCIAS SOCIALES Y HUMANAS DEPARTAMENTO DE PSICOLOGIA SECCIONAL ORIENTE </vt:lpstr>
      <vt:lpstr>Presentación de PowerPoint</vt:lpstr>
      <vt:lpstr>Presentación de PowerPoint</vt:lpstr>
      <vt:lpstr>  RED PSICOSOCIAL PARA LA CONVIVENCIA FAMILIAR MUNICIPIO DE RIONEGRO</vt:lpstr>
      <vt:lpstr>      RED PSICOSOCIAL PARA LA CONVIVENCIA FAMILIAR MUNICIPIO DE LA CEJA </vt:lpstr>
      <vt:lpstr>          RED PSICOSOCIAL PARA LA CONVIVENCIA FAMILIAR MUNICIPIO DEL RETIRO </vt:lpstr>
      <vt:lpstr>Presentación de PowerPoint</vt:lpstr>
      <vt:lpstr>Presentación de PowerPoint</vt:lpstr>
      <vt:lpstr>PRODUCTOS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ISABEL NOREÑA</dc:creator>
  <cp:lastModifiedBy>Maria Isabel</cp:lastModifiedBy>
  <cp:revision>57</cp:revision>
  <dcterms:created xsi:type="dcterms:W3CDTF">2016-04-18T13:01:23Z</dcterms:created>
  <dcterms:modified xsi:type="dcterms:W3CDTF">2016-05-05T06:49:53Z</dcterms:modified>
</cp:coreProperties>
</file>