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9" r:id="rId4"/>
    <p:sldId id="273" r:id="rId5"/>
    <p:sldId id="272" r:id="rId6"/>
    <p:sldId id="274" r:id="rId7"/>
    <p:sldId id="275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39"/>
    <a:srgbClr val="F2ECFE"/>
    <a:srgbClr val="B3EBFF"/>
    <a:srgbClr val="F4F3B6"/>
    <a:srgbClr val="B4B01C"/>
    <a:srgbClr val="D1BBFD"/>
    <a:srgbClr val="B38FFB"/>
    <a:srgbClr val="C61806"/>
    <a:srgbClr val="006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08" autoAdjust="0"/>
  </p:normalViewPr>
  <p:slideViewPr>
    <p:cSldViewPr snapToGrid="0">
      <p:cViewPr varScale="1">
        <p:scale>
          <a:sx n="69" d="100"/>
          <a:sy n="69" d="100"/>
        </p:scale>
        <p:origin x="88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y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0076"/>
            <a:ext cx="4642821" cy="123474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9992"/>
            <a:ext cx="12192000" cy="20632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5192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6939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68260"/>
            <a:ext cx="9144000" cy="8408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t>18/11/2016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749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121" y="106742"/>
            <a:ext cx="2505642" cy="66637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9992"/>
            <a:ext cx="12192000" cy="20632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2053"/>
            <a:ext cx="10515600" cy="6684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739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79407"/>
            <a:ext cx="10515600" cy="4197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t>18/11/2016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2986144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347474" y="6356350"/>
            <a:ext cx="2807746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921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13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ítulo 1"/>
          <p:cNvSpPr txBox="1">
            <a:spLocks/>
          </p:cNvSpPr>
          <p:nvPr/>
        </p:nvSpPr>
        <p:spPr>
          <a:xfrm>
            <a:off x="1517251" y="4655508"/>
            <a:ext cx="9290449" cy="22024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CO" sz="3600" b="1" dirty="0" smtClean="0">
                <a:solidFill>
                  <a:srgbClr val="006739"/>
                </a:solidFill>
              </a:rPr>
              <a:t>Sistema de Gestión de Seguridad y Salud </a:t>
            </a:r>
            <a:r>
              <a:rPr lang="es-CO" sz="3600" b="1" dirty="0">
                <a:solidFill>
                  <a:srgbClr val="006739"/>
                </a:solidFill>
              </a:rPr>
              <a:t>e</a:t>
            </a:r>
            <a:r>
              <a:rPr lang="es-CO" sz="3600" b="1" dirty="0" smtClean="0">
                <a:solidFill>
                  <a:srgbClr val="006739"/>
                </a:solidFill>
              </a:rPr>
              <a:t>n el Trabajo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93992" y="2273668"/>
            <a:ext cx="10080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¿Cómo se reporta un accidente de trabajo?</a:t>
            </a:r>
            <a:endParaRPr lang="es-CO" sz="6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72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redondeado 24"/>
          <p:cNvSpPr/>
          <p:nvPr/>
        </p:nvSpPr>
        <p:spPr>
          <a:xfrm>
            <a:off x="6348146" y="4477934"/>
            <a:ext cx="4687257" cy="1142854"/>
          </a:xfrm>
          <a:prstGeom prst="roundRect">
            <a:avLst/>
          </a:prstGeom>
          <a:solidFill>
            <a:srgbClr val="D1BBFD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redondeado 7"/>
          <p:cNvSpPr/>
          <p:nvPr/>
        </p:nvSpPr>
        <p:spPr>
          <a:xfrm>
            <a:off x="6335419" y="2572232"/>
            <a:ext cx="4687257" cy="11428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Rectángulo redondeado 1"/>
          <p:cNvSpPr/>
          <p:nvPr/>
        </p:nvSpPr>
        <p:spPr>
          <a:xfrm>
            <a:off x="1092198" y="2572232"/>
            <a:ext cx="4544711" cy="11168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77361" y="469563"/>
            <a:ext cx="7553325" cy="787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b="1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49995" y="2744130"/>
            <a:ext cx="4410825" cy="955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>
                <a:latin typeface="+mj-lt"/>
              </a:rPr>
              <a:t>El accidentado, o sus compañeros de trabajo si el accidentado no está en capacidad de hacerlo, deben informar al jefe inmediato sobre el suceso</a:t>
            </a:r>
            <a:r>
              <a:rPr lang="es-CO" sz="1400" dirty="0" smtClean="0">
                <a:latin typeface="+mj-lt"/>
              </a:rPr>
              <a:t>.</a:t>
            </a:r>
          </a:p>
        </p:txBody>
      </p:sp>
      <p:sp>
        <p:nvSpPr>
          <p:cNvPr id="13" name="Título 2"/>
          <p:cNvSpPr txBox="1">
            <a:spLocks/>
          </p:cNvSpPr>
          <p:nvPr/>
        </p:nvSpPr>
        <p:spPr>
          <a:xfrm>
            <a:off x="910638" y="1494876"/>
            <a:ext cx="10515600" cy="668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 smtClean="0"/>
              <a:t>CONTRATISTAS:</a:t>
            </a:r>
            <a:br>
              <a:rPr lang="es-CO" b="1" dirty="0" smtClean="0"/>
            </a:br>
            <a:endParaRPr lang="es-CO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11509" y="2627368"/>
            <a:ext cx="4443635" cy="4859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 smtClean="0">
                <a:latin typeface="+mj-lt"/>
              </a:rPr>
              <a:t>El </a:t>
            </a:r>
            <a:r>
              <a:rPr lang="es-CO" sz="1400" dirty="0">
                <a:latin typeface="+mj-lt"/>
              </a:rPr>
              <a:t>jefe inmediato debe reportar a la Administradora de Riesgos Laborales (ARL</a:t>
            </a:r>
            <a:r>
              <a:rPr lang="es-CO" sz="1400" dirty="0" smtClean="0">
                <a:latin typeface="+mj-lt"/>
              </a:rPr>
              <a:t>):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-217740" y="261202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806895" y="3129311"/>
            <a:ext cx="3814531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ES" sz="1300" b="1" dirty="0" smtClean="0">
                <a:latin typeface="+mj-lt"/>
              </a:rPr>
              <a:t>     </a:t>
            </a:r>
            <a:r>
              <a:rPr lang="es-ES" sz="1100" b="1" dirty="0" smtClean="0">
                <a:latin typeface="+mj-lt"/>
              </a:rPr>
              <a:t>Línea </a:t>
            </a:r>
            <a:r>
              <a:rPr lang="es-ES" sz="1100" b="1" dirty="0">
                <a:latin typeface="+mj-lt"/>
              </a:rPr>
              <a:t>normal al 018000 11 </a:t>
            </a:r>
            <a:r>
              <a:rPr lang="es-ES" sz="1100" b="1" dirty="0" smtClean="0">
                <a:latin typeface="+mj-lt"/>
              </a:rPr>
              <a:t> 11 </a:t>
            </a:r>
            <a:r>
              <a:rPr lang="es-ES" sz="1100" b="1" dirty="0">
                <a:latin typeface="+mj-lt"/>
              </a:rPr>
              <a:t>70 </a:t>
            </a:r>
            <a:endParaRPr lang="es-ES" sz="1100" b="1" dirty="0" smtClean="0">
              <a:latin typeface="+mj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620947" y="3131000"/>
            <a:ext cx="3814531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ES" sz="1100" b="1" dirty="0" smtClean="0">
                <a:latin typeface="+mj-lt"/>
              </a:rPr>
              <a:t>Línea ORO</a:t>
            </a:r>
            <a:r>
              <a:rPr lang="es-ES" sz="1100" dirty="0" smtClean="0">
                <a:latin typeface="+mj-lt"/>
              </a:rPr>
              <a:t> </a:t>
            </a:r>
            <a:r>
              <a:rPr lang="es-ES" sz="1100" b="1" dirty="0" smtClean="0">
                <a:latin typeface="+mj-lt"/>
              </a:rPr>
              <a:t>018000 941 541</a:t>
            </a:r>
            <a:r>
              <a:rPr lang="es-ES" sz="1100" dirty="0" smtClean="0">
                <a:latin typeface="+mj-lt"/>
              </a:rPr>
              <a:t>, </a:t>
            </a:r>
            <a:r>
              <a:rPr lang="es-ES" sz="1100" b="1" dirty="0" smtClean="0">
                <a:latin typeface="+mj-lt"/>
              </a:rPr>
              <a:t>opción 2    </a:t>
            </a:r>
            <a:r>
              <a:rPr lang="es-ES" sz="1300" b="1" dirty="0" smtClean="0">
                <a:latin typeface="+mj-lt"/>
              </a:rPr>
              <a:t>/   </a:t>
            </a:r>
            <a:r>
              <a:rPr lang="es-ES" sz="1300" dirty="0" smtClean="0">
                <a:latin typeface="+mj-lt"/>
              </a:rPr>
              <a:t>  </a:t>
            </a:r>
          </a:p>
          <a:p>
            <a:pPr marL="804863" lvl="0" indent="0" algn="just">
              <a:buNone/>
            </a:pPr>
            <a:endParaRPr lang="es-CO" sz="1300" dirty="0" smtClean="0"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820987" y="3374383"/>
            <a:ext cx="3814531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sz="1100" b="1" dirty="0" smtClean="0">
                <a:latin typeface="+mj-lt"/>
              </a:rPr>
              <a:t>Desde un móvil </a:t>
            </a:r>
            <a:r>
              <a:rPr lang="es-CO" sz="1100" b="1" dirty="0">
                <a:latin typeface="+mj-lt"/>
              </a:rPr>
              <a:t>(celular) al  # </a:t>
            </a:r>
            <a:r>
              <a:rPr lang="es-CO" sz="1100" b="1" dirty="0" smtClean="0">
                <a:latin typeface="+mj-lt"/>
              </a:rPr>
              <a:t>533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990549" y="258324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1092198" y="4483700"/>
            <a:ext cx="4544711" cy="11168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990549" y="4494709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-239244" y="4488533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02729" y="4680483"/>
            <a:ext cx="4396135" cy="4859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 smtClean="0">
                <a:latin typeface="+mj-lt"/>
              </a:rPr>
              <a:t>Se informa en la línea, el correo electrónico al cual la ARL enviará el reporte para imprimirlo. 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411509" y="4674796"/>
            <a:ext cx="4519725" cy="825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 smtClean="0">
                <a:latin typeface="+mj-lt"/>
              </a:rPr>
              <a:t>En la misma línea telefónica se solicita información sobre los centros de atención médica cercanos para atención del paciente accidentado.</a:t>
            </a:r>
          </a:p>
        </p:txBody>
      </p:sp>
    </p:spTree>
    <p:extLst>
      <p:ext uri="{BB962C8B-B14F-4D97-AF65-F5344CB8AC3E}">
        <p14:creationId xmlns:p14="http://schemas.microsoft.com/office/powerpoint/2010/main" val="32618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redondeado 8"/>
          <p:cNvSpPr/>
          <p:nvPr/>
        </p:nvSpPr>
        <p:spPr>
          <a:xfrm>
            <a:off x="1092198" y="2567319"/>
            <a:ext cx="4544711" cy="11168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77361" y="469563"/>
            <a:ext cx="7553325" cy="787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b="1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3" name="Título 2"/>
          <p:cNvSpPr txBox="1">
            <a:spLocks/>
          </p:cNvSpPr>
          <p:nvPr/>
        </p:nvSpPr>
        <p:spPr>
          <a:xfrm>
            <a:off x="910638" y="1498265"/>
            <a:ext cx="10515600" cy="668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 smtClean="0"/>
              <a:t>CONTRATISTAS:</a:t>
            </a:r>
            <a:endParaRPr lang="es-CO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6335419" y="2567319"/>
            <a:ext cx="4687257" cy="29972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solidFill>
                  <a:schemeClr val="tx1"/>
                </a:solidFill>
                <a:latin typeface="+mj-lt"/>
              </a:rPr>
              <a:t>Para atención posterior, el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paciente, </a:t>
            </a:r>
            <a:r>
              <a:rPr lang="es-CO" sz="1400" dirty="0">
                <a:solidFill>
                  <a:schemeClr val="tx1"/>
                </a:solidFill>
                <a:latin typeface="+mj-lt"/>
              </a:rPr>
              <a:t>o un acudiente debe dirigirse a la A.R.L. Positiva ubicada en el Centro Comercial Punto Clave Calle 27 No.46-70 Local 173 (1º piso, Autorizaciones) Teléfono 3256560, para la autorización previa de los procedimientos, con los siguientes documentos: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latin typeface="+mj-lt"/>
              </a:rPr>
              <a:t>Ordenes o remisiones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originales </a:t>
            </a:r>
            <a:r>
              <a:rPr lang="es-CO" sz="1400" dirty="0">
                <a:solidFill>
                  <a:schemeClr val="tx1"/>
                </a:solidFill>
                <a:latin typeface="+mj-lt"/>
              </a:rPr>
              <a:t>del médico que lo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atendió.</a:t>
            </a:r>
            <a:endParaRPr lang="es-CO" sz="1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latin typeface="+mj-lt"/>
              </a:rPr>
              <a:t>Copia del reporte de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accidente.</a:t>
            </a:r>
            <a:endParaRPr lang="es-CO" sz="1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latin typeface="+mj-lt"/>
              </a:rPr>
              <a:t>Copia de la historia clínica que genera la orden de autorización.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238127" y="2611577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063032" y="2603044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1092198" y="4231203"/>
            <a:ext cx="4544711" cy="10917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-238127" y="4307059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238599" y="3946771"/>
            <a:ext cx="9667702" cy="149228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es-CO" sz="1400" dirty="0" smtClean="0">
              <a:latin typeface="+mj-lt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954652" y="4608676"/>
            <a:ext cx="4410825" cy="955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>
                <a:latin typeface="+mj-lt"/>
              </a:rPr>
              <a:t>Investigación del accidente de trabajo.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195963" y="2734139"/>
            <a:ext cx="43371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400" dirty="0">
                <a:latin typeface="+mj-lt"/>
              </a:rPr>
              <a:t>Se entrega la copia de la incapacidad – Talento Humano, Autoliquidación (bloque 22-340) – Revisar que sea expedida como accidente de trabajo.</a:t>
            </a:r>
          </a:p>
        </p:txBody>
      </p:sp>
    </p:spTree>
    <p:extLst>
      <p:ext uri="{BB962C8B-B14F-4D97-AF65-F5344CB8AC3E}">
        <p14:creationId xmlns:p14="http://schemas.microsoft.com/office/powerpoint/2010/main" val="31869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redondeado 24"/>
          <p:cNvSpPr/>
          <p:nvPr/>
        </p:nvSpPr>
        <p:spPr>
          <a:xfrm>
            <a:off x="6348146" y="4477934"/>
            <a:ext cx="4687257" cy="1142854"/>
          </a:xfrm>
          <a:prstGeom prst="roundRect">
            <a:avLst/>
          </a:prstGeom>
          <a:solidFill>
            <a:srgbClr val="F2ECFE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redondeado 7"/>
          <p:cNvSpPr/>
          <p:nvPr/>
        </p:nvSpPr>
        <p:spPr>
          <a:xfrm>
            <a:off x="6335419" y="2572232"/>
            <a:ext cx="4687257" cy="11428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Rectángulo redondeado 1"/>
          <p:cNvSpPr/>
          <p:nvPr/>
        </p:nvSpPr>
        <p:spPr>
          <a:xfrm>
            <a:off x="1092198" y="2572232"/>
            <a:ext cx="4544711" cy="1116826"/>
          </a:xfrm>
          <a:prstGeom prst="roundRect">
            <a:avLst/>
          </a:prstGeom>
          <a:solidFill>
            <a:srgbClr val="F4F3B6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77361" y="469563"/>
            <a:ext cx="7553325" cy="787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b="1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72077" y="2829563"/>
            <a:ext cx="4410825" cy="955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>
                <a:latin typeface="+mj-lt"/>
              </a:rPr>
              <a:t>Informar al profesor / responsable del área / coordinador de Práctica la ocurrencia del accidente de trabajo.</a:t>
            </a:r>
          </a:p>
        </p:txBody>
      </p:sp>
      <p:sp>
        <p:nvSpPr>
          <p:cNvPr id="13" name="Título 2"/>
          <p:cNvSpPr txBox="1">
            <a:spLocks/>
          </p:cNvSpPr>
          <p:nvPr/>
        </p:nvSpPr>
        <p:spPr>
          <a:xfrm>
            <a:off x="910638" y="1496982"/>
            <a:ext cx="10515600" cy="668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 smtClean="0"/>
              <a:t>ESTUDIANTES Y RESIDENTES:</a:t>
            </a:r>
            <a:endParaRPr lang="es-CO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11509" y="2627368"/>
            <a:ext cx="4443635" cy="4859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>
                <a:latin typeface="+mj-lt"/>
              </a:rPr>
              <a:t>Quien reciba el reporte debe llamar a la Administradora de Riesgos Laborales (ARL):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-217740" y="261202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7806895" y="3129311"/>
            <a:ext cx="3814531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ES" sz="1300" b="1" dirty="0" smtClean="0">
                <a:latin typeface="+mj-lt"/>
              </a:rPr>
              <a:t>     </a:t>
            </a:r>
            <a:r>
              <a:rPr lang="es-ES" sz="1100" b="1" dirty="0" smtClean="0">
                <a:latin typeface="+mj-lt"/>
              </a:rPr>
              <a:t>Línea </a:t>
            </a:r>
            <a:r>
              <a:rPr lang="es-ES" sz="1100" b="1" dirty="0">
                <a:latin typeface="+mj-lt"/>
              </a:rPr>
              <a:t>normal al 018000 11 </a:t>
            </a:r>
            <a:r>
              <a:rPr lang="es-ES" sz="1100" b="1" dirty="0" smtClean="0">
                <a:latin typeface="+mj-lt"/>
              </a:rPr>
              <a:t> 11 </a:t>
            </a:r>
            <a:r>
              <a:rPr lang="es-ES" sz="1100" b="1" dirty="0">
                <a:latin typeface="+mj-lt"/>
              </a:rPr>
              <a:t>70 </a:t>
            </a:r>
            <a:endParaRPr lang="es-ES" sz="1100" b="1" dirty="0" smtClean="0">
              <a:latin typeface="+mj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620947" y="3131000"/>
            <a:ext cx="3814531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ES" sz="1100" b="1" dirty="0" smtClean="0">
                <a:latin typeface="+mj-lt"/>
              </a:rPr>
              <a:t>Línea ORO</a:t>
            </a:r>
            <a:r>
              <a:rPr lang="es-ES" sz="1100" dirty="0" smtClean="0">
                <a:latin typeface="+mj-lt"/>
              </a:rPr>
              <a:t> </a:t>
            </a:r>
            <a:r>
              <a:rPr lang="es-ES" sz="1100" b="1" dirty="0" smtClean="0">
                <a:latin typeface="+mj-lt"/>
              </a:rPr>
              <a:t>018000 941 541</a:t>
            </a:r>
            <a:r>
              <a:rPr lang="es-ES" sz="1100" dirty="0" smtClean="0">
                <a:latin typeface="+mj-lt"/>
              </a:rPr>
              <a:t>, </a:t>
            </a:r>
            <a:r>
              <a:rPr lang="es-ES" sz="1100" b="1" dirty="0" smtClean="0">
                <a:latin typeface="+mj-lt"/>
              </a:rPr>
              <a:t>opción 2    </a:t>
            </a:r>
            <a:r>
              <a:rPr lang="es-ES" sz="1300" b="1" dirty="0" smtClean="0">
                <a:latin typeface="+mj-lt"/>
              </a:rPr>
              <a:t>/   </a:t>
            </a:r>
            <a:r>
              <a:rPr lang="es-ES" sz="1300" dirty="0" smtClean="0">
                <a:latin typeface="+mj-lt"/>
              </a:rPr>
              <a:t>  </a:t>
            </a:r>
          </a:p>
          <a:p>
            <a:pPr marL="804863" lvl="0" indent="0" algn="just">
              <a:buNone/>
            </a:pPr>
            <a:endParaRPr lang="es-CO" sz="1300" dirty="0" smtClean="0"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820987" y="3374383"/>
            <a:ext cx="3814531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sz="1100" b="1" dirty="0" smtClean="0">
                <a:latin typeface="+mj-lt"/>
              </a:rPr>
              <a:t>Desde un móvil </a:t>
            </a:r>
            <a:r>
              <a:rPr lang="es-CO" sz="1100" b="1" dirty="0">
                <a:latin typeface="+mj-lt"/>
              </a:rPr>
              <a:t>(celular) al  # </a:t>
            </a:r>
            <a:r>
              <a:rPr lang="es-CO" sz="1100" b="1" dirty="0" smtClean="0">
                <a:latin typeface="+mj-lt"/>
              </a:rPr>
              <a:t>533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043816" y="258324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1092198" y="4483700"/>
            <a:ext cx="4544711" cy="1116826"/>
          </a:xfrm>
          <a:prstGeom prst="roundRect">
            <a:avLst/>
          </a:prstGeom>
          <a:solidFill>
            <a:srgbClr val="B3EB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990549" y="4494709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-239244" y="4488533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02729" y="4680483"/>
            <a:ext cx="4396135" cy="4859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 smtClean="0">
                <a:latin typeface="+mj-lt"/>
              </a:rPr>
              <a:t>Se informa en la línea, el correo electrónico al cual la ARL enviará el reporte para imprimirlo. 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411509" y="4674796"/>
            <a:ext cx="4519725" cy="825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 smtClean="0">
                <a:latin typeface="+mj-lt"/>
              </a:rPr>
              <a:t>En la misma línea telefónica se solicita información sobre los centros de atención médica cercanos para atención del paciente accidentado.</a:t>
            </a:r>
          </a:p>
        </p:txBody>
      </p:sp>
    </p:spTree>
    <p:extLst>
      <p:ext uri="{BB962C8B-B14F-4D97-AF65-F5344CB8AC3E}">
        <p14:creationId xmlns:p14="http://schemas.microsoft.com/office/powerpoint/2010/main" val="35645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77361" y="469563"/>
            <a:ext cx="7553325" cy="787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b="1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3" name="Título 2"/>
          <p:cNvSpPr txBox="1">
            <a:spLocks/>
          </p:cNvSpPr>
          <p:nvPr/>
        </p:nvSpPr>
        <p:spPr>
          <a:xfrm>
            <a:off x="910638" y="1499395"/>
            <a:ext cx="10515600" cy="668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 smtClean="0"/>
              <a:t>ESTUDIANTES Y RESIDENTES:</a:t>
            </a:r>
            <a:endParaRPr lang="es-CO" b="1" dirty="0"/>
          </a:p>
        </p:txBody>
      </p:sp>
      <p:sp>
        <p:nvSpPr>
          <p:cNvPr id="8" name="Rectángulo redondeado 7"/>
          <p:cNvSpPr/>
          <p:nvPr/>
        </p:nvSpPr>
        <p:spPr>
          <a:xfrm>
            <a:off x="1106369" y="2359934"/>
            <a:ext cx="8686025" cy="16966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400" dirty="0">
                <a:solidFill>
                  <a:schemeClr val="tx1"/>
                </a:solidFill>
                <a:latin typeface="+mj-lt"/>
              </a:rPr>
              <a:t>Para atención posterior, el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paciente, </a:t>
            </a:r>
            <a:r>
              <a:rPr lang="es-CO" sz="1400" dirty="0">
                <a:solidFill>
                  <a:schemeClr val="tx1"/>
                </a:solidFill>
                <a:latin typeface="+mj-lt"/>
              </a:rPr>
              <a:t>o un acudiente debe dirigirse a la A.R.L. Positiva ubicada en el Centro Comercial Punto Clave </a:t>
            </a:r>
            <a:r>
              <a:rPr lang="es-CO" sz="1400" b="1" dirty="0">
                <a:solidFill>
                  <a:schemeClr val="tx1"/>
                </a:solidFill>
                <a:latin typeface="+mj-lt"/>
              </a:rPr>
              <a:t>Calle 27 No.46-70 Local 173 </a:t>
            </a:r>
            <a:r>
              <a:rPr lang="es-CO" sz="1400" dirty="0">
                <a:solidFill>
                  <a:schemeClr val="tx1"/>
                </a:solidFill>
                <a:latin typeface="+mj-lt"/>
              </a:rPr>
              <a:t>(1º piso, Autorizaciones) Teléfono </a:t>
            </a:r>
            <a:r>
              <a:rPr lang="es-CO" sz="1400" b="1" dirty="0">
                <a:solidFill>
                  <a:schemeClr val="tx1"/>
                </a:solidFill>
                <a:latin typeface="+mj-lt"/>
              </a:rPr>
              <a:t>3256560</a:t>
            </a:r>
            <a:r>
              <a:rPr lang="es-CO" sz="1400" dirty="0">
                <a:solidFill>
                  <a:schemeClr val="tx1"/>
                </a:solidFill>
                <a:latin typeface="+mj-lt"/>
              </a:rPr>
              <a:t>, para la autorización previa de los procedimientos, con los siguientes documentos: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latin typeface="+mj-lt"/>
              </a:rPr>
              <a:t>Ordenes o remisiones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originales </a:t>
            </a:r>
            <a:r>
              <a:rPr lang="es-CO" sz="1400" dirty="0">
                <a:solidFill>
                  <a:schemeClr val="tx1"/>
                </a:solidFill>
                <a:latin typeface="+mj-lt"/>
              </a:rPr>
              <a:t>del médico que lo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atendió.</a:t>
            </a:r>
            <a:endParaRPr lang="es-CO" sz="1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latin typeface="+mj-lt"/>
              </a:rPr>
              <a:t>Copia del reporte de </a:t>
            </a:r>
            <a:r>
              <a:rPr lang="es-CO" sz="1400" dirty="0" smtClean="0">
                <a:solidFill>
                  <a:schemeClr val="tx1"/>
                </a:solidFill>
                <a:latin typeface="+mj-lt"/>
              </a:rPr>
              <a:t>accidente.</a:t>
            </a:r>
            <a:endParaRPr lang="es-CO" sz="1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dirty="0">
                <a:solidFill>
                  <a:schemeClr val="tx1"/>
                </a:solidFill>
                <a:latin typeface="+mj-lt"/>
              </a:rPr>
              <a:t>Copia de la historia clínica que genera la orden de autorización.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238127" y="2528432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892041" y="4366453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6266896" y="4287621"/>
            <a:ext cx="4544711" cy="9194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solidFill>
                  <a:schemeClr val="tx1"/>
                </a:solidFill>
                <a:latin typeface="+mj-lt"/>
              </a:rPr>
              <a:t>Investigación del accidente de trabajo.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238599" y="3693991"/>
            <a:ext cx="9667702" cy="149228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es-CO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66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redondeado 24"/>
          <p:cNvSpPr/>
          <p:nvPr/>
        </p:nvSpPr>
        <p:spPr>
          <a:xfrm>
            <a:off x="6348146" y="4477934"/>
            <a:ext cx="4687257" cy="1142854"/>
          </a:xfrm>
          <a:prstGeom prst="roundRect">
            <a:avLst/>
          </a:prstGeom>
          <a:solidFill>
            <a:srgbClr val="D1BBFD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redondeado 7"/>
          <p:cNvSpPr/>
          <p:nvPr/>
        </p:nvSpPr>
        <p:spPr>
          <a:xfrm>
            <a:off x="6335419" y="2572232"/>
            <a:ext cx="4687257" cy="11428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Rectángulo redondeado 1"/>
          <p:cNvSpPr/>
          <p:nvPr/>
        </p:nvSpPr>
        <p:spPr>
          <a:xfrm>
            <a:off x="1092198" y="2572232"/>
            <a:ext cx="4544711" cy="11168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77361" y="469563"/>
            <a:ext cx="7553325" cy="787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b="1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233099" y="2744130"/>
            <a:ext cx="4410825" cy="955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>
                <a:latin typeface="+mj-lt"/>
              </a:rPr>
              <a:t>Llame a la Administradora de Riesgos Laborales (ARL):</a:t>
            </a:r>
          </a:p>
          <a:p>
            <a:pPr algn="just"/>
            <a:r>
              <a:rPr lang="es-CO" sz="1400" dirty="0">
                <a:latin typeface="+mj-lt"/>
              </a:rPr>
              <a:t>Línea efectiva Medellín: </a:t>
            </a:r>
            <a:r>
              <a:rPr lang="es-CO" sz="1400" b="1" dirty="0">
                <a:latin typeface="+mj-lt"/>
              </a:rPr>
              <a:t>444 12 46</a:t>
            </a:r>
          </a:p>
          <a:p>
            <a:pPr algn="just"/>
            <a:r>
              <a:rPr lang="es-CO" sz="1400" dirty="0">
                <a:latin typeface="+mj-lt"/>
              </a:rPr>
              <a:t>Otras Ciudades: </a:t>
            </a:r>
            <a:r>
              <a:rPr lang="es-CO" sz="1400" b="1" dirty="0">
                <a:latin typeface="+mj-lt"/>
              </a:rPr>
              <a:t>01 8000 9 19 667</a:t>
            </a:r>
          </a:p>
        </p:txBody>
      </p:sp>
      <p:sp>
        <p:nvSpPr>
          <p:cNvPr id="13" name="Título 2"/>
          <p:cNvSpPr txBox="1">
            <a:spLocks/>
          </p:cNvSpPr>
          <p:nvPr/>
        </p:nvSpPr>
        <p:spPr>
          <a:xfrm>
            <a:off x="910637" y="1506203"/>
            <a:ext cx="10515600" cy="668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 smtClean="0"/>
              <a:t>PERSONAL CIS:</a:t>
            </a:r>
            <a:br>
              <a:rPr lang="es-CO" b="1" dirty="0" smtClean="0"/>
            </a:br>
            <a:endParaRPr lang="es-CO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11509" y="2627368"/>
            <a:ext cx="4443635" cy="4859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endParaRPr lang="es-CO" sz="1400" dirty="0" smtClean="0">
              <a:latin typeface="+mj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-217740" y="261202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643924" y="2824666"/>
            <a:ext cx="5290081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sz="1400" dirty="0">
                <a:latin typeface="+mj-lt"/>
              </a:rPr>
              <a:t>Diligencie el informe individual de </a:t>
            </a:r>
            <a:r>
              <a:rPr lang="es-CO" sz="1400" dirty="0" smtClean="0">
                <a:latin typeface="+mj-lt"/>
              </a:rPr>
              <a:t>accidente </a:t>
            </a:r>
            <a:r>
              <a:rPr lang="es-CO" sz="1400" dirty="0">
                <a:latin typeface="+mj-lt"/>
              </a:rPr>
              <a:t>de </a:t>
            </a:r>
            <a:r>
              <a:rPr lang="es-CO" sz="1400" dirty="0" smtClean="0">
                <a:latin typeface="+mj-lt"/>
              </a:rPr>
              <a:t>trabajo </a:t>
            </a:r>
            <a:r>
              <a:rPr lang="es-CO" sz="1400" dirty="0">
                <a:latin typeface="+mj-lt"/>
              </a:rPr>
              <a:t>(entregar información del AT en la línea efectiva).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990549" y="258324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1092198" y="4483700"/>
            <a:ext cx="4544711" cy="11168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990549" y="4494709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-239244" y="4488533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66485" y="4674796"/>
            <a:ext cx="4396135" cy="4859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>
                <a:latin typeface="+mj-lt"/>
              </a:rPr>
              <a:t>Separe la copia de la IPS y envíela con el trabajador accidentado o su acompañante, a la institución de salud que lo va atender. 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456851" y="4573030"/>
            <a:ext cx="4519725" cy="825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>
                <a:latin typeface="+mj-lt"/>
              </a:rPr>
              <a:t>Envíe, de forma inmediata a la oficina de Colmena Seguros más cercana, el documento original del informe de accidente de trabajo. Recuerde que el plazo máximo para la entrega es de </a:t>
            </a:r>
            <a:r>
              <a:rPr lang="es-CO" sz="1400" b="1" dirty="0">
                <a:latin typeface="+mj-lt"/>
              </a:rPr>
              <a:t>2 días hábiles</a:t>
            </a:r>
            <a:r>
              <a:rPr lang="es-CO" sz="1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8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redondeado 24"/>
          <p:cNvSpPr/>
          <p:nvPr/>
        </p:nvSpPr>
        <p:spPr>
          <a:xfrm>
            <a:off x="6348146" y="4477934"/>
            <a:ext cx="4687257" cy="1142854"/>
          </a:xfrm>
          <a:prstGeom prst="roundRect">
            <a:avLst/>
          </a:prstGeom>
          <a:solidFill>
            <a:srgbClr val="F2ECFE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redondeado 7"/>
          <p:cNvSpPr/>
          <p:nvPr/>
        </p:nvSpPr>
        <p:spPr>
          <a:xfrm>
            <a:off x="6335419" y="2572232"/>
            <a:ext cx="4687257" cy="11428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Rectángulo redondeado 1"/>
          <p:cNvSpPr/>
          <p:nvPr/>
        </p:nvSpPr>
        <p:spPr>
          <a:xfrm>
            <a:off x="1092198" y="2572232"/>
            <a:ext cx="4544711" cy="1116826"/>
          </a:xfrm>
          <a:prstGeom prst="roundRect">
            <a:avLst/>
          </a:prstGeom>
          <a:solidFill>
            <a:srgbClr val="F4F3B6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177361" y="469563"/>
            <a:ext cx="7553325" cy="787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b="1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72077" y="2829563"/>
            <a:ext cx="4410825" cy="9559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>
                <a:latin typeface="+mj-lt"/>
              </a:rPr>
              <a:t>Verifique que lleve consigo el documento de identificación y el carné de afiliación vigente de su </a:t>
            </a:r>
            <a:r>
              <a:rPr lang="es-CO" sz="1400" b="1" dirty="0">
                <a:latin typeface="+mj-lt"/>
              </a:rPr>
              <a:t>EPS</a:t>
            </a:r>
            <a:r>
              <a:rPr lang="es-CO" sz="1400" dirty="0">
                <a:latin typeface="+mj-lt"/>
              </a:rPr>
              <a:t>.</a:t>
            </a:r>
          </a:p>
        </p:txBody>
      </p:sp>
      <p:sp>
        <p:nvSpPr>
          <p:cNvPr id="13" name="Título 2"/>
          <p:cNvSpPr txBox="1">
            <a:spLocks/>
          </p:cNvSpPr>
          <p:nvPr/>
        </p:nvSpPr>
        <p:spPr>
          <a:xfrm>
            <a:off x="910638" y="1504727"/>
            <a:ext cx="10515600" cy="6684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b="1" dirty="0" smtClean="0"/>
              <a:t>PERSONAL CIS:</a:t>
            </a:r>
            <a:endParaRPr lang="es-CO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49553" y="2795536"/>
            <a:ext cx="4443635" cy="87497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>
              <a:buNone/>
            </a:pPr>
            <a:r>
              <a:rPr lang="es-CO" sz="1400" dirty="0">
                <a:latin typeface="+mj-lt"/>
              </a:rPr>
              <a:t>Traslade al accidentado hacia la IPS que indique el asesor de la </a:t>
            </a:r>
            <a:r>
              <a:rPr lang="es-CO" sz="1400" b="1" dirty="0" smtClean="0">
                <a:latin typeface="+mj-lt"/>
              </a:rPr>
              <a:t>línea efectiva</a:t>
            </a:r>
            <a:r>
              <a:rPr lang="es-CO" sz="1400" dirty="0" smtClean="0">
                <a:latin typeface="+mj-lt"/>
              </a:rPr>
              <a:t>.</a:t>
            </a:r>
            <a:endParaRPr lang="es-CO" sz="1400" dirty="0">
              <a:latin typeface="+mj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-217740" y="261202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5.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990549" y="2583241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</a:t>
            </a: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1092198" y="4483700"/>
            <a:ext cx="4544711" cy="1116826"/>
          </a:xfrm>
          <a:prstGeom prst="roundRect">
            <a:avLst/>
          </a:prstGeom>
          <a:solidFill>
            <a:srgbClr val="B3EBFF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4990549" y="4494709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8</a:t>
            </a: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-239244" y="4488533"/>
            <a:ext cx="1537856" cy="75094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04863" lvl="0" indent="0" algn="just">
              <a:buNone/>
            </a:pPr>
            <a:r>
              <a:rPr lang="es-C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</a:t>
            </a: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02729" y="4680483"/>
            <a:ext cx="4396135" cy="48599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>
                <a:latin typeface="+mj-lt"/>
              </a:rPr>
              <a:t>Si el estado de salud del trabajador lo amerita, la </a:t>
            </a:r>
            <a:r>
              <a:rPr lang="es-CO" sz="1400" b="1" dirty="0" smtClean="0">
                <a:latin typeface="+mj-lt"/>
              </a:rPr>
              <a:t>línea efectiva</a:t>
            </a:r>
            <a:r>
              <a:rPr lang="es-CO" sz="1400" dirty="0">
                <a:latin typeface="+mj-lt"/>
              </a:rPr>
              <a:t> coordinará el traslado </a:t>
            </a:r>
            <a:r>
              <a:rPr lang="es-CO" sz="1400" dirty="0" err="1">
                <a:latin typeface="+mj-lt"/>
              </a:rPr>
              <a:t>medicalizado</a:t>
            </a:r>
            <a:r>
              <a:rPr lang="es-CO" sz="1400" dirty="0">
                <a:latin typeface="+mj-lt"/>
              </a:rPr>
              <a:t> requerido.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431911" y="4645600"/>
            <a:ext cx="4519725" cy="825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s-CO" sz="1400" dirty="0">
                <a:latin typeface="+mj-lt"/>
              </a:rPr>
              <a:t>En caso de requerir servicios adicionales, comuníquese con la </a:t>
            </a:r>
            <a:r>
              <a:rPr lang="es-CO" sz="1400" b="1" dirty="0" smtClean="0">
                <a:latin typeface="+mj-lt"/>
              </a:rPr>
              <a:t>línea efectiva</a:t>
            </a:r>
            <a:r>
              <a:rPr lang="es-CO" sz="1400" dirty="0" smtClean="0">
                <a:latin typeface="+mj-lt"/>
              </a:rPr>
              <a:t>, </a:t>
            </a:r>
            <a:r>
              <a:rPr lang="es-CO" sz="1400" dirty="0">
                <a:latin typeface="+mj-lt"/>
              </a:rPr>
              <a:t>para que emitan las autorizaciones y le ofrezcan la orientación que usted necesita.</a:t>
            </a:r>
          </a:p>
        </p:txBody>
      </p:sp>
    </p:spTree>
    <p:extLst>
      <p:ext uri="{BB962C8B-B14F-4D97-AF65-F5344CB8AC3E}">
        <p14:creationId xmlns:p14="http://schemas.microsoft.com/office/powerpoint/2010/main" val="2376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588</Words>
  <Application>Microsoft Office PowerPoint</Application>
  <PresentationFormat>Panorámica</PresentationFormat>
  <Paragraphs>65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Mauricio.Castano</dc:creator>
  <cp:lastModifiedBy>TEC7</cp:lastModifiedBy>
  <cp:revision>53</cp:revision>
  <dcterms:created xsi:type="dcterms:W3CDTF">2016-02-08T15:41:52Z</dcterms:created>
  <dcterms:modified xsi:type="dcterms:W3CDTF">2016-11-18T19:50:17Z</dcterms:modified>
</cp:coreProperties>
</file>