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03" r:id="rId3"/>
    <p:sldId id="261" r:id="rId4"/>
    <p:sldId id="304" r:id="rId5"/>
    <p:sldId id="305" r:id="rId6"/>
    <p:sldId id="306" r:id="rId7"/>
    <p:sldId id="318" r:id="rId8"/>
    <p:sldId id="319" r:id="rId9"/>
    <p:sldId id="307" r:id="rId10"/>
    <p:sldId id="312" r:id="rId11"/>
    <p:sldId id="323" r:id="rId12"/>
    <p:sldId id="309" r:id="rId13"/>
    <p:sldId id="310" r:id="rId14"/>
    <p:sldId id="314" r:id="rId15"/>
    <p:sldId id="322" r:id="rId16"/>
    <p:sldId id="320" r:id="rId17"/>
    <p:sldId id="311" r:id="rId18"/>
    <p:sldId id="290" r:id="rId19"/>
    <p:sldId id="294" r:id="rId20"/>
    <p:sldId id="301" r:id="rId21"/>
    <p:sldId id="302" r:id="rId22"/>
    <p:sldId id="315" r:id="rId23"/>
    <p:sldId id="308" r:id="rId24"/>
    <p:sldId id="317" r:id="rId25"/>
    <p:sldId id="295" r:id="rId26"/>
    <p:sldId id="321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pos="7673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C3D"/>
    <a:srgbClr val="00B63D"/>
    <a:srgbClr val="026838"/>
    <a:srgbClr val="007475"/>
    <a:srgbClr val="41AD49"/>
    <a:srgbClr val="2D9040"/>
    <a:srgbClr val="069A7E"/>
    <a:srgbClr val="009679"/>
    <a:srgbClr val="3CB7A8"/>
    <a:srgbClr val="94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2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84" y="176"/>
      </p:cViewPr>
      <p:guideLst>
        <p:guide/>
        <p:guide pos="7673"/>
        <p:guide orient="horz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55806-84C0-464D-9AEE-CF99A49213A5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3D06B-502B-46CF-B7A6-88552971DC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62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8D389-1D9D-441C-AE0A-DC71E12CD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5D3547-0680-459B-8249-CF635F403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A98B5D-8243-465D-BE9E-A7A78FF3C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964296-0ED0-4CAB-8734-DD3CACD9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30E07-1B84-43E0-AE96-08F21196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81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A75A0-A60A-4F57-B7BA-DC44E646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1CB7CC-93D9-49E8-8299-EF25E4E1A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1835F-42B4-4FE3-9C26-A2202667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16C4F6-6398-4262-8866-AC56189D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7CE8A-B734-4ADF-AEDF-C3AEDF9F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2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F405C1-11EC-4457-9C62-DB5BBE08E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5EB2A9-2444-43EA-9A15-E7834818F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E297C-3FEA-4800-8DF9-F9227A0B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301BD-5938-42A0-BDFA-FBA56DE1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4D05D-515B-40D7-B211-A26E456D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9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E6C1B-1384-4E7F-B6B3-0D5EA287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0AB369-ACA1-470A-8FAD-EE1BF139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5175C7-D24F-418E-8198-7FAB9C8B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69AB3-F7EB-4056-BA66-51F9812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4991B-9B0B-4F29-8603-7C1E9401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03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04B06-E721-46D5-B0E9-1415A8C9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FA0B9F-87D6-43A2-A950-B84E8E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CEC558-5DC2-4F51-8824-B0EF0ECE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43E83B-8E54-402C-BF83-080E00E2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2C525-CA06-4AB9-9516-524BCFEE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6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AD458-E9B7-4C31-889C-DE330EA8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D140C4-61B1-476E-86F7-3281C4F2E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D2A846-AB8E-4DF7-8799-47298B3C7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C71108-4489-4D1F-B387-943B7899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6FEF76-6964-4FD9-A5A6-4D6C88A5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0E4885-A24C-47F1-839E-D40A5C42A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12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70D3C-F44C-46B2-8FFF-E117C185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7B2D2D-A1BA-40E3-B320-03E7A8B3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53E4CA-E55B-43B9-A906-334444F9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C54A25-34B0-4017-97C4-262B6747C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4884BC5-C2B9-41BD-8FB0-D6FE52191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40E387-E11C-4469-8DE0-57AF1C75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23CA7A-DBF2-409E-AE3D-6E0237F9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92E7C4-21D7-490F-9B96-641B5B7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408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D2517-4BC3-4E66-B9C3-F503DF95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49EAB1-561D-40D6-AEFD-4C8486A6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C5D961-11CA-481B-9936-C7217BE0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6786D3-B4A1-443E-B2F1-5A5F25048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22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F09019-5756-4F64-9DDA-3904D526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ECC212-AA06-4CE3-BEB7-88BB2957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75E8D6-02E6-41B3-ABFF-681FD4C1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57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81162-D66E-4F4C-AE07-0C85E6BD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EA019-DC87-4153-96FD-745A86B82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93D4FA-0696-46E5-80A6-973061BD2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04C12B-2905-4AFF-805D-754B375E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0402F-DA48-4C7A-B82C-A4C5D97E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3EFF68-BEA1-47BA-BE0C-D156C7F5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40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9EE3A-06C2-4E7D-A92A-19AE77D3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A02AB2-1403-4C53-ACDC-819F12BE1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93914B-DF50-4B3E-982A-687D2AA9D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61D7-8B60-47A0-82F0-6E0DD62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807457-4295-46F5-8835-9E8DFC16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DA2DFA-DA83-4340-8838-08C9B8AD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0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43BDD5-0367-4909-A4E0-5C4BAFC9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ECCF9E-7AD0-40A0-A71D-1BBC12135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A7E59C-8A04-4153-9FDD-F232333DC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B28A-F258-495C-9EE0-A2C2F1ACD506}" type="datetimeFigureOut">
              <a:rPr lang="es-CO" smtClean="0"/>
              <a:t>27/08/20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0872B-4F81-47CD-A79F-E57D9DB35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63C86A-65D7-4295-9633-FCC67C959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7D34-FF0B-493C-989C-11F95F3C2F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04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inciencias.gov.co/contac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nciencias.gov.co/sites/default/files/upload/convocatoria/1.2._condiciones_mecanismo_participacion_2.pdf" TargetMode="External"/><Relationship Id="rId2" Type="http://schemas.openxmlformats.org/officeDocument/2006/relationships/hyperlink" Target="https://minciencias.gov.co/sites/default/files/upload/convocatoria/1.1._condiciones_mecanismo_participacion_1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minciencias.gov.co/sites/default/files/upload/convocatoria/1.3._condiciones_mecanismo_participacion_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inciencias.gov.co/sites/default/files/upload/convocatoria/anexo_7._demandas_territoriales_mecanismo_2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A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BA7AC0-F356-4CC0-8D0C-053161F0A7F3}"/>
              </a:ext>
            </a:extLst>
          </p:cNvPr>
          <p:cNvSpPr/>
          <p:nvPr/>
        </p:nvSpPr>
        <p:spPr>
          <a:xfrm>
            <a:off x="0" y="1910818"/>
            <a:ext cx="12180888" cy="2673385"/>
          </a:xfrm>
          <a:prstGeom prst="rect">
            <a:avLst/>
          </a:prstGeom>
          <a:solidFill>
            <a:srgbClr val="069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299631" y="2045763"/>
            <a:ext cx="7550141" cy="240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>
                <a:solidFill>
                  <a:schemeClr val="bg1"/>
                </a:solidFill>
                <a:latin typeface="Roboto Slab" pitchFamily="2" charset="0"/>
              </a:rPr>
              <a:t>CONVOCATORIA DEL FONDO CTEI DEL SGR PARA EL FORTALECIMIENTO DE CAPACIDADES DE INVESTIGACIÓN Y DESARROLLO REGIONALES E INICIATIVAS DE CTEI Y TRANSFERENCIA DE TECNOLOGÍA Y CONOCIMIENTO ORIENTADAS A ATENDER PROBLEMÁTICAS DERIVADAS DEL COVID-19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04C2030-A773-41CA-AD4B-6B227C11BB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00" y="2799594"/>
            <a:ext cx="3562569" cy="895831"/>
          </a:xfrm>
          <a:prstGeom prst="rect">
            <a:avLst/>
          </a:prstGeom>
        </p:spPr>
      </p:pic>
      <p:pic>
        <p:nvPicPr>
          <p:cNvPr id="7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1714D0A4-DF84-9340-858F-4B3826863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44" y="4808377"/>
            <a:ext cx="3019462" cy="15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PRODUCTOS ESPERADOS</a:t>
            </a:r>
            <a:b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</a:br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MECANISMO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730" y="1868912"/>
            <a:ext cx="10245847" cy="4086235"/>
          </a:xfrm>
        </p:spPr>
        <p:txBody>
          <a:bodyPr>
            <a:normAutofit lnSpcReduction="10000"/>
          </a:bodyPr>
          <a:lstStyle/>
          <a:p>
            <a:pPr marL="495300" lvl="0" indent="-342900" algn="just">
              <a:lnSpc>
                <a:spcPct val="100000"/>
              </a:lnSpc>
              <a:spcBef>
                <a:spcPts val="0"/>
              </a:spcBef>
              <a:buClr>
                <a:srgbClr val="0B5394"/>
              </a:buClr>
              <a:buSzPts val="1200"/>
              <a:buFont typeface="Wingdings" pitchFamily="2" charset="2"/>
              <a:buChar char="Ø"/>
            </a:pPr>
            <a:r>
              <a:rPr lang="es-CO" sz="2200" dirty="0">
                <a:latin typeface="Roboto" panose="02000000000000000000" pitchFamily="2" charset="0"/>
                <a:sym typeface="Helvetica Neue"/>
              </a:rPr>
              <a:t>Productos tecnológicos (bienes o servicios) nuevos o significativamente mejorados, certificados o validados.</a:t>
            </a:r>
          </a:p>
          <a:p>
            <a:pPr marL="800100" lvl="0" indent="-34290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Wingdings" pitchFamily="2" charset="2"/>
              <a:buChar char="Ø"/>
            </a:pPr>
            <a:endParaRPr lang="es-CO" sz="2200" dirty="0">
              <a:latin typeface="Roboto" panose="02000000000000000000" pitchFamily="2" charset="0"/>
              <a:sym typeface="Helvetica Neue"/>
            </a:endParaRPr>
          </a:p>
          <a:p>
            <a:pPr marL="495300" lvl="0" indent="-342900" algn="l">
              <a:spcBef>
                <a:spcPts val="0"/>
              </a:spcBef>
              <a:buClr>
                <a:srgbClr val="0B5394"/>
              </a:buClr>
              <a:buSzPts val="1200"/>
              <a:buFont typeface="Wingdings" pitchFamily="2" charset="2"/>
              <a:buChar char="Ø"/>
            </a:pPr>
            <a:r>
              <a:rPr lang="es-CO" sz="2200" dirty="0">
                <a:latin typeface="Roboto" panose="02000000000000000000" pitchFamily="2" charset="0"/>
                <a:sym typeface="Helvetica Neue"/>
              </a:rPr>
              <a:t>Procesos productivos nuevos o mejorados.</a:t>
            </a:r>
          </a:p>
          <a:p>
            <a:pPr marL="800100" lvl="0" indent="-342900" algn="l">
              <a:spcBef>
                <a:spcPts val="0"/>
              </a:spcBef>
              <a:buClr>
                <a:srgbClr val="000000"/>
              </a:buClr>
              <a:buSzPts val="1200"/>
              <a:buFont typeface="Wingdings" pitchFamily="2" charset="2"/>
              <a:buChar char="Ø"/>
            </a:pPr>
            <a:endParaRPr lang="es-CO" sz="2200" dirty="0">
              <a:latin typeface="Roboto" panose="02000000000000000000" pitchFamily="2" charset="0"/>
              <a:sym typeface="Helvetica Neue"/>
            </a:endParaRPr>
          </a:p>
          <a:p>
            <a:pPr marL="495300" lvl="0" indent="-342900" algn="l">
              <a:spcBef>
                <a:spcPts val="0"/>
              </a:spcBef>
              <a:buClr>
                <a:srgbClr val="0B5394"/>
              </a:buClr>
              <a:buSzPts val="1200"/>
              <a:buFont typeface="Wingdings" pitchFamily="2" charset="2"/>
              <a:buChar char="Ø"/>
            </a:pPr>
            <a:r>
              <a:rPr lang="es-CO" sz="2200" dirty="0">
                <a:latin typeface="Roboto" panose="02000000000000000000" pitchFamily="2" charset="0"/>
                <a:sym typeface="Helvetica Neue"/>
              </a:rPr>
              <a:t>Acuerdos de licencia o autorizaciones de uso de derechos de propiedad intelectual suscritos.</a:t>
            </a:r>
          </a:p>
          <a:p>
            <a:pPr marL="800100" lvl="0" indent="-342900" algn="l">
              <a:spcBef>
                <a:spcPts val="0"/>
              </a:spcBef>
              <a:buClr>
                <a:srgbClr val="000000"/>
              </a:buClr>
              <a:buSzPts val="1200"/>
              <a:buFont typeface="Wingdings" pitchFamily="2" charset="2"/>
              <a:buChar char="Ø"/>
            </a:pPr>
            <a:endParaRPr lang="es-CO" sz="2200" dirty="0">
              <a:latin typeface="Roboto" panose="02000000000000000000" pitchFamily="2" charset="0"/>
              <a:sym typeface="Helvetica Neue"/>
            </a:endParaRPr>
          </a:p>
          <a:p>
            <a:pPr marL="495300" lvl="0" indent="-342900" algn="l">
              <a:spcBef>
                <a:spcPts val="0"/>
              </a:spcBef>
              <a:buClr>
                <a:srgbClr val="0B5394"/>
              </a:buClr>
              <a:buSzPts val="1200"/>
              <a:buFont typeface="Wingdings" pitchFamily="2" charset="2"/>
              <a:buChar char="Ø"/>
            </a:pPr>
            <a:r>
              <a:rPr lang="es-CO" sz="2200" dirty="0">
                <a:latin typeface="Roboto" panose="02000000000000000000" pitchFamily="2" charset="0"/>
                <a:sym typeface="Helvetica Neue"/>
              </a:rPr>
              <a:t>Paquete tecnológico transferido.</a:t>
            </a:r>
          </a:p>
          <a:p>
            <a:pPr marL="800100" lvl="0" indent="-342900" algn="l">
              <a:spcBef>
                <a:spcPts val="0"/>
              </a:spcBef>
              <a:buClr>
                <a:srgbClr val="000000"/>
              </a:buClr>
              <a:buSzPts val="1200"/>
              <a:buFont typeface="Wingdings" pitchFamily="2" charset="2"/>
              <a:buChar char="Ø"/>
            </a:pPr>
            <a:endParaRPr lang="es-CO" sz="2200" dirty="0">
              <a:latin typeface="Roboto" panose="02000000000000000000" pitchFamily="2" charset="0"/>
              <a:sym typeface="Helvetica Neue"/>
            </a:endParaRPr>
          </a:p>
          <a:p>
            <a:pPr marL="495300" lvl="0" indent="-342900" algn="l">
              <a:lnSpc>
                <a:spcPct val="100000"/>
              </a:lnSpc>
              <a:spcBef>
                <a:spcPts val="0"/>
              </a:spcBef>
              <a:buClr>
                <a:srgbClr val="0B5394"/>
              </a:buClr>
              <a:buSzPts val="1200"/>
              <a:buFont typeface="Wingdings" pitchFamily="2" charset="2"/>
              <a:buChar char="Ø"/>
            </a:pPr>
            <a:r>
              <a:rPr lang="es-CO" sz="2200" dirty="0">
                <a:latin typeface="Roboto" panose="02000000000000000000" pitchFamily="2" charset="0"/>
                <a:sym typeface="Helvetica Neue"/>
              </a:rPr>
              <a:t>Protocolos establecidos y en operación de Gestión de la calidad.</a:t>
            </a:r>
          </a:p>
          <a:p>
            <a:pPr marL="800100" lvl="0" indent="-342900" algn="l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200"/>
              <a:buFont typeface="Wingdings" pitchFamily="2" charset="2"/>
              <a:buChar char="Ø"/>
            </a:pPr>
            <a:endParaRPr lang="es-CO" sz="2200" dirty="0">
              <a:latin typeface="Roboto" panose="02000000000000000000" pitchFamily="2" charset="0"/>
              <a:sym typeface="Helvetica Neue"/>
            </a:endParaRPr>
          </a:p>
          <a:p>
            <a:pPr marL="495300" lvl="0" indent="-342900" algn="l">
              <a:lnSpc>
                <a:spcPct val="100000"/>
              </a:lnSpc>
              <a:spcBef>
                <a:spcPts val="0"/>
              </a:spcBef>
              <a:buClr>
                <a:srgbClr val="0B5394"/>
              </a:buClr>
              <a:buSzPts val="1200"/>
              <a:buFont typeface="Wingdings" pitchFamily="2" charset="2"/>
              <a:buChar char="Ø"/>
            </a:pPr>
            <a:r>
              <a:rPr lang="es-CO" sz="2200" dirty="0">
                <a:latin typeface="Roboto" panose="02000000000000000000" pitchFamily="2" charset="0"/>
                <a:sym typeface="Helvetica Neue"/>
              </a:rPr>
              <a:t>Protocolos establecidos y en operación de estandarización.</a:t>
            </a:r>
          </a:p>
          <a:p>
            <a:pPr algn="just">
              <a:lnSpc>
                <a:spcPct val="120000"/>
              </a:lnSpc>
            </a:pPr>
            <a:endParaRPr lang="es-ES" sz="2200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0A7DDDC4-517F-CE46-BB99-A5870E24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CRITERIOS EVALUACIÓN M2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9" name="Imagen 8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29F372FD-AD6D-0C44-A40E-DA5CD0D1E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34" y="1695208"/>
            <a:ext cx="6639169" cy="51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3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MECANISMO DE PARTICIPACIÓN 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74" y="1989287"/>
            <a:ext cx="9873874" cy="408623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200" dirty="0">
                <a:latin typeface="Roboto" panose="02000000000000000000" pitchFamily="2" charset="0"/>
              </a:rPr>
              <a:t>Propuestas de proyectos para el fortalecimiento de capacidades para la innovación educativa de los niveles de educación básica y media, mediante  el uso de Tecnologías de la Información y las Comunicaciones en el marco de la modalidad de alternancia en instituciones oficiales. </a:t>
            </a:r>
          </a:p>
          <a:p>
            <a:pPr algn="just">
              <a:lnSpc>
                <a:spcPct val="100000"/>
              </a:lnSpc>
            </a:pPr>
            <a:endParaRPr lang="es-ES" sz="2200" b="1" dirty="0">
              <a:latin typeface="Roboto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s-ES" sz="2200" b="1" dirty="0">
                <a:latin typeface="Roboto" panose="02000000000000000000" pitchFamily="2" charset="0"/>
              </a:rPr>
              <a:t> (Individual o en Alianza)</a:t>
            </a:r>
          </a:p>
          <a:p>
            <a:pPr algn="just">
              <a:lnSpc>
                <a:spcPct val="120000"/>
              </a:lnSpc>
            </a:pPr>
            <a:endParaRPr lang="es-ES" sz="2200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7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98BCB1AF-F0E1-914F-8E47-E9844C6B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1" y="5968847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DURACIÓN Y FINANCIACIÓN</a:t>
            </a:r>
            <a:b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</a:br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MECANISMO 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731" y="1905983"/>
            <a:ext cx="9873874" cy="408623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200" b="1" dirty="0">
                <a:latin typeface="Roboto" panose="02000000000000000000" pitchFamily="2" charset="0"/>
              </a:rPr>
              <a:t>Duración</a:t>
            </a:r>
            <a:r>
              <a:rPr lang="es-ES" sz="2200" dirty="0">
                <a:latin typeface="Roboto" panose="02000000000000000000" pitchFamily="2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s-ES" sz="2200" dirty="0">
                <a:latin typeface="Roboto" panose="02000000000000000000" pitchFamily="2" charset="0"/>
              </a:rPr>
              <a:t>Máximo veinticuatro (24) meses </a:t>
            </a:r>
          </a:p>
          <a:p>
            <a:pPr algn="just">
              <a:lnSpc>
                <a:spcPct val="100000"/>
              </a:lnSpc>
            </a:pPr>
            <a:endParaRPr lang="es-ES" sz="2200" dirty="0">
              <a:latin typeface="Roboto" panose="02000000000000000000" pitchFamily="2" charset="0"/>
            </a:endParaRPr>
          </a:p>
          <a:p>
            <a:pPr algn="just">
              <a:lnSpc>
                <a:spcPct val="100000"/>
              </a:lnSpc>
            </a:pPr>
            <a:r>
              <a:rPr lang="es-ES" sz="2200" b="1" dirty="0">
                <a:latin typeface="Roboto" panose="02000000000000000000" pitchFamily="2" charset="0"/>
              </a:rPr>
              <a:t>Financiación: </a:t>
            </a:r>
          </a:p>
          <a:p>
            <a:pPr algn="just">
              <a:lnSpc>
                <a:spcPct val="100000"/>
              </a:lnSpc>
            </a:pPr>
            <a:r>
              <a:rPr lang="es-ES" sz="2200" dirty="0">
                <a:latin typeface="Roboto" panose="02000000000000000000" pitchFamily="2" charset="0"/>
              </a:rPr>
              <a:t>Desde MIL MILLONES DE PESOS M/CTE ($1.000.000.000) hasta el monto indicativo del departamento (para Antioquia $10.000.000.000)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7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17AE5F4B-74DE-0A44-9583-D73FBEA1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1" y="5968847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ALCANCE MECANISMO 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74" y="1905983"/>
            <a:ext cx="10418842" cy="408623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s-ES" sz="2200" dirty="0">
                <a:latin typeface="Roboto" panose="02000000000000000000" pitchFamily="2" charset="0"/>
              </a:rPr>
              <a:t>Se podrán considerar propuestas orientadas a: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Roboto" panose="02000000000000000000" pitchFamily="2" charset="0"/>
              </a:rPr>
              <a:t>Desarrollo de nuevos ambientes de aprendizaje o mejora de los existentes, que innoven en procesos educativos mediante uso de </a:t>
            </a:r>
            <a:r>
              <a:rPr lang="es-ES" sz="2200" dirty="0" err="1">
                <a:latin typeface="Roboto" panose="02000000000000000000" pitchFamily="2" charset="0"/>
              </a:rPr>
              <a:t>TICs</a:t>
            </a:r>
            <a:r>
              <a:rPr lang="es-ES" sz="2200" dirty="0">
                <a:latin typeface="Roboto" panose="02000000000000000000" pitchFamily="2" charset="0"/>
              </a:rPr>
              <a:t>, buscado garantizar la democratización del conocimiento.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Roboto" panose="02000000000000000000" pitchFamily="2" charset="0"/>
              </a:rPr>
              <a:t>Desarrollo de nuevas estrategias o mejora de las ya existentes, para la generación y uso del conocimiento orientadas a transformar y potenciar procesos educativos con el uso de </a:t>
            </a:r>
            <a:r>
              <a:rPr lang="es-ES" sz="2200" dirty="0" err="1">
                <a:latin typeface="Roboto" panose="02000000000000000000" pitchFamily="2" charset="0"/>
              </a:rPr>
              <a:t>TICs</a:t>
            </a:r>
            <a:r>
              <a:rPr lang="es-ES" sz="2200" dirty="0">
                <a:latin typeface="Roboto" panose="02000000000000000000" pitchFamily="2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Roboto" panose="02000000000000000000" pitchFamily="2" charset="0"/>
              </a:rPr>
              <a:t>Fortalecimiento de las capacidades de </a:t>
            </a:r>
            <a:r>
              <a:rPr lang="es-ES" sz="2200" dirty="0" err="1">
                <a:latin typeface="Roboto" panose="02000000000000000000" pitchFamily="2" charset="0"/>
              </a:rPr>
              <a:t>CTeI</a:t>
            </a:r>
            <a:r>
              <a:rPr lang="es-ES" sz="2200" dirty="0">
                <a:latin typeface="Roboto" panose="02000000000000000000" pitchFamily="2" charset="0"/>
              </a:rPr>
              <a:t> en la comunidad educativa que respondan a las necesidades locales y regionales del servicio de educación en el marco de la emergencia, en la zona rural, rural dispersa y urbana, con énfasis en las dos primeras.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0A7DDDC4-517F-CE46-BB99-A5870E24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1" y="5968847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CRITERIOS EVALUACIÓN M3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13" name="Imagen 1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64D3571-D762-2447-A950-39561E1E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674058"/>
            <a:ext cx="8933510" cy="3198091"/>
          </a:xfrm>
          <a:prstGeom prst="rect">
            <a:avLst/>
          </a:prstGeom>
        </p:spPr>
      </p:pic>
      <p:pic>
        <p:nvPicPr>
          <p:cNvPr id="17" name="Imagen 1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ADC1B2A-A8FD-BB47-AA3C-EE2EE6B9F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30" y="4841343"/>
            <a:ext cx="892653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RUTA PROCEDIMIENTO UDEA</a:t>
            </a:r>
            <a:br>
              <a:rPr lang="es-ES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</a:br>
            <a:r>
              <a:rPr lang="es-ES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http://www.udea.edu.co/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EFB0E73E-2157-E845-8F88-B5815257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741" y="1694313"/>
            <a:ext cx="10290518" cy="401867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s-CO" sz="2800" dirty="0">
              <a:latin typeface="Roboto" panose="02000000000000000000" pitchFamily="2" charset="0"/>
            </a:endParaRPr>
          </a:p>
          <a:p>
            <a:pPr algn="l"/>
            <a:endParaRPr lang="es-CO" sz="2800" dirty="0">
              <a:latin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s-CO" dirty="0"/>
          </a:p>
          <a:p>
            <a:pPr marL="514350" indent="-514350" algn="l">
              <a:buFont typeface="+mj-lt"/>
              <a:buAutoNum type="arabicPeriod"/>
            </a:pPr>
            <a:endParaRPr lang="es-CO" sz="2800" b="1" dirty="0"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O" sz="2800" b="1" dirty="0">
              <a:latin typeface="Roboto" panose="02000000000000000000" pitchFamily="2" charset="0"/>
            </a:endParaRPr>
          </a:p>
        </p:txBody>
      </p:sp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7FBDCAB-344C-D24D-83BD-2CD94DF74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58" y="2023307"/>
            <a:ext cx="8882083" cy="477904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46E4F9F-C6A2-564D-932F-89E49777B4F8}"/>
              </a:ext>
            </a:extLst>
          </p:cNvPr>
          <p:cNvSpPr/>
          <p:nvPr/>
        </p:nvSpPr>
        <p:spPr>
          <a:xfrm>
            <a:off x="1426112" y="1654650"/>
            <a:ext cx="1029051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2000" b="1" i="1" dirty="0"/>
              <a:t> &gt; Inicio &gt; Investigación &gt; Convocatorias y fondos&gt; Convocatorias Externas</a:t>
            </a:r>
            <a:endParaRPr lang="es-CO" sz="20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EE4057B-FEBD-2441-B15A-6AC8B6E9F1CB}"/>
              </a:ext>
            </a:extLst>
          </p:cNvPr>
          <p:cNvSpPr/>
          <p:nvPr/>
        </p:nvSpPr>
        <p:spPr>
          <a:xfrm>
            <a:off x="4643316" y="3521762"/>
            <a:ext cx="1452684" cy="6506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25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CRONOGRAMA MECANISMO 2 y 3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EFB0E73E-2157-E845-8F88-B5815257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741" y="1694313"/>
            <a:ext cx="10290518" cy="401867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s-CO" sz="2800" dirty="0">
              <a:latin typeface="Roboto" panose="02000000000000000000" pitchFamily="2" charset="0"/>
            </a:endParaRPr>
          </a:p>
          <a:p>
            <a:pPr algn="l"/>
            <a:endParaRPr lang="es-CO" sz="2800" dirty="0">
              <a:latin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s-CO" dirty="0"/>
          </a:p>
          <a:p>
            <a:pPr marL="514350" indent="-514350" algn="l">
              <a:buFont typeface="+mj-lt"/>
              <a:buAutoNum type="arabicPeriod"/>
            </a:pPr>
            <a:endParaRPr lang="es-CO" sz="2800" b="1" dirty="0"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CO" sz="2800" b="1" dirty="0">
              <a:latin typeface="Roboto" panose="02000000000000000000" pitchFamily="2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D560A6-E269-7248-8287-B6DFF7F8F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270905"/>
              </p:ext>
            </p:extLst>
          </p:nvPr>
        </p:nvGraphicFramePr>
        <p:xfrm>
          <a:off x="1066799" y="2008631"/>
          <a:ext cx="10058401" cy="3983587"/>
        </p:xfrm>
        <a:graphic>
          <a:graphicData uri="http://schemas.openxmlformats.org/drawingml/2006/table">
            <a:tbl>
              <a:tblPr firstRow="1" firstCol="1" bandRow="1"/>
              <a:tblGrid>
                <a:gridCol w="6113418">
                  <a:extLst>
                    <a:ext uri="{9D8B030D-6E8A-4147-A177-3AD203B41FA5}">
                      <a16:colId xmlns:a16="http://schemas.microsoft.com/office/drawing/2014/main" val="3334852369"/>
                    </a:ext>
                  </a:extLst>
                </a:gridCol>
                <a:gridCol w="3944983">
                  <a:extLst>
                    <a:ext uri="{9D8B030D-6E8A-4147-A177-3AD203B41FA5}">
                      <a16:colId xmlns:a16="http://schemas.microsoft.com/office/drawing/2014/main" val="635649057"/>
                    </a:ext>
                  </a:extLst>
                </a:gridCol>
              </a:tblGrid>
              <a:tr h="304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20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ACTIVIDAD</a:t>
                      </a:r>
                    </a:p>
                  </a:txBody>
                  <a:tcPr marL="33655" marR="33655" marT="9525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FECHA MÁXIMA</a:t>
                      </a:r>
                      <a:endParaRPr lang="es-CO" sz="2000" b="1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33655" marR="33655" marT="9525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82379"/>
                  </a:ext>
                </a:extLst>
              </a:tr>
              <a:tr h="437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Apertura de la convocatoria 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24 de agosto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6866"/>
                  </a:ext>
                </a:extLst>
              </a:tr>
              <a:tr h="695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Plazo máximo para enviar propuesta a la SIU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07 de septiembre de 2020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hasta las 5:00 p.m. 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587812"/>
                  </a:ext>
                </a:extLst>
              </a:tr>
              <a:tr h="695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Cierre de la convocatoria  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9 de septiembre de 2020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hasta las 5:00 p.m. 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98261"/>
                  </a:ext>
                </a:extLst>
              </a:tr>
              <a:tr h="5813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Periodo de revisión de requisitos de la convocatoria*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10 al 14 de septiembre de 2020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870993"/>
                  </a:ext>
                </a:extLst>
              </a:tr>
              <a:tr h="695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Periodo de evaluación  </a:t>
                      </a:r>
                      <a:endParaRPr lang="es-CO" sz="2000" kern="12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CO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16 de septiembre al 13 de octubre de 2020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093729"/>
                  </a:ext>
                </a:extLst>
              </a:tr>
              <a:tr h="546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Publicación del listado preliminar de elegibles </a:t>
                      </a:r>
                      <a:endParaRPr lang="es-CO" sz="2000" kern="12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kern="12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15 de octubre de 2020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385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4A939F16-15CF-444B-BB1B-B5919FDF959E}"/>
              </a:ext>
            </a:extLst>
          </p:cNvPr>
          <p:cNvSpPr txBox="1"/>
          <p:nvPr/>
        </p:nvSpPr>
        <p:spPr>
          <a:xfrm>
            <a:off x="1200163" y="5998759"/>
            <a:ext cx="7171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/>
              <a:t>*Esta convocatoria no contará con etapa de ajustes de requisitos de la convocatoria.</a:t>
            </a:r>
          </a:p>
        </p:txBody>
      </p:sp>
    </p:spTree>
    <p:extLst>
      <p:ext uri="{BB962C8B-B14F-4D97-AF65-F5344CB8AC3E}">
        <p14:creationId xmlns:p14="http://schemas.microsoft.com/office/powerpoint/2010/main" val="18976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DOCUMENTOS DE LA CONVOCATORIA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08" y="1686285"/>
            <a:ext cx="5627597" cy="3891555"/>
          </a:xfrm>
        </p:spPr>
        <p:txBody>
          <a:bodyPr numCol="1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sz="3100" b="1" dirty="0">
                <a:latin typeface="Roboto" panose="02000000000000000000" pitchFamily="2" charset="0"/>
              </a:rPr>
              <a:t>Anexo. </a:t>
            </a:r>
            <a:r>
              <a:rPr lang="es-CO" sz="3100" dirty="0">
                <a:latin typeface="Roboto" panose="02000000000000000000" pitchFamily="2" charset="0"/>
              </a:rPr>
              <a:t>“Carta unificada de aval y compromiso institucional” debidamente diligenciada</a:t>
            </a:r>
          </a:p>
          <a:p>
            <a:pPr algn="l"/>
            <a:endParaRPr lang="es-ES" sz="3100" dirty="0">
              <a:latin typeface="Roboto" panose="02000000000000000000" pitchFamily="2" charset="0"/>
            </a:endParaRPr>
          </a:p>
          <a:p>
            <a:pPr marL="342900" lvl="0" indent="-342900" algn="l" fontAlgn="base">
              <a:buFont typeface="Arial" panose="020B0604020202020204" pitchFamily="34" charset="0"/>
              <a:buChar char="•"/>
            </a:pPr>
            <a:r>
              <a:rPr lang="es-CO" dirty="0"/>
              <a:t>1a. TIPO I SIN ALIANZA</a:t>
            </a:r>
          </a:p>
          <a:p>
            <a:pPr marL="342900" lvl="0" indent="-342900" algn="l" fontAlgn="base">
              <a:buFont typeface="Arial" panose="020B0604020202020204" pitchFamily="34" charset="0"/>
              <a:buChar char="•"/>
            </a:pPr>
            <a:r>
              <a:rPr lang="es-CO" dirty="0"/>
              <a:t>1b. TIPO II CON ALIANZA</a:t>
            </a:r>
          </a:p>
          <a:p>
            <a:pPr algn="just">
              <a:lnSpc>
                <a:spcPct val="110000"/>
              </a:lnSpc>
            </a:pPr>
            <a:endParaRPr lang="es-ES" sz="2800" dirty="0">
              <a:latin typeface="Roboto" panose="02000000000000000000" pitchFamily="2" charset="0"/>
            </a:endParaRPr>
          </a:p>
          <a:p>
            <a:pPr lvl="1" algn="just"/>
            <a:endParaRPr lang="es-ES" sz="2400" b="1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9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94F82FC3-4C0E-FB4E-A340-F1131115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F801A63-C089-CF49-8052-E112FC871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95" y="1736844"/>
            <a:ext cx="4990810" cy="47166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08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DOCUMENTOS DE LA CONVOCATORIA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08" y="1686285"/>
            <a:ext cx="8448738" cy="1014712"/>
          </a:xfrm>
        </p:spPr>
        <p:txBody>
          <a:bodyPr numCol="1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sz="3100" b="1" dirty="0">
                <a:latin typeface="Roboto" panose="02000000000000000000" pitchFamily="2" charset="0"/>
              </a:rPr>
              <a:t>Anexo 3. </a:t>
            </a:r>
            <a:r>
              <a:rPr lang="es-CO" sz="3100" dirty="0">
                <a:latin typeface="Roboto" panose="02000000000000000000" pitchFamily="2" charset="0"/>
              </a:rPr>
              <a:t>“Documento técnico” </a:t>
            </a:r>
            <a:r>
              <a:rPr lang="es-CO" sz="3200" dirty="0"/>
              <a:t>(MGA) </a:t>
            </a:r>
            <a:r>
              <a:rPr lang="es-CO" sz="3100" dirty="0">
                <a:latin typeface="Roboto" panose="02000000000000000000" pitchFamily="2" charset="0"/>
              </a:rPr>
              <a:t> 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es-ES" sz="2800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1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290C0E4E-FC31-5145-A257-3271F1AE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753794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5CD18270-3C22-1546-9774-9B996CF1C5BA}"/>
              </a:ext>
            </a:extLst>
          </p:cNvPr>
          <p:cNvSpPr txBox="1">
            <a:spLocks/>
          </p:cNvSpPr>
          <p:nvPr/>
        </p:nvSpPr>
        <p:spPr>
          <a:xfrm>
            <a:off x="6621715" y="2516387"/>
            <a:ext cx="4984131" cy="361712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ES" sz="2600" dirty="0">
                <a:latin typeface="Roboto" panose="02000000000000000000" pitchFamily="2" charset="0"/>
              </a:rPr>
              <a:t>Análisis de participantes.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ES" sz="2600" dirty="0">
                <a:latin typeface="Roboto" panose="02000000000000000000" pitchFamily="2" charset="0"/>
              </a:rPr>
              <a:t>Población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ES" sz="2600" dirty="0">
                <a:latin typeface="Roboto" panose="02000000000000000000" pitchFamily="2" charset="0"/>
              </a:rPr>
              <a:t>Objetivos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ES" sz="2600" dirty="0">
                <a:latin typeface="Roboto" panose="02000000000000000000" pitchFamily="2" charset="0"/>
              </a:rPr>
              <a:t>Análisis de las alternativas.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CO" sz="2600" dirty="0">
                <a:latin typeface="Roboto" panose="02000000000000000000" pitchFamily="2" charset="0"/>
              </a:rPr>
              <a:t>Metodología.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CO" sz="2600" dirty="0">
                <a:latin typeface="Roboto" panose="02000000000000000000" pitchFamily="2" charset="0"/>
              </a:rPr>
              <a:t>Resultados e impacto.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CO" sz="2600" dirty="0">
                <a:latin typeface="Roboto" panose="02000000000000000000" pitchFamily="2" charset="0"/>
              </a:rPr>
              <a:t>Entre otros</a:t>
            </a:r>
            <a:endParaRPr lang="es-ES" sz="2600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9D57BD0-CC67-8E48-AE99-00CB84DC467E}"/>
              </a:ext>
            </a:extLst>
          </p:cNvPr>
          <p:cNvSpPr txBox="1">
            <a:spLocks/>
          </p:cNvSpPr>
          <p:nvPr/>
        </p:nvSpPr>
        <p:spPr>
          <a:xfrm>
            <a:off x="413908" y="2397677"/>
            <a:ext cx="5682092" cy="3298875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ü"/>
            </a:pPr>
            <a:r>
              <a:rPr lang="es-ES" sz="2800" dirty="0">
                <a:latin typeface="Roboto" panose="02000000000000000000" pitchFamily="2" charset="0"/>
              </a:rPr>
              <a:t>Identificación de la propuesta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ES" sz="2800" dirty="0">
                <a:latin typeface="Roboto" panose="02000000000000000000" pitchFamily="2" charset="0"/>
              </a:rPr>
              <a:t>Resumen ejecutivo.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ES" sz="2800" dirty="0">
                <a:latin typeface="Roboto" panose="02000000000000000000" pitchFamily="2" charset="0"/>
              </a:rPr>
              <a:t>Alineación con la política pública.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ES" sz="2800" dirty="0">
                <a:latin typeface="Roboto" panose="02000000000000000000" pitchFamily="2" charset="0"/>
              </a:rPr>
              <a:t>Identificación y descripción del problema.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ES" sz="2800" dirty="0">
                <a:latin typeface="Roboto" panose="02000000000000000000" pitchFamily="2" charset="0"/>
              </a:rPr>
              <a:t>Antecedentes. 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s-ES" sz="2800" dirty="0">
                <a:latin typeface="Roboto" panose="02000000000000000000" pitchFamily="2" charset="0"/>
              </a:rPr>
              <a:t>Justificación 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es-ES" sz="2800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1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OBJETIVO DE LA CONVOCATORIA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336" y="1687483"/>
            <a:ext cx="10565845" cy="3890358"/>
          </a:xfrm>
        </p:spPr>
        <p:txBody>
          <a:bodyPr>
            <a:normAutofit/>
          </a:bodyPr>
          <a:lstStyle/>
          <a:p>
            <a:pPr algn="l"/>
            <a:endParaRPr lang="es-ES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spcAft>
                <a:spcPts val="0"/>
              </a:spcAft>
            </a:pPr>
            <a:r>
              <a:rPr lang="es-CO" sz="2800" dirty="0">
                <a:latin typeface="Roboto" panose="02000000000000000000" pitchFamily="2" charset="0"/>
              </a:rPr>
              <a:t>Conformar listados de propuestas de proyectos elegibles para el fortalecimiento de capacidades de investigación y desarrollo regionales y de propuestas de proyecto de desarrollo y transferencia de tecnología y conocimiento para la innovación, orientadas a atender problemáticas derivadas del COVID-19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Picture 2" descr="https://minciencias.gov.co/sites/default/files/logo-minciencias-color-01_0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9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DOCUMENTOS DE LA CONVOCATORIA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08" y="1686285"/>
            <a:ext cx="8448738" cy="1014712"/>
          </a:xfrm>
        </p:spPr>
        <p:txBody>
          <a:bodyPr numCol="1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sz="3100" b="1" dirty="0">
                <a:latin typeface="Roboto" panose="02000000000000000000" pitchFamily="2" charset="0"/>
              </a:rPr>
              <a:t>Anexo 4. </a:t>
            </a:r>
            <a:r>
              <a:rPr lang="es-CO" sz="3100" dirty="0">
                <a:latin typeface="Roboto" panose="02000000000000000000" pitchFamily="2" charset="0"/>
              </a:rPr>
              <a:t>“Documento Presupuesto”</a:t>
            </a:r>
            <a:r>
              <a:rPr lang="es-CO" sz="3200" dirty="0"/>
              <a:t> </a:t>
            </a:r>
            <a:r>
              <a:rPr lang="es-CO" sz="3100" dirty="0">
                <a:latin typeface="Roboto" panose="02000000000000000000" pitchFamily="2" charset="0"/>
              </a:rPr>
              <a:t> 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es-ES" sz="2800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5" name="Imagen 4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E05DD2A2-2B15-2647-95D4-643087F18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1" y="2390769"/>
            <a:ext cx="10273072" cy="40423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36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DOCUMENTOS DE LA CONVOCATORIA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08" y="1686285"/>
            <a:ext cx="9208394" cy="1014712"/>
          </a:xfrm>
        </p:spPr>
        <p:txBody>
          <a:bodyPr numCol="1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O" sz="3100" b="1" dirty="0">
                <a:latin typeface="Roboto" panose="02000000000000000000" pitchFamily="2" charset="0"/>
              </a:rPr>
              <a:t>Anexo 5. </a:t>
            </a:r>
            <a:r>
              <a:rPr lang="es-CO" sz="3100" dirty="0">
                <a:latin typeface="Roboto" panose="02000000000000000000" pitchFamily="2" charset="0"/>
              </a:rPr>
              <a:t>“Modelo de Gobernanza” </a:t>
            </a:r>
            <a:r>
              <a:rPr lang="es-CO" sz="3200" dirty="0"/>
              <a:t>(Alianzas)</a:t>
            </a:r>
            <a:endParaRPr lang="es-CO" sz="3100" dirty="0">
              <a:latin typeface="Roboto" panose="02000000000000000000" pitchFamily="2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endParaRPr lang="es-ES" sz="2800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6" name="Imagen 5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93DB763C-2EFD-054E-914C-EE77752C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46" y="2471846"/>
            <a:ext cx="8970498" cy="39613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79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DOCUMENTOS DE LA CONVOCATORIA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08" y="1686284"/>
            <a:ext cx="10719530" cy="4305934"/>
          </a:xfrm>
        </p:spPr>
        <p:txBody>
          <a:bodyPr numCol="1">
            <a:normAutofit/>
          </a:bodyPr>
          <a:lstStyle/>
          <a:p>
            <a:pPr marL="457200" lvl="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3100" b="1" dirty="0">
                <a:latin typeface="Roboto" panose="02000000000000000000" pitchFamily="2" charset="0"/>
              </a:rPr>
              <a:t>Formato de “</a:t>
            </a:r>
            <a:r>
              <a:rPr lang="es-CO" sz="3100" dirty="0">
                <a:latin typeface="Roboto" panose="02000000000000000000" pitchFamily="2" charset="0"/>
              </a:rPr>
              <a:t>Proyectos de CTeI gestionados, ejecutados o en ejecución del proponente e integrantes de la alianza</a:t>
            </a:r>
            <a:r>
              <a:rPr lang="es-CO" sz="3100" b="1" dirty="0">
                <a:latin typeface="Roboto" panose="02000000000000000000" pitchFamily="2" charset="0"/>
              </a:rPr>
              <a:t>” (Mecanismo 2 y 3)</a:t>
            </a:r>
          </a:p>
          <a:p>
            <a:pPr marL="457200" lvl="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CO" sz="3100" b="1" dirty="0">
              <a:latin typeface="Roboto" panose="02000000000000000000" pitchFamily="2" charset="0"/>
            </a:endParaRPr>
          </a:p>
          <a:p>
            <a:pPr marL="457200" lvl="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3100" dirty="0">
                <a:latin typeface="Roboto" panose="02000000000000000000" pitchFamily="2" charset="0"/>
              </a:rPr>
              <a:t>Certificados de contrapartida firmados por el coordinador de Grupo.</a:t>
            </a:r>
          </a:p>
          <a:p>
            <a:pPr marL="457200" lvl="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CO" sz="3100" b="1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A TENER EN CUENTA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731" y="1905983"/>
            <a:ext cx="9875145" cy="4086235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200" dirty="0">
                <a:latin typeface="Roboto" panose="02000000000000000000" pitchFamily="2" charset="0"/>
              </a:rPr>
              <a:t>Las propuestas que requieran carta de aval por parte del comité de ética deben presentar para la etapa de cumplimiento de requisitos del SGR, el documento soporte (max. noviembre 2020)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200" dirty="0">
                <a:latin typeface="Roboto" panose="02000000000000000000" pitchFamily="2" charset="0"/>
              </a:rPr>
              <a:t>El talento humano nuevo de alto nivel que se vincule en la propuesta, no debe haber tenido relación contractual con las entidades participantes en los   últimos 3 meses a la fecha de apertura de la convocatoria (Mecanismo 2)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2200">
                <a:latin typeface="Roboto" panose="02000000000000000000" pitchFamily="2" charset="0"/>
              </a:rPr>
              <a:t>Tener presenta las condiciones inhabilitantes establecidas en la Convocatoria.</a:t>
            </a:r>
            <a:endParaRPr lang="es-CO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2200" dirty="0">
              <a:latin typeface="Roboto" panose="02000000000000000000" pitchFamily="2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endParaRPr lang="es-ES" sz="2200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0A7DDDC4-517F-CE46-BB99-A5870E24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4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PROCESO DE EVALUACIÓN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771" y="2059619"/>
            <a:ext cx="10830354" cy="3891555"/>
          </a:xfrm>
        </p:spPr>
        <p:txBody>
          <a:bodyPr numCol="1">
            <a:normAutofit/>
          </a:bodyPr>
          <a:lstStyle/>
          <a:p>
            <a:pPr lvl="1" algn="just"/>
            <a:endParaRPr lang="es-ES" sz="2400" b="1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sp>
        <p:nvSpPr>
          <p:cNvPr id="7" name="Google Shape;194;g85265a6b2b_4_1">
            <a:extLst>
              <a:ext uri="{FF2B5EF4-FFF2-40B4-BE49-F238E27FC236}">
                <a16:creationId xmlns:a16="http://schemas.microsoft.com/office/drawing/2014/main" id="{20A2C9E0-8E89-034A-B78F-59158A9DD080}"/>
              </a:ext>
            </a:extLst>
          </p:cNvPr>
          <p:cNvSpPr txBox="1">
            <a:spLocks/>
          </p:cNvSpPr>
          <p:nvPr/>
        </p:nvSpPr>
        <p:spPr>
          <a:xfrm>
            <a:off x="4271956" y="238656"/>
            <a:ext cx="7922000" cy="83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700" rIns="91400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b="1" dirty="0">
              <a:solidFill>
                <a:srgbClr val="008080"/>
              </a:solidFill>
            </a:endParaRPr>
          </a:p>
        </p:txBody>
      </p:sp>
      <p:sp>
        <p:nvSpPr>
          <p:cNvPr id="8" name="Google Shape;195;g85265a6b2b_4_1">
            <a:extLst>
              <a:ext uri="{FF2B5EF4-FFF2-40B4-BE49-F238E27FC236}">
                <a16:creationId xmlns:a16="http://schemas.microsoft.com/office/drawing/2014/main" id="{9C66CAAD-1F10-A54A-B13B-A1CEA2A2276E}"/>
              </a:ext>
            </a:extLst>
          </p:cNvPr>
          <p:cNvSpPr txBox="1"/>
          <p:nvPr/>
        </p:nvSpPr>
        <p:spPr>
          <a:xfrm>
            <a:off x="5339641" y="4105075"/>
            <a:ext cx="6447904" cy="277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s-CO" sz="145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Criterios de desempate:</a:t>
            </a:r>
            <a:endParaRPr sz="145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>
              <a:buSzPts val="1000"/>
            </a:pPr>
            <a:r>
              <a:rPr lang="es-CO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i)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Al mayor puntaje del criterio “Contribución al desarrollo regional y al fortalecimiento de capacidades propias en materia de ciencia, tecnología e innovación”.</a:t>
            </a:r>
          </a:p>
          <a:p>
            <a:pPr algn="just">
              <a:buSzPts val="1000"/>
            </a:pPr>
            <a:r>
              <a:rPr lang="es-CO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ii)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En caso de  que el empate persista, se seguirá con el mayor puntaje en del criterio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“Calidad científico-técnica y presupuestal de la propuesta de proyecto”.</a:t>
            </a:r>
          </a:p>
          <a:p>
            <a:pPr algn="just">
              <a:buClr>
                <a:srgbClr val="000000"/>
              </a:buClr>
              <a:buSzPts val="1000"/>
            </a:pPr>
            <a:r>
              <a:rPr lang="es-CO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iii) </a:t>
            </a:r>
            <a:r>
              <a:rPr lang="es-CO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 caso de que el empate persista, se seguirá con el mayor puntaje del criterio “Idoneidad y trayectoria de la entidad responsable de la presentación de la propuesta y posterior ejecución del proyecto y demás participantes”.</a:t>
            </a:r>
            <a:endParaRPr sz="1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just">
              <a:buClr>
                <a:srgbClr val="000000"/>
              </a:buClr>
              <a:buSzPts val="1000"/>
            </a:pPr>
            <a:r>
              <a:rPr lang="es-CO" sz="14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iv) </a:t>
            </a:r>
            <a:r>
              <a:rPr lang="es-CO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 caso de persistir el empate se asignará el primer lugar al que haya sido registrado primero en el ingreso de propuestas.</a:t>
            </a:r>
            <a:endParaRPr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  <a:buSzPts val="1000"/>
            </a:pPr>
            <a:endParaRPr sz="1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SzPts val="1000"/>
            </a:pPr>
            <a:endParaRPr sz="140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196;g85265a6b2b_4_1">
            <a:extLst>
              <a:ext uri="{FF2B5EF4-FFF2-40B4-BE49-F238E27FC236}">
                <a16:creationId xmlns:a16="http://schemas.microsoft.com/office/drawing/2014/main" id="{2D265C22-4B9E-064A-BD18-CB15274EF742}"/>
              </a:ext>
            </a:extLst>
          </p:cNvPr>
          <p:cNvGrpSpPr/>
          <p:nvPr/>
        </p:nvGrpSpPr>
        <p:grpSpPr>
          <a:xfrm>
            <a:off x="557342" y="1428187"/>
            <a:ext cx="11177887" cy="3262854"/>
            <a:chOff x="3511" y="198832"/>
            <a:chExt cx="9798586" cy="3679357"/>
          </a:xfrm>
        </p:grpSpPr>
        <p:sp>
          <p:nvSpPr>
            <p:cNvPr id="10" name="Google Shape;197;g85265a6b2b_4_1">
              <a:extLst>
                <a:ext uri="{FF2B5EF4-FFF2-40B4-BE49-F238E27FC236}">
                  <a16:creationId xmlns:a16="http://schemas.microsoft.com/office/drawing/2014/main" id="{967654A3-26EE-A44F-A6A3-7BAEA4BA0EBE}"/>
                </a:ext>
              </a:extLst>
            </p:cNvPr>
            <p:cNvSpPr/>
            <p:nvPr/>
          </p:nvSpPr>
          <p:spPr>
            <a:xfrm>
              <a:off x="3511" y="1298429"/>
              <a:ext cx="3325200" cy="12153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20"/>
              </a:schemeClr>
            </a:solidFill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35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98;g85265a6b2b_4_1">
              <a:extLst>
                <a:ext uri="{FF2B5EF4-FFF2-40B4-BE49-F238E27FC236}">
                  <a16:creationId xmlns:a16="http://schemas.microsoft.com/office/drawing/2014/main" id="{8FD3783F-17D1-824A-B252-11EFC74A263A}"/>
                </a:ext>
              </a:extLst>
            </p:cNvPr>
            <p:cNvSpPr txBox="1"/>
            <p:nvPr/>
          </p:nvSpPr>
          <p:spPr>
            <a:xfrm>
              <a:off x="31479" y="1326397"/>
              <a:ext cx="3269100" cy="8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00" tIns="123800" rIns="123800" bIns="123800" anchor="t" anchorCtr="0">
              <a:noAutofit/>
            </a:bodyPr>
            <a:lstStyle/>
            <a:p>
              <a:pPr marL="114297" lvl="1" indent="-114297">
                <a:lnSpc>
                  <a:spcPct val="90000"/>
                </a:lnSpc>
                <a:buClr>
                  <a:srgbClr val="000000"/>
                </a:buClr>
                <a:buSzPts val="1600"/>
                <a:buFont typeface="Arial"/>
                <a:buChar char="••"/>
              </a:pPr>
              <a:r>
                <a:rPr lang="es-CO" sz="1600" dirty="0">
                  <a:latin typeface="Arial"/>
                  <a:ea typeface="Arial"/>
                  <a:cs typeface="Arial"/>
                  <a:sym typeface="Arial"/>
                </a:rPr>
                <a:t>Propuestas que cumplan con requisitos y condiciones habilitantes</a:t>
              </a:r>
              <a:endParaRPr sz="160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9;g85265a6b2b_4_1">
              <a:extLst>
                <a:ext uri="{FF2B5EF4-FFF2-40B4-BE49-F238E27FC236}">
                  <a16:creationId xmlns:a16="http://schemas.microsoft.com/office/drawing/2014/main" id="{3CD661A5-E7CA-B947-BA05-3E91D0984043}"/>
                </a:ext>
              </a:extLst>
            </p:cNvPr>
            <p:cNvSpPr/>
            <p:nvPr/>
          </p:nvSpPr>
          <p:spPr>
            <a:xfrm>
              <a:off x="1537489" y="198832"/>
              <a:ext cx="3467100" cy="346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592" y="94912"/>
                  </a:moveTo>
                  <a:lnTo>
                    <a:pt x="13951" y="93911"/>
                  </a:lnTo>
                  <a:lnTo>
                    <a:pt x="13951" y="93911"/>
                  </a:lnTo>
                  <a:cubicBezTo>
                    <a:pt x="25855" y="110077"/>
                    <a:pt x="45365" y="118817"/>
                    <a:pt x="65353" y="116937"/>
                  </a:cubicBezTo>
                  <a:cubicBezTo>
                    <a:pt x="85341" y="115058"/>
                    <a:pt x="102880" y="102835"/>
                    <a:pt x="111563" y="84734"/>
                  </a:cubicBezTo>
                  <a:lnTo>
                    <a:pt x="110528" y="84298"/>
                  </a:lnTo>
                  <a:lnTo>
                    <a:pt x="113492" y="82503"/>
                  </a:lnTo>
                  <a:lnTo>
                    <a:pt x="114156" y="85824"/>
                  </a:lnTo>
                  <a:lnTo>
                    <a:pt x="113120" y="85389"/>
                  </a:lnTo>
                  <a:lnTo>
                    <a:pt x="113120" y="85389"/>
                  </a:lnTo>
                  <a:cubicBezTo>
                    <a:pt x="104201" y="104050"/>
                    <a:pt x="86144" y="116663"/>
                    <a:pt x="65552" y="118613"/>
                  </a:cubicBezTo>
                  <a:cubicBezTo>
                    <a:pt x="44961" y="120564"/>
                    <a:pt x="24857" y="111566"/>
                    <a:pt x="12592" y="94912"/>
                  </a:cubicBezTo>
                  <a:close/>
                </a:path>
              </a:pathLst>
            </a:custGeom>
            <a:solidFill>
              <a:srgbClr val="01AC3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350"/>
              </a:pP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02;g85265a6b2b_4_1">
              <a:extLst>
                <a:ext uri="{FF2B5EF4-FFF2-40B4-BE49-F238E27FC236}">
                  <a16:creationId xmlns:a16="http://schemas.microsoft.com/office/drawing/2014/main" id="{D9BAC3C6-8C35-504F-8187-854719B0BF27}"/>
                </a:ext>
              </a:extLst>
            </p:cNvPr>
            <p:cNvSpPr/>
            <p:nvPr/>
          </p:nvSpPr>
          <p:spPr>
            <a:xfrm>
              <a:off x="3560715" y="1377728"/>
              <a:ext cx="2761940" cy="11637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20"/>
              </a:schemeClr>
            </a:solidFill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35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03;g85265a6b2b_4_1">
              <a:extLst>
                <a:ext uri="{FF2B5EF4-FFF2-40B4-BE49-F238E27FC236}">
                  <a16:creationId xmlns:a16="http://schemas.microsoft.com/office/drawing/2014/main" id="{30699D4C-DF64-6846-A279-50DB4B527E28}"/>
                </a:ext>
              </a:extLst>
            </p:cNvPr>
            <p:cNvSpPr txBox="1"/>
            <p:nvPr/>
          </p:nvSpPr>
          <p:spPr>
            <a:xfrm>
              <a:off x="3587494" y="1653850"/>
              <a:ext cx="2944200" cy="8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00" tIns="123800" rIns="123800" bIns="123800" anchor="t" anchorCtr="0">
              <a:noAutofit/>
            </a:bodyPr>
            <a:lstStyle/>
            <a:p>
              <a:pPr marL="114297" lvl="1" indent="-114297">
                <a:lnSpc>
                  <a:spcPct val="90000"/>
                </a:lnSpc>
                <a:buSzPts val="1600"/>
                <a:buFont typeface="Arial"/>
                <a:buChar char="••"/>
              </a:pPr>
              <a:r>
                <a:rPr lang="es-ES" sz="1600" dirty="0">
                  <a:latin typeface="Arial"/>
                  <a:cs typeface="Arial"/>
                </a:rPr>
                <a:t>Evaluación por dos(2) pares expertos</a:t>
              </a:r>
            </a:p>
          </p:txBody>
        </p:sp>
        <p:sp>
          <p:nvSpPr>
            <p:cNvPr id="19" name="Google Shape;204;g85265a6b2b_4_1">
              <a:extLst>
                <a:ext uri="{FF2B5EF4-FFF2-40B4-BE49-F238E27FC236}">
                  <a16:creationId xmlns:a16="http://schemas.microsoft.com/office/drawing/2014/main" id="{46CD29BD-578B-A44E-AEFA-22D9F79E121F}"/>
                </a:ext>
              </a:extLst>
            </p:cNvPr>
            <p:cNvSpPr/>
            <p:nvPr/>
          </p:nvSpPr>
          <p:spPr>
            <a:xfrm>
              <a:off x="4986617" y="403289"/>
              <a:ext cx="3474900" cy="347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59" y="31903"/>
                  </a:moveTo>
                  <a:lnTo>
                    <a:pt x="8259" y="31903"/>
                  </a:lnTo>
                  <a:cubicBezTo>
                    <a:pt x="18131" y="13725"/>
                    <a:pt x="36817" y="2061"/>
                    <a:pt x="57483" y="1176"/>
                  </a:cubicBezTo>
                  <a:cubicBezTo>
                    <a:pt x="78149" y="292"/>
                    <a:pt x="97764" y="10318"/>
                    <a:pt x="109151" y="27586"/>
                  </a:cubicBezTo>
                  <a:lnTo>
                    <a:pt x="110116" y="27013"/>
                  </a:lnTo>
                  <a:lnTo>
                    <a:pt x="109912" y="30388"/>
                  </a:lnTo>
                  <a:lnTo>
                    <a:pt x="106737" y="29018"/>
                  </a:lnTo>
                  <a:lnTo>
                    <a:pt x="107702" y="28446"/>
                  </a:lnTo>
                  <a:lnTo>
                    <a:pt x="107702" y="28446"/>
                  </a:lnTo>
                  <a:cubicBezTo>
                    <a:pt x="96624" y="11699"/>
                    <a:pt x="77575" y="1988"/>
                    <a:pt x="57515" y="2860"/>
                  </a:cubicBezTo>
                  <a:cubicBezTo>
                    <a:pt x="37455" y="3733"/>
                    <a:pt x="19321" y="15061"/>
                    <a:pt x="9739" y="32706"/>
                  </a:cubicBezTo>
                  <a:close/>
                </a:path>
              </a:pathLst>
            </a:custGeom>
            <a:solidFill>
              <a:srgbClr val="01AC3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35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5;g85265a6b2b_4_1">
              <a:extLst>
                <a:ext uri="{FF2B5EF4-FFF2-40B4-BE49-F238E27FC236}">
                  <a16:creationId xmlns:a16="http://schemas.microsoft.com/office/drawing/2014/main" id="{E5E23401-B376-AD47-90EA-9B2308D37A13}"/>
                </a:ext>
              </a:extLst>
            </p:cNvPr>
            <p:cNvSpPr/>
            <p:nvPr/>
          </p:nvSpPr>
          <p:spPr>
            <a:xfrm>
              <a:off x="4062598" y="1192229"/>
              <a:ext cx="1720239" cy="506963"/>
            </a:xfrm>
            <a:prstGeom prst="roundRect">
              <a:avLst>
                <a:gd name="adj" fmla="val 10000"/>
              </a:avLst>
            </a:prstGeom>
            <a:solidFill>
              <a:srgbClr val="01AC3D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35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06;g85265a6b2b_4_1">
              <a:extLst>
                <a:ext uri="{FF2B5EF4-FFF2-40B4-BE49-F238E27FC236}">
                  <a16:creationId xmlns:a16="http://schemas.microsoft.com/office/drawing/2014/main" id="{A2B74426-67DD-2E4D-8D30-12678BD3CAEE}"/>
                </a:ext>
              </a:extLst>
            </p:cNvPr>
            <p:cNvSpPr txBox="1"/>
            <p:nvPr/>
          </p:nvSpPr>
          <p:spPr>
            <a:xfrm>
              <a:off x="4116882" y="1354383"/>
              <a:ext cx="1708806" cy="190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500"/>
              </a:pPr>
              <a:r>
                <a:rPr lang="es-CO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Evaluación</a:t>
              </a:r>
              <a:endParaRPr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7;g85265a6b2b_4_1">
              <a:extLst>
                <a:ext uri="{FF2B5EF4-FFF2-40B4-BE49-F238E27FC236}">
                  <a16:creationId xmlns:a16="http://schemas.microsoft.com/office/drawing/2014/main" id="{6FD8C0FC-A2C3-6240-83A9-1F36729F5B7D}"/>
                </a:ext>
              </a:extLst>
            </p:cNvPr>
            <p:cNvSpPr/>
            <p:nvPr/>
          </p:nvSpPr>
          <p:spPr>
            <a:xfrm>
              <a:off x="6848164" y="1340648"/>
              <a:ext cx="2671046" cy="12231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20"/>
              </a:schemeClr>
            </a:solidFill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350"/>
              </a:pPr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08;g85265a6b2b_4_1">
              <a:extLst>
                <a:ext uri="{FF2B5EF4-FFF2-40B4-BE49-F238E27FC236}">
                  <a16:creationId xmlns:a16="http://schemas.microsoft.com/office/drawing/2014/main" id="{6A92533A-5073-6142-9411-96322A48A181}"/>
                </a:ext>
              </a:extLst>
            </p:cNvPr>
            <p:cNvSpPr txBox="1"/>
            <p:nvPr/>
          </p:nvSpPr>
          <p:spPr>
            <a:xfrm>
              <a:off x="6860596" y="1341977"/>
              <a:ext cx="2941501" cy="904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00" tIns="123800" rIns="123800" bIns="123800" anchor="t" anchorCtr="0">
              <a:noAutofit/>
            </a:bodyPr>
            <a:lstStyle/>
            <a:p>
              <a:pPr marL="171445" lvl="1" indent="-171445">
                <a:lnSpc>
                  <a:spcPct val="90000"/>
                </a:lnSpc>
                <a:buSzPts val="1600"/>
                <a:buFont typeface="Arial"/>
                <a:buChar char="••"/>
              </a:pPr>
              <a:r>
                <a:rPr lang="es-CO" sz="1600" dirty="0">
                  <a:latin typeface="Arial"/>
                  <a:ea typeface="Arial"/>
                  <a:cs typeface="Arial"/>
                  <a:sym typeface="Arial"/>
                </a:rPr>
                <a:t>Propuestas con </a:t>
              </a:r>
              <a:r>
                <a:rPr lang="es-CO" sz="1600" b="1" dirty="0">
                  <a:latin typeface="Arial"/>
                  <a:ea typeface="Arial"/>
                  <a:cs typeface="Arial"/>
                  <a:sym typeface="Arial"/>
                </a:rPr>
                <a:t>70 puntos o más</a:t>
              </a:r>
              <a:r>
                <a:rPr lang="es-CO" sz="1600" dirty="0">
                  <a:latin typeface="Arial"/>
                  <a:ea typeface="Arial"/>
                  <a:cs typeface="Arial"/>
                  <a:sym typeface="Arial"/>
                </a:rPr>
                <a:t> ingresan al listado de elegibles</a:t>
              </a:r>
              <a:endParaRPr lang="es-CO" sz="1600" dirty="0"/>
            </a:p>
          </p:txBody>
        </p:sp>
        <p:sp>
          <p:nvSpPr>
            <p:cNvPr id="24" name="Google Shape;209;g85265a6b2b_4_1">
              <a:extLst>
                <a:ext uri="{FF2B5EF4-FFF2-40B4-BE49-F238E27FC236}">
                  <a16:creationId xmlns:a16="http://schemas.microsoft.com/office/drawing/2014/main" id="{056C9EC7-653C-4A42-8786-A98A9003C203}"/>
                </a:ext>
              </a:extLst>
            </p:cNvPr>
            <p:cNvSpPr/>
            <p:nvPr/>
          </p:nvSpPr>
          <p:spPr>
            <a:xfrm>
              <a:off x="7152462" y="2348581"/>
              <a:ext cx="2167840" cy="678709"/>
            </a:xfrm>
            <a:prstGeom prst="roundRect">
              <a:avLst>
                <a:gd name="adj" fmla="val 10000"/>
              </a:avLst>
            </a:prstGeom>
            <a:solidFill>
              <a:srgbClr val="01AC3D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4510"/>
                </a:srgbClr>
              </a:outerShdw>
            </a:effectLst>
          </p:spPr>
          <p:txBody>
            <a:bodyPr spcFirstLastPara="1" wrap="square" lIns="91400" tIns="91400" rIns="91400" bIns="914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350"/>
              </a:pPr>
              <a:endParaRPr lang="es-CO" dirty="0">
                <a:solidFill>
                  <a:schemeClr val="lt1"/>
                </a:solidFill>
              </a:endParaRPr>
            </a:p>
            <a:p>
              <a:pPr>
                <a:buClr>
                  <a:srgbClr val="000000"/>
                </a:buClr>
                <a:buSzPts val="1350"/>
              </a:pPr>
              <a:r>
                <a:rPr lang="es-CO" sz="2000" dirty="0">
                  <a:solidFill>
                    <a:schemeClr val="lt1"/>
                  </a:solidFill>
                </a:rPr>
                <a:t>  Listado de elegibles</a:t>
              </a:r>
            </a:p>
            <a:p>
              <a:pPr>
                <a:buClr>
                  <a:srgbClr val="000000"/>
                </a:buClr>
                <a:buSzPts val="1350"/>
              </a:pP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11;g85265a6b2b_4_1">
            <a:extLst>
              <a:ext uri="{FF2B5EF4-FFF2-40B4-BE49-F238E27FC236}">
                <a16:creationId xmlns:a16="http://schemas.microsoft.com/office/drawing/2014/main" id="{55D4D7B8-9C06-1140-A886-BC50C1BA740D}"/>
              </a:ext>
            </a:extLst>
          </p:cNvPr>
          <p:cNvSpPr txBox="1"/>
          <p:nvPr/>
        </p:nvSpPr>
        <p:spPr>
          <a:xfrm>
            <a:off x="144097" y="4585297"/>
            <a:ext cx="4994944" cy="199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355591" algn="just">
              <a:lnSpc>
                <a:spcPct val="115000"/>
              </a:lnSpc>
              <a:buClr>
                <a:srgbClr val="000000"/>
              </a:buClr>
              <a:buSzPts val="1000"/>
            </a:pPr>
            <a:r>
              <a:rPr lang="es-CO" sz="145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Nota:</a:t>
            </a:r>
            <a:r>
              <a:rPr lang="es-CO" sz="14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Propuestas de proyectos cuya diferencia entre las dos evaluaciones sea igual o mayora 25 puntos, siendo una de las dos evaluaciones igual o superior a 75 puntos, serán sometidas a consideración de un tercer evaluador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355591" algn="just">
              <a:lnSpc>
                <a:spcPct val="115000"/>
              </a:lnSpc>
              <a:buClr>
                <a:srgbClr val="000000"/>
              </a:buClr>
              <a:buSzPts val="1000"/>
            </a:pPr>
            <a:endParaRPr sz="1333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09;g85265a6b2b_4_1">
            <a:extLst>
              <a:ext uri="{FF2B5EF4-FFF2-40B4-BE49-F238E27FC236}">
                <a16:creationId xmlns:a16="http://schemas.microsoft.com/office/drawing/2014/main" id="{BC8E93CB-61FD-3F49-8EBB-2247F5590227}"/>
              </a:ext>
            </a:extLst>
          </p:cNvPr>
          <p:cNvSpPr/>
          <p:nvPr/>
        </p:nvSpPr>
        <p:spPr>
          <a:xfrm>
            <a:off x="1006386" y="3238674"/>
            <a:ext cx="3009408" cy="601879"/>
          </a:xfrm>
          <a:prstGeom prst="roundRect">
            <a:avLst>
              <a:gd name="adj" fmla="val 10000"/>
            </a:avLst>
          </a:prstGeom>
          <a:solidFill>
            <a:srgbClr val="01AC3D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buClr>
                <a:srgbClr val="000000"/>
              </a:buClr>
              <a:buSzPts val="1350"/>
            </a:pPr>
            <a:endParaRPr lang="es-CO" dirty="0">
              <a:solidFill>
                <a:schemeClr val="lt1"/>
              </a:solidFill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es-CO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Propuestas habilitadas</a:t>
            </a:r>
          </a:p>
          <a:p>
            <a:pPr>
              <a:buClr>
                <a:srgbClr val="000000"/>
              </a:buClr>
              <a:buSzPts val="135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0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Más información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771" y="2059619"/>
            <a:ext cx="10830354" cy="3891555"/>
          </a:xfrm>
        </p:spPr>
        <p:txBody>
          <a:bodyPr numCol="1">
            <a:normAutofit/>
          </a:bodyPr>
          <a:lstStyle/>
          <a:p>
            <a:pPr algn="l"/>
            <a:r>
              <a:rPr lang="es-CO" dirty="0">
                <a:latin typeface="Roboto" panose="02000000000000000000" pitchFamily="2" charset="0"/>
              </a:rPr>
              <a:t>En caso de inquietudes y preguntas sobre la presente invitación, favor diligenciar el formulario electrónico que se encuentra disponible en el enlace: </a:t>
            </a:r>
            <a:endParaRPr lang="es-CO" dirty="0">
              <a:highlight>
                <a:srgbClr val="FFFF00"/>
              </a:highlight>
              <a:latin typeface="Roboto" panose="02000000000000000000" pitchFamily="2" charset="0"/>
            </a:endParaRPr>
          </a:p>
          <a:p>
            <a:pPr algn="l"/>
            <a:endParaRPr lang="es-CO" dirty="0">
              <a:latin typeface="Roboto" panose="020000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es-CO" dirty="0"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https://minciencias.gov.co/contact</a:t>
            </a:r>
            <a:endParaRPr lang="es-CO" dirty="0">
              <a:latin typeface="Roboto" panose="02000000000000000000" pitchFamily="2" charset="0"/>
            </a:endParaRPr>
          </a:p>
          <a:p>
            <a:pPr algn="l"/>
            <a:endParaRPr lang="es-CO" dirty="0">
              <a:latin typeface="Roboto" panose="02000000000000000000" pitchFamily="2" charset="0"/>
            </a:endParaRPr>
          </a:p>
          <a:p>
            <a:pPr algn="l"/>
            <a:r>
              <a:rPr lang="es-CO" dirty="0">
                <a:latin typeface="Roboto" panose="02000000000000000000" pitchFamily="2" charset="0"/>
              </a:rPr>
              <a:t>Con el asunto “Convocatoria Nº10 SGR - COVID-19”</a:t>
            </a:r>
            <a:endParaRPr lang="es-ES" sz="2400" b="1" dirty="0">
              <a:latin typeface="Bahnschrift SemiBol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  <a:p>
            <a:pPr lvl="1" algn="just"/>
            <a:endParaRPr lang="es-ES" b="1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1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290C0E4E-FC31-5145-A257-3271F1AE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A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BA7AC0-F356-4CC0-8D0C-053161F0A7F3}"/>
              </a:ext>
            </a:extLst>
          </p:cNvPr>
          <p:cNvSpPr/>
          <p:nvPr/>
        </p:nvSpPr>
        <p:spPr>
          <a:xfrm>
            <a:off x="0" y="1910818"/>
            <a:ext cx="12180888" cy="2673385"/>
          </a:xfrm>
          <a:prstGeom prst="rect">
            <a:avLst/>
          </a:prstGeom>
          <a:solidFill>
            <a:srgbClr val="069A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4FB2239-79C4-4242-94AC-E5CFA35EF966}"/>
              </a:ext>
            </a:extLst>
          </p:cNvPr>
          <p:cNvSpPr txBox="1">
            <a:spLocks/>
          </p:cNvSpPr>
          <p:nvPr/>
        </p:nvSpPr>
        <p:spPr>
          <a:xfrm>
            <a:off x="4554729" y="2180711"/>
            <a:ext cx="7550141" cy="240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chemeClr val="bg1"/>
                </a:solidFill>
                <a:latin typeface="Roboto Slab" pitchFamily="2" charset="0"/>
              </a:rPr>
              <a:t>GRACIAS</a:t>
            </a:r>
            <a:endParaRPr lang="es-CO" sz="4000" b="1" dirty="0">
              <a:solidFill>
                <a:schemeClr val="bg1"/>
              </a:solidFill>
              <a:latin typeface="Roboto Slab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04C2030-A773-41CA-AD4B-6B227C11BB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00" y="2799594"/>
            <a:ext cx="3562569" cy="895831"/>
          </a:xfrm>
          <a:prstGeom prst="rect">
            <a:avLst/>
          </a:prstGeom>
        </p:spPr>
      </p:pic>
      <p:pic>
        <p:nvPicPr>
          <p:cNvPr id="7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1714D0A4-DF84-9340-858F-4B3826863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9" y="2593279"/>
            <a:ext cx="3019462" cy="15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DIRIGIDA  A: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74" y="2016863"/>
            <a:ext cx="9873874" cy="37375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</a:rPr>
              <a:t>Entidades que cuenten con reconocimiento, vigente por parte Minciencias.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</a:rPr>
              <a:t>Entidades que han sido reconocidas por otros entes del Gobierno nacional, y homologadas previamente por Minciencias para fines de CTeI.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</a:rPr>
              <a:t>Entidades públicas, territoriales y privadas que hayan realizado actividades de CTeI  y que, sin contar con un reconocimiento previo por parte de Minciencias cumplen los criterios de idoneidad y trayectoria establecidos en los términos de la convocatoria.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0A7DDDC4-517F-CE46-BB99-A5870E24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MECANISMOS DE PARTICIPACIÓN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588" y="1779373"/>
            <a:ext cx="10759594" cy="4340073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ES" sz="2800" dirty="0">
                <a:latin typeface="Roboto" panose="02000000000000000000" pitchFamily="2" charset="0"/>
              </a:rPr>
              <a:t>Fortalecimiento de capacidades de investigación y desarrollo regionales para atender las problemáticas derivadas COVID-19 en materia de salud pública. </a:t>
            </a:r>
            <a:r>
              <a:rPr lang="es-CO" sz="2300" b="1" dirty="0">
                <a:hlinkClick r:id="rId2" tooltip="Archivo Condiciones mecanismo de participación 1"/>
              </a:rPr>
              <a:t>Condiciones mecanismo de participación 1</a:t>
            </a:r>
            <a:endParaRPr lang="es-ES" sz="2600" dirty="0">
              <a:latin typeface="Roboto" panose="02000000000000000000" pitchFamily="2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ES" sz="2800" dirty="0">
                <a:latin typeface="Roboto" panose="02000000000000000000" pitchFamily="2" charset="0"/>
              </a:rPr>
              <a:t>Propuestas de proyectos de </a:t>
            </a:r>
            <a:r>
              <a:rPr lang="es-ES" sz="2800" dirty="0" err="1">
                <a:latin typeface="Roboto" panose="02000000000000000000" pitchFamily="2" charset="0"/>
              </a:rPr>
              <a:t>CTeI</a:t>
            </a:r>
            <a:r>
              <a:rPr lang="es-ES" sz="2800" dirty="0">
                <a:latin typeface="Roboto" panose="02000000000000000000" pitchFamily="2" charset="0"/>
              </a:rPr>
              <a:t> y transferencia de tecnología y conocimiento que con lleven a bienes y servicios para atender problemáticas derivadas del COVID-19. </a:t>
            </a:r>
            <a:r>
              <a:rPr lang="es-CO" sz="2300" b="1" dirty="0">
                <a:hlinkClick r:id="rId3" tooltip="Archivo Condiciones mecanismo de participación 2"/>
              </a:rPr>
              <a:t>Condiciones mecanismo de participación 2</a:t>
            </a:r>
            <a:endParaRPr lang="es-ES" sz="2600" dirty="0">
              <a:latin typeface="Roboto" panose="02000000000000000000" pitchFamily="2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s-ES" sz="2800" dirty="0">
                <a:latin typeface="Roboto" panose="02000000000000000000" pitchFamily="2" charset="0"/>
              </a:rPr>
              <a:t>Propuestas de proyectos para el fortalecimiento de capacidades para la innovación educativa de los niveles de educación básica y media, mediante  el uso de Tecnologías de la Información y las Comunicaciones en el marco de la modalidad de alternancia en instituciones oficiales. </a:t>
            </a:r>
            <a:r>
              <a:rPr lang="es-CO" sz="2300" b="1" dirty="0">
                <a:hlinkClick r:id="rId4" tooltip="Archivo Condiciones mecanismo de participación 3"/>
              </a:rPr>
              <a:t>Condiciones mecanismo de participación 3</a:t>
            </a:r>
            <a:endParaRPr lang="es-ES" sz="2800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0A7DDDC4-517F-CE46-BB99-A5870E24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22" y="5885975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MECANISMO DE PARTICIPACIÓN 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74" y="1779373"/>
            <a:ext cx="9873874" cy="408623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dirty="0">
                <a:latin typeface="Roboto" panose="02000000000000000000" pitchFamily="2" charset="0"/>
              </a:rPr>
              <a:t>Fortalecimiento de capacidades de investigación y desarrollo regionales para atender las problemáticas derivadas COVID-19 en materia de salud pública.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endParaRPr lang="es-ES" sz="2200" dirty="0">
              <a:latin typeface="Roboto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s-ES" sz="2200" b="1" dirty="0">
                <a:latin typeface="Roboto" panose="02000000000000000000" pitchFamily="2" charset="0"/>
              </a:rPr>
              <a:t>Nota</a:t>
            </a:r>
            <a:r>
              <a:rPr lang="es-ES" sz="2200" dirty="0">
                <a:latin typeface="Roboto" panose="02000000000000000000" pitchFamily="2" charset="0"/>
              </a:rPr>
              <a:t>: La UdeA no podrá participar en calidad de proponente dado que el proyecto de la convocatoria No.9 del </a:t>
            </a:r>
            <a:r>
              <a:rPr lang="es-ES" sz="2200" dirty="0" err="1">
                <a:latin typeface="Roboto" panose="02000000000000000000" pitchFamily="2" charset="0"/>
              </a:rPr>
              <a:t>FCTeI</a:t>
            </a:r>
            <a:r>
              <a:rPr lang="es-ES" sz="2200" dirty="0">
                <a:latin typeface="Roboto" panose="02000000000000000000" pitchFamily="2" charset="0"/>
              </a:rPr>
              <a:t>-SGR fue aprobado por el OCAD, no obstante, podrán hacerlo en calidad de entidades aliadas. 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0A7DDDC4-517F-CE46-BB99-A5870E24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MECANISMO DE PARTICIPACIÓN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74" y="1905983"/>
            <a:ext cx="9873874" cy="408623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dirty="0">
                <a:latin typeface="Roboto" panose="02000000000000000000" pitchFamily="2" charset="0"/>
              </a:rPr>
              <a:t>Propuestas de proyectos de </a:t>
            </a:r>
            <a:r>
              <a:rPr lang="es-ES" dirty="0" err="1">
                <a:latin typeface="Roboto" panose="02000000000000000000" pitchFamily="2" charset="0"/>
              </a:rPr>
              <a:t>CTeI</a:t>
            </a:r>
            <a:r>
              <a:rPr lang="es-ES" dirty="0">
                <a:latin typeface="Roboto" panose="02000000000000000000" pitchFamily="2" charset="0"/>
              </a:rPr>
              <a:t> y transferencia de tecnología y conocimiento que con lleven a bienes y servicios para atender problemáticas derivadas del COVID-19. </a:t>
            </a:r>
            <a:endParaRPr lang="es-ES" b="1" dirty="0">
              <a:latin typeface="Roboto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s-ES" b="1" dirty="0">
                <a:latin typeface="Roboto" panose="02000000000000000000" pitchFamily="2" charset="0"/>
              </a:rPr>
              <a:t>(Individual o en Alianza)</a:t>
            </a:r>
          </a:p>
          <a:p>
            <a:pPr algn="just">
              <a:lnSpc>
                <a:spcPct val="100000"/>
              </a:lnSpc>
            </a:pPr>
            <a:endParaRPr lang="es-ES" sz="2200" b="1" dirty="0">
              <a:latin typeface="Roboto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s-CO" sz="2200" dirty="0">
                <a:latin typeface="Roboto" panose="02000000000000000000" pitchFamily="2" charset="0"/>
              </a:rPr>
              <a:t>Las propuestas deben atender a las “demandas territoriales” de los departamentos objetos de las mismas, según lo dispuesto en el </a:t>
            </a:r>
            <a:r>
              <a:rPr lang="es-CO" sz="2200" b="1" dirty="0">
                <a:hlinkClick r:id="rId2"/>
              </a:rPr>
              <a:t>Anexo No.7</a:t>
            </a:r>
            <a:endParaRPr lang="es-ES" sz="2200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0A7DDDC4-517F-CE46-BB99-A5870E24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LINEAS TEMÁTICAS</a:t>
            </a:r>
            <a:b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</a:br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MECANISMO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74" y="1905983"/>
            <a:ext cx="9873874" cy="4086235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s-ES" sz="2200" b="1" dirty="0">
                <a:latin typeface="Roboto" panose="02000000000000000000" pitchFamily="2" charset="0"/>
              </a:rPr>
              <a:t>Reactivación económica y seguridad alimentaria</a:t>
            </a:r>
          </a:p>
          <a:p>
            <a:pPr algn="just">
              <a:lnSpc>
                <a:spcPct val="100000"/>
              </a:lnSpc>
            </a:pPr>
            <a:endParaRPr lang="es-CO" dirty="0"/>
          </a:p>
          <a:p>
            <a:pPr algn="just">
              <a:lnSpc>
                <a:spcPct val="100000"/>
              </a:lnSpc>
            </a:pPr>
            <a:r>
              <a:rPr lang="es-CO" dirty="0"/>
              <a:t>Propuestas de proyectos de CTeI y transferencia de tecnología para la reorientación de procesos productivos y el desarrollo de bienes y servicios en sectores socieconómicos estratégicos que contribuyan a la reactivación económica y social, así como a garantizar la disponibilidad de alimentos con calidad, inocuidad y alto valor nutricional para la población, para la atención de las problemáticas derivadas del COVID-19.</a:t>
            </a:r>
            <a:endParaRPr lang="es-ES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0A7DDDC4-517F-CE46-BB99-A5870E24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LINEAS TEMÁTICAS</a:t>
            </a:r>
            <a:b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</a:br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MECANISMO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74" y="1905983"/>
            <a:ext cx="9873874" cy="408623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200" b="1" dirty="0">
                <a:latin typeface="Roboto" panose="02000000000000000000" pitchFamily="2" charset="0"/>
              </a:rPr>
              <a:t>2.   Salud mental, convivencia y procesos sociales en los territorios</a:t>
            </a:r>
          </a:p>
          <a:p>
            <a:pPr algn="just">
              <a:lnSpc>
                <a:spcPct val="120000"/>
              </a:lnSpc>
            </a:pPr>
            <a:endParaRPr lang="es-CO" dirty="0"/>
          </a:p>
          <a:p>
            <a:pPr algn="just">
              <a:lnSpc>
                <a:spcPct val="120000"/>
              </a:lnSpc>
            </a:pPr>
            <a:r>
              <a:rPr lang="es-CO" dirty="0"/>
              <a:t>Propuestas de proyectos CTeI para generar innovaciones sociales, institucionales y tecnológicas tendientes a desarrollar e implementar formas más eficientes de combatir las manifestaciones sociales derivadas de la emergencia de la pandemia de COVID-19.</a:t>
            </a:r>
            <a:endParaRPr lang="es-E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0A7DDDC4-517F-CE46-BB99-A5870E24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744095" y="5577841"/>
            <a:ext cx="6447905" cy="1263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4378A5-6443-4479-A013-4920D3E0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16025"/>
            <a:ext cx="6639168" cy="1371706"/>
          </a:xfrm>
        </p:spPr>
        <p:txBody>
          <a:bodyPr anchor="ctr">
            <a:normAutofit/>
          </a:bodyPr>
          <a:lstStyle/>
          <a:p>
            <a:pPr algn="l"/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DURACIÓN Y FINANCIACIÓN</a:t>
            </a:r>
            <a:b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</a:br>
            <a:r>
              <a:rPr lang="es-ES" sz="3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MECANISMO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FD622-49BC-40A4-9A6C-5A8DD151B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731" y="1905983"/>
            <a:ext cx="9873874" cy="408623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200" b="1" dirty="0">
                <a:latin typeface="Roboto" panose="02000000000000000000" pitchFamily="2" charset="0"/>
              </a:rPr>
              <a:t>Duración</a:t>
            </a:r>
            <a:r>
              <a:rPr lang="es-ES" sz="2200" dirty="0">
                <a:latin typeface="Roboto" panose="02000000000000000000" pitchFamily="2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s-ES" sz="2200" dirty="0">
                <a:latin typeface="Roboto" panose="02000000000000000000" pitchFamily="2" charset="0"/>
              </a:rPr>
              <a:t>Máximo veinticuatro (24) meses.</a:t>
            </a:r>
          </a:p>
          <a:p>
            <a:pPr algn="just">
              <a:lnSpc>
                <a:spcPct val="100000"/>
              </a:lnSpc>
            </a:pPr>
            <a:r>
              <a:rPr lang="es-ES" sz="2200" dirty="0">
                <a:latin typeface="Roboto" panose="02000000000000000000" pitchFamily="2" charset="0"/>
              </a:rPr>
              <a:t>	</a:t>
            </a:r>
          </a:p>
          <a:p>
            <a:pPr algn="just">
              <a:lnSpc>
                <a:spcPct val="100000"/>
              </a:lnSpc>
            </a:pPr>
            <a:r>
              <a:rPr lang="es-ES" sz="2200" b="1" dirty="0">
                <a:latin typeface="Roboto" panose="02000000000000000000" pitchFamily="2" charset="0"/>
              </a:rPr>
              <a:t>Financiación: </a:t>
            </a:r>
          </a:p>
          <a:p>
            <a:pPr algn="just">
              <a:lnSpc>
                <a:spcPct val="100000"/>
              </a:lnSpc>
            </a:pPr>
            <a:r>
              <a:rPr lang="es-ES" sz="2200" dirty="0">
                <a:latin typeface="Roboto" panose="02000000000000000000" pitchFamily="2" charset="0"/>
              </a:rPr>
              <a:t>Desde MIL MILLONES DE PESOS M/CTE ($1.000.000.000) hasta el monto indicativo del departamento (para Antioquia $ 22.000.000.000)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endParaRPr lang="es-ES" sz="2200" dirty="0">
              <a:latin typeface="Roboto" panose="02000000000000000000" pitchFamily="2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89669D45-CEC1-4064-A3B6-D0309011E5E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88" y="424845"/>
            <a:ext cx="2976694" cy="748509"/>
          </a:xfrm>
          <a:prstGeom prst="rect">
            <a:avLst/>
          </a:prstGeom>
        </p:spPr>
      </p:pic>
      <p:pic>
        <p:nvPicPr>
          <p:cNvPr id="8" name="Picture 2" descr="https://minciencias.gov.co/sites/default/files/logo-minciencias-color-01_0.png">
            <a:extLst>
              <a:ext uri="{FF2B5EF4-FFF2-40B4-BE49-F238E27FC236}">
                <a16:creationId xmlns:a16="http://schemas.microsoft.com/office/drawing/2014/main" id="{0A7DDDC4-517F-CE46-BB99-A5870E24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65" y="5697522"/>
            <a:ext cx="4128666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7272</TotalTime>
  <Words>1455</Words>
  <Application>Microsoft Macintosh PowerPoint</Application>
  <PresentationFormat>Panorámica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Bahnschrift SemiBold</vt:lpstr>
      <vt:lpstr>Calibri</vt:lpstr>
      <vt:lpstr>Calibri Light</vt:lpstr>
      <vt:lpstr>Roboto</vt:lpstr>
      <vt:lpstr>Roboto Slab</vt:lpstr>
      <vt:lpstr>Wingdings</vt:lpstr>
      <vt:lpstr>Tema de Office</vt:lpstr>
      <vt:lpstr>Presentación de PowerPoint</vt:lpstr>
      <vt:lpstr>OBJETIVO DE LA CONVOCATORIA</vt:lpstr>
      <vt:lpstr>DIRIGIDA  A:</vt:lpstr>
      <vt:lpstr>MECANISMOS DE PARTICIPACIÓN</vt:lpstr>
      <vt:lpstr>MECANISMO DE PARTICIPACIÓN 1</vt:lpstr>
      <vt:lpstr>MECANISMO DE PARTICIPACIÓN 2</vt:lpstr>
      <vt:lpstr>LINEAS TEMÁTICAS MECANISMO 2</vt:lpstr>
      <vt:lpstr>LINEAS TEMÁTICAS MECANISMO 2</vt:lpstr>
      <vt:lpstr>DURACIÓN Y FINANCIACIÓN MECANISMO 2</vt:lpstr>
      <vt:lpstr>PRODUCTOS ESPERADOS MECANISMO 2</vt:lpstr>
      <vt:lpstr>CRITERIOS EVALUACIÓN M2</vt:lpstr>
      <vt:lpstr>MECANISMO DE PARTICIPACIÓN 3</vt:lpstr>
      <vt:lpstr>DURACIÓN Y FINANCIACIÓN MECANISMO 3</vt:lpstr>
      <vt:lpstr>ALCANCE MECANISMO 3</vt:lpstr>
      <vt:lpstr>CRITERIOS EVALUACIÓN M3</vt:lpstr>
      <vt:lpstr>RUTA PROCEDIMIENTO UDEA http://www.udea.edu.co/</vt:lpstr>
      <vt:lpstr>CRONOGRAMA MECANISMO 2 y 3</vt:lpstr>
      <vt:lpstr>DOCUMENTOS DE LA CONVOCATORIA</vt:lpstr>
      <vt:lpstr>DOCUMENTOS DE LA CONVOCATORIA</vt:lpstr>
      <vt:lpstr>DOCUMENTOS DE LA CONVOCATORIA</vt:lpstr>
      <vt:lpstr>DOCUMENTOS DE LA CONVOCATORIA</vt:lpstr>
      <vt:lpstr>DOCUMENTOS DE LA CONVOCATORIA</vt:lpstr>
      <vt:lpstr>A TENER EN CUENTA</vt:lpstr>
      <vt:lpstr>PROCESO DE EVALUACIÓN</vt:lpstr>
      <vt:lpstr>Más información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Felipe Gonzalez</dc:creator>
  <cp:lastModifiedBy>FERNANDA GIRALDO GUZMAN</cp:lastModifiedBy>
  <cp:revision>172</cp:revision>
  <dcterms:created xsi:type="dcterms:W3CDTF">2019-05-17T14:28:16Z</dcterms:created>
  <dcterms:modified xsi:type="dcterms:W3CDTF">2020-08-27T17:57:27Z</dcterms:modified>
</cp:coreProperties>
</file>