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D52F69-CC57-4913-AF01-BD3C94B743DA}">
  <a:tblStyle styleId="{1CD52F69-CC57-4913-AF01-BD3C94B743D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4010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343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28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26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15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719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2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5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94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83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28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55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5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72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81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131589"/>
            <a:ext cx="2388084" cy="86409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SIGET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83568" y="1851670"/>
            <a:ext cx="7272808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s" dirty="0"/>
              <a:t>Una herramienta para la gestión del territorio</a:t>
            </a:r>
          </a:p>
        </p:txBody>
      </p:sp>
      <p:pic>
        <p:nvPicPr>
          <p:cNvPr id="1027" name="Picture 3" descr="C:\Users\jorge\Downloads\obs-ignea-lin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34267"/>
            <a:ext cx="1656183" cy="4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55"/>
          <p:cNvSpPr txBox="1">
            <a:spLocks/>
          </p:cNvSpPr>
          <p:nvPr/>
        </p:nvSpPr>
        <p:spPr>
          <a:xfrm>
            <a:off x="971600" y="3291830"/>
            <a:ext cx="3240360" cy="917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Jorge Estrada </a:t>
            </a:r>
            <a:r>
              <a:rPr lang="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Correa</a:t>
            </a:r>
          </a:p>
          <a:p>
            <a:pPr algn="l"/>
            <a:r>
              <a:rPr lang="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Juan Esteban Serna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200" dirty="0">
                <a:latin typeface="Calibri Light" panose="020F0302020204030204" pitchFamily="34" charset="0"/>
              </a:rPr>
              <a:t>Caso de aplicación - Antioquia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3200" dirty="0">
                <a:latin typeface="Calibri Light" panose="020F0302020204030204" pitchFamily="34" charset="0"/>
              </a:rPr>
              <a:t>Mapa de susceptibilidad minera en Oriente y algunos municipios del Nordeste y Magdalena Medio (2013)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475656" y="414874"/>
            <a:ext cx="4536504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200" b="1" dirty="0">
                <a:latin typeface="Calibri Light" panose="020F0302020204030204" pitchFamily="34" charset="0"/>
              </a:rPr>
              <a:t>Situación inicial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600" b="1" dirty="0">
                <a:latin typeface="Calibri Light" panose="020F0302020204030204" pitchFamily="34" charset="0"/>
              </a:rPr>
              <a:t>Información utilizada para realizar el análisis.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</a:pPr>
            <a:r>
              <a:rPr lang="es" sz="1600" b="1" dirty="0">
                <a:latin typeface="Calibri Light" panose="020F0302020204030204" pitchFamily="34" charset="0"/>
              </a:rPr>
              <a:t>Información minera catastral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s" dirty="0">
                <a:latin typeface="Calibri Light" panose="020F0302020204030204" pitchFamily="34" charset="0"/>
              </a:rPr>
              <a:t>Solicitudes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s" dirty="0">
                <a:latin typeface="Calibri Light" panose="020F0302020204030204" pitchFamily="34" charset="0"/>
              </a:rPr>
              <a:t>Títulos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</a:pPr>
            <a:r>
              <a:rPr lang="es" dirty="0">
                <a:latin typeface="Calibri Light" panose="020F0302020204030204" pitchFamily="34" charset="0"/>
              </a:rPr>
              <a:t>Licencia ambiental otorgada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</a:pPr>
            <a:r>
              <a:rPr lang="es" dirty="0">
                <a:latin typeface="Calibri Light" panose="020F0302020204030204" pitchFamily="34" charset="0"/>
              </a:rPr>
              <a:t>Plan de manejo ambiental presentado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s" sz="1600" b="1" dirty="0">
                <a:latin typeface="Calibri Light" panose="020F0302020204030204" pitchFamily="34" charset="0"/>
              </a:rPr>
              <a:t>Restricciones ambientales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s" sz="1600" b="1" dirty="0">
                <a:latin typeface="Calibri Light" panose="020F0302020204030204" pitchFamily="34" charset="0"/>
              </a:rPr>
              <a:t>Área libre de restricciones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</a:pPr>
            <a:r>
              <a:rPr lang="es" sz="1600" b="1" dirty="0">
                <a:latin typeface="Calibri Light" panose="020F0302020204030204" pitchFamily="34" charset="0"/>
              </a:rPr>
              <a:t>Anomalías geoquímicas (potencialidad geológica)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342866"/>
            <a:ext cx="418829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 dirty="0">
                <a:latin typeface="Calibri Light" panose="020F0302020204030204" pitchFamily="34" charset="0"/>
              </a:rPr>
              <a:t>Análisis realizado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8292" cy="372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100" b="1" dirty="0"/>
              <a:t>CR</a:t>
            </a:r>
            <a:r>
              <a:rPr lang="es" sz="1100" dirty="0"/>
              <a:t> - Criterio de restricciones ambientales, tanto propuestas como declaradas.</a:t>
            </a:r>
          </a:p>
          <a:p>
            <a:pPr lvl="0">
              <a:spcBef>
                <a:spcPts val="0"/>
              </a:spcBef>
              <a:buNone/>
            </a:pPr>
            <a:r>
              <a:rPr lang="es" sz="1100" b="1" dirty="0"/>
              <a:t>C1</a:t>
            </a:r>
            <a:r>
              <a:rPr lang="es" sz="1100" dirty="0"/>
              <a:t> - Criterio  de  existencia  de  solicitudes  de  contrato  de  concesión,  para  cualquier mineral.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" sz="1100" b="1" dirty="0"/>
              <a:t>C2</a:t>
            </a:r>
            <a:r>
              <a:rPr lang="es" sz="1100" dirty="0"/>
              <a:t> - Criterio de existencia de anomalías geoquímicas de cualquier tipo e intensidad.</a:t>
            </a:r>
          </a:p>
          <a:p>
            <a:pPr lvl="0">
              <a:spcBef>
                <a:spcPts val="0"/>
              </a:spcBef>
              <a:buNone/>
            </a:pPr>
            <a:r>
              <a:rPr lang="es" sz="1100" b="1" dirty="0"/>
              <a:t>C3</a:t>
            </a:r>
            <a:r>
              <a:rPr lang="es" sz="1100" dirty="0"/>
              <a:t> - Criterio de existencia de títulos mineros en cualquier fase del proceso minero.</a:t>
            </a:r>
          </a:p>
          <a:p>
            <a:pPr lvl="0">
              <a:spcBef>
                <a:spcPts val="0"/>
              </a:spcBef>
              <a:buNone/>
            </a:pPr>
            <a:r>
              <a:rPr lang="es" sz="1100" b="1" dirty="0"/>
              <a:t>C4</a:t>
            </a:r>
            <a:r>
              <a:rPr lang="es" sz="1100" dirty="0"/>
              <a:t> - Criterio  de  superposición  entre  títulos  mineros  en  cualquier  fase  y  anomalías geoquímicas de cualquier tipo e intensidad.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" sz="1100" b="1" dirty="0"/>
              <a:t>C5</a:t>
            </a:r>
            <a:r>
              <a:rPr lang="es" sz="1100" dirty="0"/>
              <a:t> - Criterio de  superposición  entre  títulos con licencia  ambiental  o  PMA  presentado y anomalías geoquímicas de cualquier tipo e intensidad.</a:t>
            </a:r>
          </a:p>
          <a:p>
            <a:pPr lvl="0" rtl="0">
              <a:spcBef>
                <a:spcPts val="0"/>
              </a:spcBef>
              <a:buNone/>
            </a:pPr>
            <a:endParaRPr sz="1100" dirty="0"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992" y="0"/>
            <a:ext cx="345338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2172068" cy="10466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 dirty="0">
                <a:latin typeface="Calibri Light" panose="020F0302020204030204" pitchFamily="34" charset="0"/>
              </a:rPr>
              <a:t>Resultado </a:t>
            </a:r>
          </a:p>
          <a:p>
            <a:pPr lvl="0" rtl="0">
              <a:spcBef>
                <a:spcPts val="0"/>
              </a:spcBef>
              <a:buNone/>
            </a:pPr>
            <a:r>
              <a:rPr lang="es" b="1" dirty="0">
                <a:latin typeface="Calibri Light" panose="020F0302020204030204" pitchFamily="34" charset="0"/>
              </a:rPr>
              <a:t>obtenido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246" y="0"/>
            <a:ext cx="637075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674" y="2300324"/>
            <a:ext cx="2187574" cy="236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 dirty="0">
                <a:latin typeface="Calibri Light" panose="020F0302020204030204" pitchFamily="34" charset="0"/>
              </a:rPr>
              <a:t>Propuesta: SIGET - Oriente Antioqueño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1980"/>
          <a:stretch/>
        </p:blipFill>
        <p:spPr>
          <a:xfrm>
            <a:off x="311700" y="1017725"/>
            <a:ext cx="8391323" cy="347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362395" y="1219866"/>
            <a:ext cx="8289900" cy="5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Herramienta que permita analizar las principales variables de territorio en la subregión del oriente antioqueño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4565782"/>
            <a:ext cx="407192" cy="14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2673" y="4564032"/>
            <a:ext cx="407191" cy="14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3330" y="4564032"/>
            <a:ext cx="416043" cy="14258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489460" y="4500590"/>
            <a:ext cx="2504100" cy="4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Áreas de protección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3560198" y="4500601"/>
            <a:ext cx="1952400" cy="4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Áreas de manejo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725871" y="4500601"/>
            <a:ext cx="1580400" cy="4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Minería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73544" y="1194887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/>
              <a:t>Gracias</a:t>
            </a:r>
            <a:endParaRPr lang="es-CO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475656" y="2139702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Datos de contacto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1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691680" y="339502"/>
            <a:ext cx="4176464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 dirty="0">
                <a:latin typeface="Calibri Light" panose="020F0302020204030204" pitchFamily="34" charset="0"/>
              </a:rPr>
              <a:t>¿Qué es el SIGET?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 dirty="0">
                <a:latin typeface="Calibri Light" panose="020F0302020204030204" pitchFamily="34" charset="0"/>
              </a:rPr>
              <a:t>Herramienta para la gestión, el ordenamiento y la planificación del territorio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62" name="Shape 62"/>
          <p:cNvGraphicFramePr/>
          <p:nvPr>
            <p:extLst>
              <p:ext uri="{D42A27DB-BD31-4B8C-83A1-F6EECF244321}">
                <p14:modId xmlns:p14="http://schemas.microsoft.com/office/powerpoint/2010/main" val="545978086"/>
              </p:ext>
            </p:extLst>
          </p:nvPr>
        </p:nvGraphicFramePr>
        <p:xfrm>
          <a:off x="460800" y="1707654"/>
          <a:ext cx="8302100" cy="3365646"/>
        </p:xfrm>
        <a:graphic>
          <a:graphicData uri="http://schemas.openxmlformats.org/drawingml/2006/table">
            <a:tbl>
              <a:tblPr>
                <a:noFill/>
                <a:tableStyleId>{1CD52F69-CC57-4913-AF01-BD3C94B743DA}</a:tableStyleId>
              </a:tblPr>
              <a:tblGrid>
                <a:gridCol w="145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7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4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128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sz="3000" b="1" dirty="0"/>
                        <a:t>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sz="3000" b="1" dirty="0"/>
                        <a:t>I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sz="3000" b="1" dirty="0"/>
                        <a:t>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sz="3000" b="1" dirty="0"/>
                        <a:t>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sz="3000" b="1"/>
                        <a:t>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2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Sistema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dirty="0"/>
                        <a:t>Información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dirty="0"/>
                        <a:t>Gestión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Energía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Territorio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2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Investigación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dirty="0"/>
                        <a:t>Geográfica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Encadenamiento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Tecnología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2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dirty="0"/>
                        <a:t>Innovación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Geoeconómica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Economía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2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Integración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Geopolítica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2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Industrialización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Gerencia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2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dirty="0"/>
                        <a:t>Georreferenciación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91680" y="39775"/>
            <a:ext cx="3600400" cy="10081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 dirty="0">
                <a:latin typeface="Calibri Light" panose="020F0302020204030204" pitchFamily="34" charset="0"/>
              </a:rPr>
              <a:t>Funciones y </a:t>
            </a:r>
            <a:r>
              <a:rPr lang="es" b="1" dirty="0" smtClean="0">
                <a:latin typeface="Calibri Light" panose="020F0302020204030204" pitchFamily="34" charset="0"/>
              </a:rPr>
              <a:t/>
            </a:r>
            <a:br>
              <a:rPr lang="es" b="1" dirty="0" smtClean="0">
                <a:latin typeface="Calibri Light" panose="020F0302020204030204" pitchFamily="34" charset="0"/>
              </a:rPr>
            </a:br>
            <a:r>
              <a:rPr lang="es" b="1" dirty="0" smtClean="0">
                <a:latin typeface="Calibri Light" panose="020F0302020204030204" pitchFamily="34" charset="0"/>
              </a:rPr>
              <a:t>Objetivos </a:t>
            </a:r>
            <a:r>
              <a:rPr lang="es" b="1" dirty="0">
                <a:latin typeface="Calibri Light" panose="020F0302020204030204" pitchFamily="34" charset="0"/>
              </a:rPr>
              <a:t>del SIGET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347614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s" b="1" dirty="0">
                <a:latin typeface="Calibri Light" panose="020F0302020204030204" pitchFamily="34" charset="0"/>
              </a:rPr>
              <a:t>Levantamiento de información secundaria y primaria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s" b="1" dirty="0">
                <a:latin typeface="Calibri Light" panose="020F0302020204030204" pitchFamily="34" charset="0"/>
              </a:rPr>
              <a:t>Integración de la información a un lenguaje común de georeferenciación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s" b="1" dirty="0">
                <a:latin typeface="Calibri Light" panose="020F0302020204030204" pitchFamily="34" charset="0"/>
              </a:rPr>
              <a:t>Estructuración de bases de datos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s" b="1" dirty="0">
                <a:latin typeface="Calibri Light" panose="020F0302020204030204" pitchFamily="34" charset="0"/>
              </a:rPr>
              <a:t>Validación de calidad de la información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s" b="1" dirty="0">
                <a:latin typeface="Calibri Light" panose="020F0302020204030204" pitchFamily="34" charset="0"/>
              </a:rPr>
              <a:t>Desarrollo de modelos de territorio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s" b="1" dirty="0">
                <a:latin typeface="Calibri Light" panose="020F0302020204030204" pitchFamily="34" charset="0"/>
              </a:rPr>
              <a:t>Actualización permanente de la información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s" b="1" dirty="0">
                <a:latin typeface="Calibri Light" panose="020F0302020204030204" pitchFamily="34" charset="0"/>
              </a:rPr>
              <a:t>Publicación de información mediante geovisor intranet.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95"/>
            <a:ext cx="9144000" cy="1047245"/>
          </a:xfrm>
          <a:prstGeom prst="rect">
            <a:avLst/>
          </a:prstGeom>
        </p:spPr>
      </p:pic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763688" y="301087"/>
            <a:ext cx="413722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 dirty="0">
                <a:latin typeface="Calibri Light" panose="020F0302020204030204" pitchFamily="34" charset="0"/>
              </a:rPr>
              <a:t>Geoinformación del SIGET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26529"/>
            <a:ext cx="325699" cy="2945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5">
            <a:alphaModFix/>
          </a:blip>
          <a:srcRect t="11024"/>
          <a:stretch/>
        </p:blipFill>
        <p:spPr>
          <a:xfrm>
            <a:off x="2342539" y="1390098"/>
            <a:ext cx="325699" cy="262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6101" y="1474121"/>
            <a:ext cx="1467603" cy="94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2882" y="1410959"/>
            <a:ext cx="1536171" cy="94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329" y="4193942"/>
            <a:ext cx="1665344" cy="94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4586" y="3299598"/>
            <a:ext cx="1604739" cy="94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3418" y="2350040"/>
            <a:ext cx="1536171" cy="94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3155" y="1410949"/>
            <a:ext cx="1467603" cy="94955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535761" y="1327921"/>
            <a:ext cx="1731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Administrativo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571249" y="2350040"/>
            <a:ext cx="1731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Hidrográfico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71249" y="3245814"/>
            <a:ext cx="1731600" cy="3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Transporte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571215" y="4142148"/>
            <a:ext cx="1731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FFFFFF"/>
                </a:solidFill>
              </a:rPr>
              <a:t>Satelital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606396" y="1327921"/>
            <a:ext cx="1731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Flora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06391" y="2383730"/>
            <a:ext cx="1731483" cy="8821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654515" y="2350040"/>
            <a:ext cx="1731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Fauna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13">
            <a:alphaModFix/>
          </a:blip>
          <a:srcRect t="10538"/>
          <a:stretch/>
        </p:blipFill>
        <p:spPr>
          <a:xfrm>
            <a:off x="4236241" y="1441995"/>
            <a:ext cx="325699" cy="262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14">
            <a:alphaModFix/>
          </a:blip>
          <a:srcRect l="12755" t="5383"/>
          <a:stretch/>
        </p:blipFill>
        <p:spPr>
          <a:xfrm>
            <a:off x="6327899" y="1441996"/>
            <a:ext cx="284160" cy="322012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6624162" y="1372274"/>
            <a:ext cx="1731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Comunidades Negras e Indígenas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24162" y="2394663"/>
            <a:ext cx="1731482" cy="8603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624162" y="2350040"/>
            <a:ext cx="1731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Minería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605805" y="3327806"/>
            <a:ext cx="1768196" cy="88215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445858" y="3289131"/>
            <a:ext cx="20880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Patrimonio Arqueológico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565866" y="1461458"/>
            <a:ext cx="1731482" cy="84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65877" y="2394663"/>
            <a:ext cx="1731483" cy="88215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4565855" y="1372274"/>
            <a:ext cx="1731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Geología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565855" y="2350040"/>
            <a:ext cx="1731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 i="1">
                <a:solidFill>
                  <a:srgbClr val="980000"/>
                </a:solidFill>
              </a:rPr>
              <a:t>Suelo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342550" y="4494150"/>
            <a:ext cx="6603600" cy="53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 b="1" i="1"/>
              <a:t>La clave de la integración geográfica se encuentra en la ESCALA y el SISTEMA DE GEOREFERENCIACIÓN ESPACIAL!</a:t>
            </a:r>
          </a:p>
        </p:txBody>
      </p:sp>
      <p:cxnSp>
        <p:nvCxnSpPr>
          <p:cNvPr id="33" name="32 Conector recto"/>
          <p:cNvCxnSpPr/>
          <p:nvPr/>
        </p:nvCxnSpPr>
        <p:spPr>
          <a:xfrm>
            <a:off x="8172400" y="195486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06618" y="1017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 dirty="0"/>
              <a:t>Representación geográfica de la Tierra</a:t>
            </a:r>
            <a:r>
              <a:rPr lang="es" dirty="0"/>
              <a:t>: Elipsoide 1924 vs Geoide 1984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5064" r="3844" b="2676"/>
          <a:stretch/>
        </p:blipFill>
        <p:spPr>
          <a:xfrm>
            <a:off x="395535" y="1491630"/>
            <a:ext cx="3024337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 l="6897" r="8054" b="4434"/>
          <a:stretch/>
        </p:blipFill>
        <p:spPr>
          <a:xfrm>
            <a:off x="4466918" y="1472281"/>
            <a:ext cx="3417450" cy="16527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3408710"/>
            <a:ext cx="3168352" cy="15786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Conector recto de flecha 3"/>
          <p:cNvCxnSpPr>
            <a:stCxn id="107" idx="2"/>
            <a:endCxn id="2" idx="1"/>
          </p:cNvCxnSpPr>
          <p:nvPr/>
        </p:nvCxnSpPr>
        <p:spPr>
          <a:xfrm>
            <a:off x="1907704" y="3147814"/>
            <a:ext cx="720080" cy="1050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108" idx="2"/>
            <a:endCxn id="2" idx="3"/>
          </p:cNvCxnSpPr>
          <p:nvPr/>
        </p:nvCxnSpPr>
        <p:spPr>
          <a:xfrm flipH="1">
            <a:off x="5796136" y="3125005"/>
            <a:ext cx="379507" cy="107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113"/>
          <p:cNvSpPr txBox="1">
            <a:spLocks noGrp="1"/>
          </p:cNvSpPr>
          <p:nvPr>
            <p:ph type="title"/>
          </p:nvPr>
        </p:nvSpPr>
        <p:spPr>
          <a:xfrm>
            <a:off x="1542094" y="360460"/>
            <a:ext cx="444889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s" b="1" dirty="0">
                <a:latin typeface="Calibri Light" panose="020F0302020204030204" pitchFamily="34" charset="0"/>
              </a:rPr>
              <a:t>Integración de la información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542094" y="360460"/>
            <a:ext cx="444889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s" b="1" dirty="0">
                <a:latin typeface="Calibri Light" panose="020F0302020204030204" pitchFamily="34" charset="0"/>
              </a:rPr>
              <a:t>Integración de la información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/>
              <a:t>Representación plana de la tierra: </a:t>
            </a:r>
            <a:r>
              <a:rPr lang="es"/>
              <a:t>Red Arenas Datum Observatorio de Bogotá vs Datum Magna Sirgas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75" y="1859863"/>
            <a:ext cx="2500840" cy="292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6775" y="1783450"/>
            <a:ext cx="2500839" cy="269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42149" y="4707201"/>
            <a:ext cx="2949299" cy="5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2"/>
                </a:solidFill>
              </a:rPr>
              <a:t>Modelo Geoidal Magna 2004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852540" y="4590199"/>
            <a:ext cx="2949300" cy="5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2"/>
                </a:solidFill>
              </a:rPr>
              <a:t>Distorsión de modelo Red Arenas m.s.n.m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8723" y="3489668"/>
            <a:ext cx="1883343" cy="32485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179686" y="2560153"/>
            <a:ext cx="28113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 b="1" i="1">
                <a:solidFill>
                  <a:schemeClr val="dk2"/>
                </a:solidFill>
              </a:rPr>
              <a:t>Permite la migración mediante la proyección Datum WGS84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403648" y="140225"/>
            <a:ext cx="4608512" cy="7940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200" b="1" dirty="0">
                <a:latin typeface="Calibri Light" panose="020F0302020204030204" pitchFamily="34" charset="0"/>
              </a:rPr>
              <a:t>Modelo de almacenamiento y gestión </a:t>
            </a:r>
            <a:br>
              <a:rPr lang="es" sz="2200" b="1" dirty="0">
                <a:latin typeface="Calibri Light" panose="020F0302020204030204" pitchFamily="34" charset="0"/>
              </a:rPr>
            </a:br>
            <a:r>
              <a:rPr lang="es" sz="2200" b="1" dirty="0">
                <a:latin typeface="Calibri Light" panose="020F0302020204030204" pitchFamily="34" charset="0"/>
              </a:rPr>
              <a:t>de datos geográficos </a:t>
            </a:r>
            <a:r>
              <a:rPr lang="es" sz="2200" b="1" dirty="0" smtClean="0">
                <a:latin typeface="Calibri Light" panose="020F0302020204030204" pitchFamily="34" charset="0"/>
              </a:rPr>
              <a:t>del SIGET</a:t>
            </a:r>
            <a:endParaRPr lang="es" sz="2200" b="1" dirty="0">
              <a:latin typeface="Calibri Light" panose="020F0302020204030204" pitchFamily="34" charset="0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400" b="1" i="1" dirty="0"/>
              <a:t>1. La representación geográfica: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400" dirty="0"/>
              <a:t>La información geográfica se almacena mediante representaciones espaciales tipo: </a:t>
            </a:r>
            <a:r>
              <a:rPr lang="es" sz="1400" b="1" dirty="0"/>
              <a:t>1. Puntual, 2. Lineal, 3. Poligonal, 4. Raster y 5.Tabla</a:t>
            </a:r>
            <a:r>
              <a:rPr lang="es" sz="1400" dirty="0"/>
              <a:t>, y se convierten en objetos caracterizables mediante atributos, cartografiables y medibles, que se agrupan en un modelo de base de datos denominado </a:t>
            </a:r>
            <a:r>
              <a:rPr lang="es" sz="1400" b="1" dirty="0"/>
              <a:t>Geodatabase</a:t>
            </a:r>
            <a:r>
              <a:rPr lang="es" sz="1400" dirty="0"/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325" y="2442325"/>
            <a:ext cx="5691697" cy="1227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810683" y="2454055"/>
            <a:ext cx="346800" cy="2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/>
              <a:t>1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165220" y="2454055"/>
            <a:ext cx="346800" cy="2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/>
              <a:t>2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519758" y="2454055"/>
            <a:ext cx="346800" cy="2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/>
              <a:t>3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026828" y="2454055"/>
            <a:ext cx="346800" cy="2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/>
              <a:t>4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 b="12838"/>
          <a:stretch/>
        </p:blipFill>
        <p:spPr>
          <a:xfrm>
            <a:off x="3292351" y="3888272"/>
            <a:ext cx="2288014" cy="122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7002" y="2442325"/>
            <a:ext cx="1803872" cy="1311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6839433" y="2454055"/>
            <a:ext cx="346800" cy="2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/>
              <a:t>5</a:t>
            </a:r>
          </a:p>
        </p:txBody>
      </p:sp>
      <p:cxnSp>
        <p:nvCxnSpPr>
          <p:cNvPr id="135" name="Shape 135"/>
          <p:cNvCxnSpPr>
            <a:endCxn id="132" idx="1"/>
          </p:cNvCxnSpPr>
          <p:nvPr/>
        </p:nvCxnSpPr>
        <p:spPr>
          <a:xfrm>
            <a:off x="2005951" y="3808536"/>
            <a:ext cx="1286400" cy="6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6" name="Shape 136"/>
          <p:cNvCxnSpPr>
            <a:stCxn id="133" idx="2"/>
            <a:endCxn id="132" idx="3"/>
          </p:cNvCxnSpPr>
          <p:nvPr/>
        </p:nvCxnSpPr>
        <p:spPr>
          <a:xfrm flipH="1">
            <a:off x="5580438" y="3754105"/>
            <a:ext cx="1978500" cy="7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400" b="1" i="1"/>
              <a:t>2. La evaluación y registro de calidad de los datos: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400"/>
              <a:t>La información se evalúa y se caracteriza según la calidad de la representación en escala, temporalidad, exactitud, disponibilidad y actualización, en una ficha denominada </a:t>
            </a:r>
            <a:r>
              <a:rPr lang="es" sz="1400" b="1"/>
              <a:t>METADATO</a:t>
            </a:r>
            <a:r>
              <a:rPr lang="es" sz="1400"/>
              <a:t>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t="5988"/>
          <a:stretch/>
        </p:blipFill>
        <p:spPr>
          <a:xfrm>
            <a:off x="1410475" y="2320899"/>
            <a:ext cx="6035851" cy="25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25"/>
          <p:cNvSpPr txBox="1">
            <a:spLocks noGrp="1"/>
          </p:cNvSpPr>
          <p:nvPr>
            <p:ph type="title"/>
          </p:nvPr>
        </p:nvSpPr>
        <p:spPr>
          <a:xfrm>
            <a:off x="1403648" y="140225"/>
            <a:ext cx="4608512" cy="7940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200" b="1" dirty="0">
                <a:latin typeface="Calibri Light" panose="020F0302020204030204" pitchFamily="34" charset="0"/>
              </a:rPr>
              <a:t>Modelo de almacenamiento y gestión </a:t>
            </a:r>
            <a:br>
              <a:rPr lang="es" sz="2200" b="1" dirty="0">
                <a:latin typeface="Calibri Light" panose="020F0302020204030204" pitchFamily="34" charset="0"/>
              </a:rPr>
            </a:br>
            <a:r>
              <a:rPr lang="es" sz="2200" b="1" dirty="0">
                <a:latin typeface="Calibri Light" panose="020F0302020204030204" pitchFamily="34" charset="0"/>
              </a:rPr>
              <a:t>de datos geográficos </a:t>
            </a:r>
            <a:r>
              <a:rPr lang="es" sz="2200" b="1" dirty="0" smtClean="0">
                <a:latin typeface="Calibri Light" panose="020F0302020204030204" pitchFamily="34" charset="0"/>
              </a:rPr>
              <a:t>del SIGET</a:t>
            </a:r>
            <a:endParaRPr lang="es" sz="2200" b="1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1047245"/>
          </a:xfrm>
          <a:prstGeom prst="rect">
            <a:avLst/>
          </a:prstGeom>
        </p:spPr>
      </p:pic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400" b="1" i="1"/>
              <a:t>3. El modelo de territorio: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601" y="1644800"/>
            <a:ext cx="7280174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25"/>
          <p:cNvSpPr txBox="1">
            <a:spLocks noGrp="1"/>
          </p:cNvSpPr>
          <p:nvPr>
            <p:ph type="title"/>
          </p:nvPr>
        </p:nvSpPr>
        <p:spPr>
          <a:xfrm>
            <a:off x="1403648" y="140225"/>
            <a:ext cx="4608512" cy="7940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200" b="1" dirty="0">
                <a:latin typeface="Calibri Light" panose="020F0302020204030204" pitchFamily="34" charset="0"/>
              </a:rPr>
              <a:t>Modelo de almacenamiento y gestión </a:t>
            </a:r>
            <a:br>
              <a:rPr lang="es" sz="2200" b="1" dirty="0">
                <a:latin typeface="Calibri Light" panose="020F0302020204030204" pitchFamily="34" charset="0"/>
              </a:rPr>
            </a:br>
            <a:r>
              <a:rPr lang="es" sz="2200" b="1" dirty="0">
                <a:latin typeface="Calibri Light" panose="020F0302020204030204" pitchFamily="34" charset="0"/>
              </a:rPr>
              <a:t>de datos geográficos </a:t>
            </a:r>
            <a:r>
              <a:rPr lang="es" sz="2200" b="1" dirty="0" smtClean="0">
                <a:latin typeface="Calibri Light" panose="020F0302020204030204" pitchFamily="34" charset="0"/>
              </a:rPr>
              <a:t>del SIGET</a:t>
            </a:r>
            <a:endParaRPr lang="es" sz="2200" b="1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509</Words>
  <Application>Microsoft Office PowerPoint</Application>
  <PresentationFormat>Presentación en pantalla (16:9)</PresentationFormat>
  <Paragraphs>97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 Light</vt:lpstr>
      <vt:lpstr>simple-light-2</vt:lpstr>
      <vt:lpstr>SIGET</vt:lpstr>
      <vt:lpstr>¿Qué es el SIGET?</vt:lpstr>
      <vt:lpstr>Funciones y  Objetivos del SIGET</vt:lpstr>
      <vt:lpstr>Geoinformación del SIGET</vt:lpstr>
      <vt:lpstr>Integración de la información</vt:lpstr>
      <vt:lpstr>Integración de la información</vt:lpstr>
      <vt:lpstr>Modelo de almacenamiento y gestión  de datos geográficos del SIGET</vt:lpstr>
      <vt:lpstr>Modelo de almacenamiento y gestión  de datos geográficos del SIGET</vt:lpstr>
      <vt:lpstr>Modelo de almacenamiento y gestión  de datos geográficos del SIGET</vt:lpstr>
      <vt:lpstr>Presentación de PowerPoint</vt:lpstr>
      <vt:lpstr>Situación inicial</vt:lpstr>
      <vt:lpstr>Análisis realizado</vt:lpstr>
      <vt:lpstr>Resultado  obtenido</vt:lpstr>
      <vt:lpstr>Propuesta: SIGET - Oriente Antioqueño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SIGET</dc:title>
  <dc:creator>Juan Esteban</dc:creator>
  <cp:lastModifiedBy>Maria Isabel Bedoya T...</cp:lastModifiedBy>
  <cp:revision>10</cp:revision>
  <dcterms:modified xsi:type="dcterms:W3CDTF">2016-05-04T16:35:28Z</dcterms:modified>
</cp:coreProperties>
</file>