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64" r:id="rId2"/>
    <p:sldId id="468" r:id="rId3"/>
    <p:sldId id="474" r:id="rId4"/>
    <p:sldId id="475" r:id="rId5"/>
    <p:sldId id="476" r:id="rId6"/>
    <p:sldId id="466" r:id="rId7"/>
    <p:sldId id="471" r:id="rId8"/>
    <p:sldId id="472" r:id="rId9"/>
    <p:sldId id="473" r:id="rId10"/>
  </p:sldIdLst>
  <p:sldSz cx="12192000" cy="6858000"/>
  <p:notesSz cx="6858000" cy="9144000"/>
  <p:defaultTextStyle>
    <a:defPPr lvl="0">
      <a:defRPr lang="es-CO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338"/>
    <a:srgbClr val="8497B0"/>
    <a:srgbClr val="006178"/>
    <a:srgbClr val="B0063D"/>
    <a:srgbClr val="EB751F"/>
    <a:srgbClr val="FBBA23"/>
    <a:srgbClr val="ED5146"/>
    <a:srgbClr val="2CB8AC"/>
    <a:srgbClr val="B1D03F"/>
    <a:srgbClr val="114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 varScale="1">
        <p:scale>
          <a:sx n="111" d="100"/>
          <a:sy n="111" d="100"/>
        </p:scale>
        <p:origin x="474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252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FE264-2AFC-4916-B1C8-52FD7020CD1C}" type="datetimeFigureOut">
              <a:rPr lang="es-CO" smtClean="0"/>
              <a:t>15/08/2019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5C121-B148-4847-9D82-40905A4D73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1642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A1FE4-E9D5-4D56-BD41-C6C9F30325D9}" type="datetimeFigureOut">
              <a:rPr lang="es-ES" smtClean="0"/>
              <a:pPr/>
              <a:t>15/08/2019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32A7A-93D9-4685-896C-F2E3186FB3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036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 y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9992"/>
            <a:ext cx="12192000" cy="206326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25192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006939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968260"/>
            <a:ext cx="9144000" cy="8408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8E00FB-8F05-4282-9EB6-A9CF8F6C4E17}" type="datetimeFigureOut">
              <a:rPr lang="es-CO" smtClean="0"/>
              <a:pPr/>
              <a:t>15/08/2019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79D314-819E-4FBA-B993-A47DFBD4FDEA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694" y="260648"/>
            <a:ext cx="3072474" cy="11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98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pic>
        <p:nvPicPr>
          <p:cNvPr id="15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  <p:sp>
        <p:nvSpPr>
          <p:cNvPr id="10" name="Freeform 53"/>
          <p:cNvSpPr>
            <a:spLocks noChangeArrowheads="1"/>
          </p:cNvSpPr>
          <p:nvPr userDrawn="1"/>
        </p:nvSpPr>
        <p:spPr bwMode="auto">
          <a:xfrm>
            <a:off x="0" y="0"/>
            <a:ext cx="2999656" cy="1831642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rgbClr val="ED51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/>
        </p:spPr>
        <p:txBody>
          <a:bodyPr wrap="none" anchor="ctr"/>
          <a:lstStyle/>
          <a:p>
            <a:endParaRPr lang="en-US" sz="675">
              <a:latin typeface="+mj-lt"/>
            </a:endParaRPr>
          </a:p>
        </p:txBody>
      </p:sp>
      <p:sp>
        <p:nvSpPr>
          <p:cNvPr id="9" name="Hexágono 4"/>
          <p:cNvSpPr/>
          <p:nvPr/>
        </p:nvSpPr>
        <p:spPr>
          <a:xfrm>
            <a:off x="47328" y="-18357"/>
            <a:ext cx="2808312" cy="179117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Promoción</a:t>
            </a:r>
            <a:r>
              <a:rPr lang="es-ES" sz="2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de la participación y la transparencia en la gestión académico administrativa</a:t>
            </a:r>
            <a:r>
              <a:rPr lang="es-ES" sz="2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de la Facultad</a:t>
            </a:r>
          </a:p>
        </p:txBody>
      </p:sp>
    </p:spTree>
    <p:extLst>
      <p:ext uri="{BB962C8B-B14F-4D97-AF65-F5344CB8AC3E}">
        <p14:creationId xmlns:p14="http://schemas.microsoft.com/office/powerpoint/2010/main" val="352462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pic>
        <p:nvPicPr>
          <p:cNvPr id="12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  <p:sp>
        <p:nvSpPr>
          <p:cNvPr id="7" name="Freeform 53"/>
          <p:cNvSpPr>
            <a:spLocks noChangeArrowheads="1"/>
          </p:cNvSpPr>
          <p:nvPr userDrawn="1"/>
        </p:nvSpPr>
        <p:spPr bwMode="auto">
          <a:xfrm>
            <a:off x="0" y="0"/>
            <a:ext cx="2999656" cy="1831642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rgbClr val="FBBA2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/>
        </p:spPr>
        <p:txBody>
          <a:bodyPr wrap="none" anchor="ctr"/>
          <a:lstStyle/>
          <a:p>
            <a:endParaRPr lang="en-US" sz="675">
              <a:latin typeface="+mj-lt"/>
            </a:endParaRPr>
          </a:p>
        </p:txBody>
      </p:sp>
      <p:sp>
        <p:nvSpPr>
          <p:cNvPr id="9" name="Hexágono 4"/>
          <p:cNvSpPr/>
          <p:nvPr/>
        </p:nvSpPr>
        <p:spPr>
          <a:xfrm>
            <a:off x="239688" y="84566"/>
            <a:ext cx="2520280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Consolidación de procesos, capacidades y recursos de la Facultad</a:t>
            </a:r>
          </a:p>
        </p:txBody>
      </p:sp>
    </p:spTree>
    <p:extLst>
      <p:ext uri="{BB962C8B-B14F-4D97-AF65-F5344CB8AC3E}">
        <p14:creationId xmlns:p14="http://schemas.microsoft.com/office/powerpoint/2010/main" val="596112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sp>
        <p:nvSpPr>
          <p:cNvPr id="8" name="5 Hexágono"/>
          <p:cNvSpPr>
            <a:spLocks noChangeAspect="1"/>
          </p:cNvSpPr>
          <p:nvPr/>
        </p:nvSpPr>
        <p:spPr>
          <a:xfrm>
            <a:off x="679437" y="67666"/>
            <a:ext cx="1887769" cy="1633142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EB751F"/>
          </a:solidFill>
          <a:ln w="3175" cmpd="sng">
            <a:solidFill>
              <a:schemeClr val="accent3">
                <a:alpha val="44000"/>
              </a:schemeClr>
            </a:solidFill>
          </a:ln>
          <a:scene3d>
            <a:camera prst="orthographicFront"/>
            <a:lightRig rig="fla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9" name="Hexágono 4"/>
          <p:cNvSpPr/>
          <p:nvPr/>
        </p:nvSpPr>
        <p:spPr>
          <a:xfrm>
            <a:off x="911424" y="268525"/>
            <a:ext cx="1440160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Consolidación </a:t>
            </a:r>
            <a:r>
              <a:rPr lang="es-ES" sz="13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incidencia regional, nacional e internacional de la Facultad y la gestión de relaciones de valor con el </a:t>
            </a:r>
            <a:r>
              <a:rPr lang="es-ES" sz="13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entorno</a:t>
            </a:r>
          </a:p>
        </p:txBody>
      </p:sp>
      <p:pic>
        <p:nvPicPr>
          <p:cNvPr id="10" name="Marcador de contenido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8"/>
          <a:stretch/>
        </p:blipFill>
        <p:spPr>
          <a:xfrm rot="10800000">
            <a:off x="3431704" y="116633"/>
            <a:ext cx="6480720" cy="407044"/>
          </a:xfrm>
          <a:prstGeom prst="rect">
            <a:avLst/>
          </a:prstGeom>
        </p:spPr>
      </p:pic>
      <p:pic>
        <p:nvPicPr>
          <p:cNvPr id="13" name="6 Imagen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12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2BB6AA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sp>
        <p:nvSpPr>
          <p:cNvPr id="8" name="5 Hexágono"/>
          <p:cNvSpPr>
            <a:spLocks noChangeAspect="1"/>
          </p:cNvSpPr>
          <p:nvPr/>
        </p:nvSpPr>
        <p:spPr>
          <a:xfrm>
            <a:off x="679437" y="67666"/>
            <a:ext cx="1887769" cy="1633142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2CB8AC"/>
          </a:solidFill>
          <a:ln w="3175" cmpd="sng">
            <a:solidFill>
              <a:schemeClr val="accent3">
                <a:alpha val="44000"/>
              </a:schemeClr>
            </a:solidFill>
          </a:ln>
          <a:scene3d>
            <a:camera prst="orthographicFront"/>
            <a:lightRig rig="fla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9" name="Hexágono 4"/>
          <p:cNvSpPr/>
          <p:nvPr/>
        </p:nvSpPr>
        <p:spPr>
          <a:xfrm>
            <a:off x="911424" y="268525"/>
            <a:ext cx="1440160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Orientación estratégica de la producción científico-tecnológica y de la innovación en la Facultad</a:t>
            </a:r>
          </a:p>
        </p:txBody>
      </p:sp>
      <p:pic>
        <p:nvPicPr>
          <p:cNvPr id="10" name="Marcador de contenido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8"/>
          <a:stretch/>
        </p:blipFill>
        <p:spPr>
          <a:xfrm rot="10800000">
            <a:off x="3431704" y="116633"/>
            <a:ext cx="6480720" cy="407044"/>
          </a:xfrm>
          <a:prstGeom prst="rect">
            <a:avLst/>
          </a:prstGeom>
        </p:spPr>
      </p:pic>
      <p:pic>
        <p:nvPicPr>
          <p:cNvPr id="13" name="6 Imagen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0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00617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sp>
        <p:nvSpPr>
          <p:cNvPr id="8" name="5 Hexágono"/>
          <p:cNvSpPr>
            <a:spLocks noChangeAspect="1"/>
          </p:cNvSpPr>
          <p:nvPr/>
        </p:nvSpPr>
        <p:spPr>
          <a:xfrm>
            <a:off x="679437" y="67666"/>
            <a:ext cx="1887769" cy="1633142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006178"/>
          </a:solidFill>
          <a:ln w="3175" cmpd="sng">
            <a:solidFill>
              <a:schemeClr val="accent3">
                <a:alpha val="44000"/>
              </a:schemeClr>
            </a:solidFill>
          </a:ln>
          <a:scene3d>
            <a:camera prst="orthographicFront"/>
            <a:lightRig rig="fla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9" name="Hexágono 4"/>
          <p:cNvSpPr/>
          <p:nvPr/>
        </p:nvSpPr>
        <p:spPr>
          <a:xfrm>
            <a:off x="911424" y="188640"/>
            <a:ext cx="1440160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Fomento del reconocimiento y la convivencia en la Facultad</a:t>
            </a:r>
          </a:p>
        </p:txBody>
      </p:sp>
      <p:pic>
        <p:nvPicPr>
          <p:cNvPr id="10" name="Marcador de contenido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8"/>
          <a:stretch/>
        </p:blipFill>
        <p:spPr>
          <a:xfrm rot="10800000">
            <a:off x="3431704" y="116633"/>
            <a:ext cx="6480720" cy="407044"/>
          </a:xfrm>
          <a:prstGeom prst="rect">
            <a:avLst/>
          </a:prstGeom>
        </p:spPr>
      </p:pic>
      <p:pic>
        <p:nvPicPr>
          <p:cNvPr id="13" name="6 Imagen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32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ED5146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sp>
        <p:nvSpPr>
          <p:cNvPr id="8" name="5 Hexágono"/>
          <p:cNvSpPr>
            <a:spLocks noChangeAspect="1"/>
          </p:cNvSpPr>
          <p:nvPr/>
        </p:nvSpPr>
        <p:spPr>
          <a:xfrm>
            <a:off x="679437" y="67666"/>
            <a:ext cx="1887769" cy="1633142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ED5146"/>
          </a:solidFill>
          <a:ln w="3175" cmpd="sng">
            <a:solidFill>
              <a:schemeClr val="accent3">
                <a:alpha val="44000"/>
              </a:schemeClr>
            </a:solidFill>
          </a:ln>
          <a:scene3d>
            <a:camera prst="orthographicFront"/>
            <a:lightRig rig="fla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9" name="Hexágono 4"/>
          <p:cNvSpPr/>
          <p:nvPr/>
        </p:nvSpPr>
        <p:spPr>
          <a:xfrm>
            <a:off x="911424" y="188640"/>
            <a:ext cx="1440160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Promoción       de la participación y la transparencia en la gestión académico administrativa    de la Facultad</a:t>
            </a:r>
          </a:p>
        </p:txBody>
      </p:sp>
      <p:pic>
        <p:nvPicPr>
          <p:cNvPr id="14" name="Marcador de contenido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8"/>
          <a:stretch/>
        </p:blipFill>
        <p:spPr>
          <a:xfrm rot="10800000">
            <a:off x="3431704" y="116633"/>
            <a:ext cx="6480720" cy="407044"/>
          </a:xfrm>
          <a:prstGeom prst="rect">
            <a:avLst/>
          </a:prstGeom>
        </p:spPr>
      </p:pic>
      <p:pic>
        <p:nvPicPr>
          <p:cNvPr id="15" name="6 Imagen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5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9"/>
          <p:cNvSpPr/>
          <p:nvPr userDrawn="1"/>
        </p:nvSpPr>
        <p:spPr>
          <a:xfrm>
            <a:off x="2999656" y="558800"/>
            <a:ext cx="9201554" cy="6299200"/>
          </a:xfrm>
          <a:prstGeom prst="rect">
            <a:avLst/>
          </a:prstGeom>
          <a:solidFill>
            <a:srgbClr val="6E9E7D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2800" dirty="0">
              <a:solidFill>
                <a:srgbClr val="212F3F"/>
              </a:solidFill>
            </a:endParaRPr>
          </a:p>
        </p:txBody>
      </p:sp>
      <p:sp>
        <p:nvSpPr>
          <p:cNvPr id="4" name="Rectangle 76"/>
          <p:cNvSpPr/>
          <p:nvPr userDrawn="1"/>
        </p:nvSpPr>
        <p:spPr>
          <a:xfrm>
            <a:off x="0" y="521296"/>
            <a:ext cx="2999656" cy="6336704"/>
          </a:xfrm>
          <a:prstGeom prst="rect">
            <a:avLst/>
          </a:prstGeom>
          <a:solidFill>
            <a:srgbClr val="15672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sp>
        <p:nvSpPr>
          <p:cNvPr id="5" name="4 Forma libre"/>
          <p:cNvSpPr/>
          <p:nvPr userDrawn="1"/>
        </p:nvSpPr>
        <p:spPr>
          <a:xfrm rot="10800000" flipV="1">
            <a:off x="-1" y="-27383"/>
            <a:ext cx="12191999" cy="641502"/>
          </a:xfrm>
          <a:custGeom>
            <a:avLst/>
            <a:gdLst>
              <a:gd name="connsiteX0" fmla="*/ 0 w 982960"/>
              <a:gd name="connsiteY0" fmla="*/ 0 h 299802"/>
              <a:gd name="connsiteX1" fmla="*/ 982960 w 982960"/>
              <a:gd name="connsiteY1" fmla="*/ 0 h 299802"/>
              <a:gd name="connsiteX2" fmla="*/ 982960 w 982960"/>
              <a:gd name="connsiteY2" fmla="*/ 299802 h 299802"/>
              <a:gd name="connsiteX3" fmla="*/ 0 w 982960"/>
              <a:gd name="connsiteY3" fmla="*/ 299802 h 299802"/>
              <a:gd name="connsiteX4" fmla="*/ 0 w 982960"/>
              <a:gd name="connsiteY4" fmla="*/ 0 h 29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60" h="299802">
                <a:moveTo>
                  <a:pt x="0" y="0"/>
                </a:moveTo>
                <a:lnTo>
                  <a:pt x="982960" y="0"/>
                </a:lnTo>
                <a:lnTo>
                  <a:pt x="982960" y="299802"/>
                </a:lnTo>
                <a:lnTo>
                  <a:pt x="0" y="2998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9">
                  <a:tint val="66000"/>
                  <a:satMod val="160000"/>
                </a:srgbClr>
              </a:gs>
              <a:gs pos="50000">
                <a:srgbClr val="006939">
                  <a:tint val="44500"/>
                  <a:satMod val="160000"/>
                </a:srgbClr>
              </a:gs>
              <a:gs pos="100000">
                <a:srgbClr val="00693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7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lvl="0" algn="ctr"/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1" y="-27384"/>
            <a:ext cx="12192001" cy="648072"/>
          </a:xfrm>
          <a:prstGeom prst="rect">
            <a:avLst/>
          </a:prstGeom>
        </p:spPr>
        <p:txBody>
          <a:bodyPr anchor="ctr"/>
          <a:lstStyle>
            <a:lvl1pPr algn="ctr">
              <a:defRPr sz="2400" b="0">
                <a:solidFill>
                  <a:srgbClr val="0067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endParaRPr lang="es-CO" dirty="0"/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77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9"/>
          <p:cNvSpPr/>
          <p:nvPr userDrawn="1"/>
        </p:nvSpPr>
        <p:spPr>
          <a:xfrm>
            <a:off x="2999656" y="548680"/>
            <a:ext cx="9201554" cy="64087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2800" dirty="0">
              <a:solidFill>
                <a:srgbClr val="212F3F"/>
              </a:solidFill>
            </a:endParaRPr>
          </a:p>
        </p:txBody>
      </p:sp>
      <p:sp>
        <p:nvSpPr>
          <p:cNvPr id="4" name="Rectangle 76"/>
          <p:cNvSpPr/>
          <p:nvPr userDrawn="1"/>
        </p:nvSpPr>
        <p:spPr>
          <a:xfrm>
            <a:off x="0" y="521296"/>
            <a:ext cx="2999656" cy="6336704"/>
          </a:xfrm>
          <a:prstGeom prst="rect">
            <a:avLst/>
          </a:prstGeom>
          <a:solidFill>
            <a:srgbClr val="15672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sp>
        <p:nvSpPr>
          <p:cNvPr id="5" name="4 Forma libre"/>
          <p:cNvSpPr/>
          <p:nvPr userDrawn="1"/>
        </p:nvSpPr>
        <p:spPr>
          <a:xfrm rot="10800000" flipV="1">
            <a:off x="-1" y="-27383"/>
            <a:ext cx="12191999" cy="641502"/>
          </a:xfrm>
          <a:custGeom>
            <a:avLst/>
            <a:gdLst>
              <a:gd name="connsiteX0" fmla="*/ 0 w 982960"/>
              <a:gd name="connsiteY0" fmla="*/ 0 h 299802"/>
              <a:gd name="connsiteX1" fmla="*/ 982960 w 982960"/>
              <a:gd name="connsiteY1" fmla="*/ 0 h 299802"/>
              <a:gd name="connsiteX2" fmla="*/ 982960 w 982960"/>
              <a:gd name="connsiteY2" fmla="*/ 299802 h 299802"/>
              <a:gd name="connsiteX3" fmla="*/ 0 w 982960"/>
              <a:gd name="connsiteY3" fmla="*/ 299802 h 299802"/>
              <a:gd name="connsiteX4" fmla="*/ 0 w 982960"/>
              <a:gd name="connsiteY4" fmla="*/ 0 h 29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60" h="299802">
                <a:moveTo>
                  <a:pt x="0" y="0"/>
                </a:moveTo>
                <a:lnTo>
                  <a:pt x="982960" y="0"/>
                </a:lnTo>
                <a:lnTo>
                  <a:pt x="982960" y="299802"/>
                </a:lnTo>
                <a:lnTo>
                  <a:pt x="0" y="2998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9">
                  <a:tint val="66000"/>
                  <a:satMod val="160000"/>
                </a:srgbClr>
              </a:gs>
              <a:gs pos="50000">
                <a:srgbClr val="006939">
                  <a:tint val="44500"/>
                  <a:satMod val="160000"/>
                </a:srgbClr>
              </a:gs>
              <a:gs pos="100000">
                <a:srgbClr val="00693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7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lvl="0" algn="ctr"/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1" y="-27384"/>
            <a:ext cx="12192001" cy="648072"/>
          </a:xfrm>
          <a:prstGeom prst="rect">
            <a:avLst/>
          </a:prstGeom>
        </p:spPr>
        <p:txBody>
          <a:bodyPr anchor="ctr"/>
          <a:lstStyle>
            <a:lvl1pPr marL="0" marR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sz="2400" b="0">
                <a:solidFill>
                  <a:srgbClr val="20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dirty="0"/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11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9"/>
          <p:cNvSpPr/>
          <p:nvPr userDrawn="1"/>
        </p:nvSpPr>
        <p:spPr>
          <a:xfrm>
            <a:off x="2999656" y="548680"/>
            <a:ext cx="9201554" cy="6408712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2800" dirty="0">
              <a:solidFill>
                <a:srgbClr val="212F3F"/>
              </a:solidFill>
            </a:endParaRPr>
          </a:p>
        </p:txBody>
      </p:sp>
      <p:sp>
        <p:nvSpPr>
          <p:cNvPr id="4" name="Rectangle 76"/>
          <p:cNvSpPr/>
          <p:nvPr userDrawn="1"/>
        </p:nvSpPr>
        <p:spPr>
          <a:xfrm>
            <a:off x="0" y="521296"/>
            <a:ext cx="2999656" cy="6336704"/>
          </a:xfrm>
          <a:prstGeom prst="rect">
            <a:avLst/>
          </a:prstGeom>
          <a:solidFill>
            <a:srgbClr val="15672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sp>
        <p:nvSpPr>
          <p:cNvPr id="5" name="4 Forma libre"/>
          <p:cNvSpPr/>
          <p:nvPr userDrawn="1"/>
        </p:nvSpPr>
        <p:spPr>
          <a:xfrm rot="10800000" flipV="1">
            <a:off x="-1" y="-27383"/>
            <a:ext cx="12191999" cy="641502"/>
          </a:xfrm>
          <a:custGeom>
            <a:avLst/>
            <a:gdLst>
              <a:gd name="connsiteX0" fmla="*/ 0 w 982960"/>
              <a:gd name="connsiteY0" fmla="*/ 0 h 299802"/>
              <a:gd name="connsiteX1" fmla="*/ 982960 w 982960"/>
              <a:gd name="connsiteY1" fmla="*/ 0 h 299802"/>
              <a:gd name="connsiteX2" fmla="*/ 982960 w 982960"/>
              <a:gd name="connsiteY2" fmla="*/ 299802 h 299802"/>
              <a:gd name="connsiteX3" fmla="*/ 0 w 982960"/>
              <a:gd name="connsiteY3" fmla="*/ 299802 h 299802"/>
              <a:gd name="connsiteX4" fmla="*/ 0 w 982960"/>
              <a:gd name="connsiteY4" fmla="*/ 0 h 29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60" h="299802">
                <a:moveTo>
                  <a:pt x="0" y="0"/>
                </a:moveTo>
                <a:lnTo>
                  <a:pt x="982960" y="0"/>
                </a:lnTo>
                <a:lnTo>
                  <a:pt x="982960" y="299802"/>
                </a:lnTo>
                <a:lnTo>
                  <a:pt x="0" y="2998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9">
                  <a:tint val="66000"/>
                  <a:satMod val="160000"/>
                </a:srgbClr>
              </a:gs>
              <a:gs pos="50000">
                <a:srgbClr val="006939">
                  <a:tint val="44500"/>
                  <a:satMod val="160000"/>
                </a:srgbClr>
              </a:gs>
              <a:gs pos="100000">
                <a:srgbClr val="00693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7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lvl="0" algn="ctr"/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1" y="-27384"/>
            <a:ext cx="12192001" cy="648072"/>
          </a:xfrm>
          <a:prstGeom prst="rect">
            <a:avLst/>
          </a:prstGeom>
        </p:spPr>
        <p:txBody>
          <a:bodyPr anchor="ctr"/>
          <a:lstStyle>
            <a:lvl1pPr marL="0" marR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sz="2400" b="0">
                <a:solidFill>
                  <a:srgbClr val="167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dirty="0"/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3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9"/>
          <p:cNvSpPr/>
          <p:nvPr userDrawn="1"/>
        </p:nvSpPr>
        <p:spPr>
          <a:xfrm>
            <a:off x="2999656" y="548680"/>
            <a:ext cx="9201554" cy="6408712"/>
          </a:xfrm>
          <a:prstGeom prst="rect">
            <a:avLst/>
          </a:prstGeom>
          <a:solidFill>
            <a:schemeClr val="accent1">
              <a:lumMod val="20000"/>
              <a:lumOff val="80000"/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2800" dirty="0">
              <a:solidFill>
                <a:srgbClr val="212F3F"/>
              </a:solidFill>
            </a:endParaRPr>
          </a:p>
        </p:txBody>
      </p:sp>
      <p:sp>
        <p:nvSpPr>
          <p:cNvPr id="4" name="Rectangle 76"/>
          <p:cNvSpPr/>
          <p:nvPr userDrawn="1"/>
        </p:nvSpPr>
        <p:spPr>
          <a:xfrm>
            <a:off x="0" y="521296"/>
            <a:ext cx="2999656" cy="6336704"/>
          </a:xfrm>
          <a:prstGeom prst="rect">
            <a:avLst/>
          </a:prstGeom>
          <a:solidFill>
            <a:srgbClr val="15672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sp>
        <p:nvSpPr>
          <p:cNvPr id="5" name="4 Forma libre"/>
          <p:cNvSpPr/>
          <p:nvPr userDrawn="1"/>
        </p:nvSpPr>
        <p:spPr>
          <a:xfrm rot="10800000" flipV="1">
            <a:off x="-1" y="-27383"/>
            <a:ext cx="12191999" cy="641502"/>
          </a:xfrm>
          <a:custGeom>
            <a:avLst/>
            <a:gdLst>
              <a:gd name="connsiteX0" fmla="*/ 0 w 982960"/>
              <a:gd name="connsiteY0" fmla="*/ 0 h 299802"/>
              <a:gd name="connsiteX1" fmla="*/ 982960 w 982960"/>
              <a:gd name="connsiteY1" fmla="*/ 0 h 299802"/>
              <a:gd name="connsiteX2" fmla="*/ 982960 w 982960"/>
              <a:gd name="connsiteY2" fmla="*/ 299802 h 299802"/>
              <a:gd name="connsiteX3" fmla="*/ 0 w 982960"/>
              <a:gd name="connsiteY3" fmla="*/ 299802 h 299802"/>
              <a:gd name="connsiteX4" fmla="*/ 0 w 982960"/>
              <a:gd name="connsiteY4" fmla="*/ 0 h 29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60" h="299802">
                <a:moveTo>
                  <a:pt x="0" y="0"/>
                </a:moveTo>
                <a:lnTo>
                  <a:pt x="982960" y="0"/>
                </a:lnTo>
                <a:lnTo>
                  <a:pt x="982960" y="299802"/>
                </a:lnTo>
                <a:lnTo>
                  <a:pt x="0" y="2998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9">
                  <a:tint val="66000"/>
                  <a:satMod val="160000"/>
                </a:srgbClr>
              </a:gs>
              <a:gs pos="50000">
                <a:srgbClr val="006939">
                  <a:tint val="44500"/>
                  <a:satMod val="160000"/>
                </a:srgbClr>
              </a:gs>
              <a:gs pos="100000">
                <a:srgbClr val="00693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7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lvl="0" algn="ctr"/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1" y="-27384"/>
            <a:ext cx="12192001" cy="648072"/>
          </a:xfrm>
          <a:prstGeom prst="rect">
            <a:avLst/>
          </a:prstGeom>
        </p:spPr>
        <p:txBody>
          <a:bodyPr anchor="ctr"/>
          <a:lstStyle>
            <a:lvl1pPr marL="0" marR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sz="2400" b="0">
                <a:solidFill>
                  <a:srgbClr val="167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dirty="0"/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pic>
        <p:nvPicPr>
          <p:cNvPr id="8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8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9"/>
          <p:cNvSpPr/>
          <p:nvPr userDrawn="1"/>
        </p:nvSpPr>
        <p:spPr>
          <a:xfrm>
            <a:off x="2999656" y="548680"/>
            <a:ext cx="9201554" cy="6408712"/>
          </a:xfrm>
          <a:prstGeom prst="rect">
            <a:avLst/>
          </a:prstGeom>
          <a:solidFill>
            <a:schemeClr val="accent6">
              <a:lumMod val="20000"/>
              <a:lumOff val="80000"/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2800" dirty="0">
              <a:solidFill>
                <a:srgbClr val="212F3F"/>
              </a:solidFill>
            </a:endParaRPr>
          </a:p>
        </p:txBody>
      </p:sp>
      <p:sp>
        <p:nvSpPr>
          <p:cNvPr id="4" name="Rectangle 76"/>
          <p:cNvSpPr/>
          <p:nvPr userDrawn="1"/>
        </p:nvSpPr>
        <p:spPr>
          <a:xfrm>
            <a:off x="0" y="521296"/>
            <a:ext cx="2999656" cy="6336704"/>
          </a:xfrm>
          <a:prstGeom prst="rect">
            <a:avLst/>
          </a:prstGeom>
          <a:solidFill>
            <a:srgbClr val="15672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sp>
        <p:nvSpPr>
          <p:cNvPr id="5" name="4 Forma libre"/>
          <p:cNvSpPr/>
          <p:nvPr userDrawn="1"/>
        </p:nvSpPr>
        <p:spPr>
          <a:xfrm rot="10800000" flipV="1">
            <a:off x="-1" y="-27383"/>
            <a:ext cx="12191999" cy="641502"/>
          </a:xfrm>
          <a:custGeom>
            <a:avLst/>
            <a:gdLst>
              <a:gd name="connsiteX0" fmla="*/ 0 w 982960"/>
              <a:gd name="connsiteY0" fmla="*/ 0 h 299802"/>
              <a:gd name="connsiteX1" fmla="*/ 982960 w 982960"/>
              <a:gd name="connsiteY1" fmla="*/ 0 h 299802"/>
              <a:gd name="connsiteX2" fmla="*/ 982960 w 982960"/>
              <a:gd name="connsiteY2" fmla="*/ 299802 h 299802"/>
              <a:gd name="connsiteX3" fmla="*/ 0 w 982960"/>
              <a:gd name="connsiteY3" fmla="*/ 299802 h 299802"/>
              <a:gd name="connsiteX4" fmla="*/ 0 w 982960"/>
              <a:gd name="connsiteY4" fmla="*/ 0 h 29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60" h="299802">
                <a:moveTo>
                  <a:pt x="0" y="0"/>
                </a:moveTo>
                <a:lnTo>
                  <a:pt x="982960" y="0"/>
                </a:lnTo>
                <a:lnTo>
                  <a:pt x="982960" y="299802"/>
                </a:lnTo>
                <a:lnTo>
                  <a:pt x="0" y="2998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9">
                  <a:tint val="66000"/>
                  <a:satMod val="160000"/>
                </a:srgbClr>
              </a:gs>
              <a:gs pos="50000">
                <a:srgbClr val="006939">
                  <a:tint val="44500"/>
                  <a:satMod val="160000"/>
                </a:srgbClr>
              </a:gs>
              <a:gs pos="100000">
                <a:srgbClr val="00693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7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lvl="0" algn="ctr"/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1" y="-27384"/>
            <a:ext cx="12192001" cy="648072"/>
          </a:xfrm>
          <a:prstGeom prst="rect">
            <a:avLst/>
          </a:prstGeom>
        </p:spPr>
        <p:txBody>
          <a:bodyPr anchor="ctr"/>
          <a:lstStyle>
            <a:lvl1pPr marL="0" marR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sz="2400" b="0">
                <a:solidFill>
                  <a:srgbClr val="167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dirty="0"/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14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9"/>
          <p:cNvSpPr/>
          <p:nvPr userDrawn="1"/>
        </p:nvSpPr>
        <p:spPr>
          <a:xfrm>
            <a:off x="2999656" y="548680"/>
            <a:ext cx="9201554" cy="64087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6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2800" dirty="0">
              <a:solidFill>
                <a:srgbClr val="212F3F"/>
              </a:solidFill>
            </a:endParaRPr>
          </a:p>
        </p:txBody>
      </p:sp>
      <p:sp>
        <p:nvSpPr>
          <p:cNvPr id="4" name="Rectangle 76"/>
          <p:cNvSpPr/>
          <p:nvPr userDrawn="1"/>
        </p:nvSpPr>
        <p:spPr>
          <a:xfrm>
            <a:off x="0" y="521296"/>
            <a:ext cx="2999656" cy="6336704"/>
          </a:xfrm>
          <a:prstGeom prst="rect">
            <a:avLst/>
          </a:prstGeom>
          <a:solidFill>
            <a:srgbClr val="15672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sp>
        <p:nvSpPr>
          <p:cNvPr id="5" name="4 Forma libre"/>
          <p:cNvSpPr/>
          <p:nvPr userDrawn="1"/>
        </p:nvSpPr>
        <p:spPr>
          <a:xfrm rot="10800000" flipV="1">
            <a:off x="-1" y="-27383"/>
            <a:ext cx="12191999" cy="641502"/>
          </a:xfrm>
          <a:custGeom>
            <a:avLst/>
            <a:gdLst>
              <a:gd name="connsiteX0" fmla="*/ 0 w 982960"/>
              <a:gd name="connsiteY0" fmla="*/ 0 h 299802"/>
              <a:gd name="connsiteX1" fmla="*/ 982960 w 982960"/>
              <a:gd name="connsiteY1" fmla="*/ 0 h 299802"/>
              <a:gd name="connsiteX2" fmla="*/ 982960 w 982960"/>
              <a:gd name="connsiteY2" fmla="*/ 299802 h 299802"/>
              <a:gd name="connsiteX3" fmla="*/ 0 w 982960"/>
              <a:gd name="connsiteY3" fmla="*/ 299802 h 299802"/>
              <a:gd name="connsiteX4" fmla="*/ 0 w 982960"/>
              <a:gd name="connsiteY4" fmla="*/ 0 h 29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60" h="299802">
                <a:moveTo>
                  <a:pt x="0" y="0"/>
                </a:moveTo>
                <a:lnTo>
                  <a:pt x="982960" y="0"/>
                </a:lnTo>
                <a:lnTo>
                  <a:pt x="982960" y="299802"/>
                </a:lnTo>
                <a:lnTo>
                  <a:pt x="0" y="2998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9">
                  <a:tint val="66000"/>
                  <a:satMod val="160000"/>
                </a:srgbClr>
              </a:gs>
              <a:gs pos="50000">
                <a:srgbClr val="006939">
                  <a:tint val="44500"/>
                  <a:satMod val="160000"/>
                </a:srgbClr>
              </a:gs>
              <a:gs pos="100000">
                <a:srgbClr val="00693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7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lvl="0" algn="ctr"/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1" y="-27384"/>
            <a:ext cx="12192001" cy="648072"/>
          </a:xfrm>
          <a:prstGeom prst="rect">
            <a:avLst/>
          </a:prstGeom>
        </p:spPr>
        <p:txBody>
          <a:bodyPr anchor="ctr"/>
          <a:lstStyle>
            <a:lvl1pPr marL="0" marR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sz="2400" b="0">
                <a:solidFill>
                  <a:srgbClr val="167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dirty="0"/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59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erp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892" y="167145"/>
            <a:ext cx="8707452" cy="66841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6739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4672" y="1979407"/>
            <a:ext cx="11645660" cy="41975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8E00FB-8F05-4282-9EB6-A9CF8F6C4E17}" type="datetimeFigureOut">
              <a:rPr lang="es-CO" smtClean="0"/>
              <a:pPr/>
              <a:t>15/08/2019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2986144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347474" y="6356350"/>
            <a:ext cx="2807746" cy="365125"/>
          </a:xfrm>
          <a:prstGeom prst="rect">
            <a:avLst/>
          </a:prstGeom>
        </p:spPr>
        <p:txBody>
          <a:bodyPr/>
          <a:lstStyle/>
          <a:p>
            <a:fld id="{8479D314-819E-4FBA-B993-A47DFBD4FDEA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10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D2E1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sp>
        <p:nvSpPr>
          <p:cNvPr id="8" name="5 Hexágono"/>
          <p:cNvSpPr>
            <a:spLocks noChangeAspect="1"/>
          </p:cNvSpPr>
          <p:nvPr/>
        </p:nvSpPr>
        <p:spPr>
          <a:xfrm>
            <a:off x="679437" y="67666"/>
            <a:ext cx="1887769" cy="1633142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A6C338"/>
          </a:solidFill>
          <a:ln w="3175" cmpd="sng">
            <a:solidFill>
              <a:schemeClr val="accent3">
                <a:alpha val="44000"/>
              </a:schemeClr>
            </a:solidFill>
          </a:ln>
          <a:scene3d>
            <a:camera prst="orthographicFront"/>
            <a:lightRig rig="fla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9" name="Hexágono 4"/>
          <p:cNvSpPr/>
          <p:nvPr/>
        </p:nvSpPr>
        <p:spPr>
          <a:xfrm>
            <a:off x="903241" y="204099"/>
            <a:ext cx="1440160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Renovación curricular de los programas académicos de la Facultad </a:t>
            </a:r>
          </a:p>
        </p:txBody>
      </p:sp>
      <p:pic>
        <p:nvPicPr>
          <p:cNvPr id="11" name="6 Imagen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83" y="44624"/>
            <a:ext cx="1400389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01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sp>
        <p:nvSpPr>
          <p:cNvPr id="8" name="5 Hexágono"/>
          <p:cNvSpPr>
            <a:spLocks noChangeAspect="1"/>
          </p:cNvSpPr>
          <p:nvPr/>
        </p:nvSpPr>
        <p:spPr>
          <a:xfrm>
            <a:off x="679437" y="67666"/>
            <a:ext cx="1887769" cy="1633142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A6C338"/>
          </a:solidFill>
          <a:ln w="3175" cmpd="sng">
            <a:solidFill>
              <a:schemeClr val="accent3">
                <a:alpha val="44000"/>
              </a:schemeClr>
            </a:solidFill>
          </a:ln>
          <a:scene3d>
            <a:camera prst="orthographicFront"/>
            <a:lightRig rig="fla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9" name="Hexágono 4"/>
          <p:cNvSpPr/>
          <p:nvPr/>
        </p:nvSpPr>
        <p:spPr>
          <a:xfrm>
            <a:off x="903241" y="204099"/>
            <a:ext cx="1440160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Renovación curricular de los programas académicos de la Facultad </a:t>
            </a:r>
          </a:p>
        </p:txBody>
      </p:sp>
      <p:pic>
        <p:nvPicPr>
          <p:cNvPr id="13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61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0"/>
            <a:ext cx="2999656" cy="6957392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pic>
        <p:nvPicPr>
          <p:cNvPr id="13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  <p:sp>
        <p:nvSpPr>
          <p:cNvPr id="7" name="Freeform 53"/>
          <p:cNvSpPr>
            <a:spLocks noChangeArrowheads="1"/>
          </p:cNvSpPr>
          <p:nvPr userDrawn="1"/>
        </p:nvSpPr>
        <p:spPr bwMode="auto">
          <a:xfrm>
            <a:off x="-1" y="-2092"/>
            <a:ext cx="2999656" cy="1831642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rgbClr val="A6C33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/>
        </p:spPr>
        <p:txBody>
          <a:bodyPr wrap="none" anchor="ctr"/>
          <a:lstStyle/>
          <a:p>
            <a:endParaRPr lang="en-US" sz="675">
              <a:latin typeface="+mj-lt"/>
            </a:endParaRPr>
          </a:p>
        </p:txBody>
      </p:sp>
      <p:sp>
        <p:nvSpPr>
          <p:cNvPr id="9" name="Hexágono 4"/>
          <p:cNvSpPr/>
          <p:nvPr/>
        </p:nvSpPr>
        <p:spPr>
          <a:xfrm>
            <a:off x="136833" y="279268"/>
            <a:ext cx="2725989" cy="10615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Renovación 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curricular </a:t>
            </a:r>
            <a:r>
              <a:rPr lang="es-ES" sz="2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de 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los programas académicos de la Facultad </a:t>
            </a:r>
          </a:p>
        </p:txBody>
      </p:sp>
    </p:spTree>
    <p:extLst>
      <p:ext uri="{BB962C8B-B14F-4D97-AF65-F5344CB8AC3E}">
        <p14:creationId xmlns:p14="http://schemas.microsoft.com/office/powerpoint/2010/main" val="1963286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pic>
        <p:nvPicPr>
          <p:cNvPr id="13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  <p:sp>
        <p:nvSpPr>
          <p:cNvPr id="7" name="Freeform 53"/>
          <p:cNvSpPr>
            <a:spLocks noChangeArrowheads="1"/>
          </p:cNvSpPr>
          <p:nvPr userDrawn="1"/>
        </p:nvSpPr>
        <p:spPr bwMode="auto">
          <a:xfrm>
            <a:off x="0" y="0"/>
            <a:ext cx="2999656" cy="1831642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rgbClr val="EB75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/>
        </p:spPr>
        <p:txBody>
          <a:bodyPr wrap="none" anchor="ctr"/>
          <a:lstStyle/>
          <a:p>
            <a:endParaRPr lang="en-US" sz="675">
              <a:latin typeface="+mj-lt"/>
            </a:endParaRPr>
          </a:p>
        </p:txBody>
      </p:sp>
      <p:sp>
        <p:nvSpPr>
          <p:cNvPr id="9" name="Hexágono 4"/>
          <p:cNvSpPr/>
          <p:nvPr/>
        </p:nvSpPr>
        <p:spPr>
          <a:xfrm>
            <a:off x="0" y="72008"/>
            <a:ext cx="2999656" cy="16288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Consolidación de la incidencia regional, nacional e internacional de la Facultad y la gestión de relaciones de valor</a:t>
            </a:r>
            <a:r>
              <a:rPr lang="es-ES" sz="19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s-ES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con el </a:t>
            </a:r>
            <a:r>
              <a:rPr lang="es-ES" sz="19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s-ES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entorno</a:t>
            </a:r>
          </a:p>
        </p:txBody>
      </p:sp>
    </p:spTree>
    <p:extLst>
      <p:ext uri="{BB962C8B-B14F-4D97-AF65-F5344CB8AC3E}">
        <p14:creationId xmlns:p14="http://schemas.microsoft.com/office/powerpoint/2010/main" val="3086079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pic>
        <p:nvPicPr>
          <p:cNvPr id="13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  <p:sp>
        <p:nvSpPr>
          <p:cNvPr id="7" name="Freeform 53"/>
          <p:cNvSpPr>
            <a:spLocks noChangeArrowheads="1"/>
          </p:cNvSpPr>
          <p:nvPr userDrawn="1"/>
        </p:nvSpPr>
        <p:spPr bwMode="auto">
          <a:xfrm>
            <a:off x="0" y="0"/>
            <a:ext cx="2999656" cy="1831642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rgbClr val="2CB8A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/>
        </p:spPr>
        <p:txBody>
          <a:bodyPr wrap="none" anchor="ctr"/>
          <a:lstStyle/>
          <a:p>
            <a:endParaRPr lang="en-US" sz="675">
              <a:latin typeface="+mj-lt"/>
            </a:endParaRPr>
          </a:p>
        </p:txBody>
      </p:sp>
      <p:sp>
        <p:nvSpPr>
          <p:cNvPr id="9" name="Hexágono 4"/>
          <p:cNvSpPr/>
          <p:nvPr/>
        </p:nvSpPr>
        <p:spPr>
          <a:xfrm>
            <a:off x="101499" y="196517"/>
            <a:ext cx="2826149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Orientación estratégica de la producción científico-tecnológica y de la innovación en la Facultad</a:t>
            </a:r>
          </a:p>
        </p:txBody>
      </p:sp>
    </p:spTree>
    <p:extLst>
      <p:ext uri="{BB962C8B-B14F-4D97-AF65-F5344CB8AC3E}">
        <p14:creationId xmlns:p14="http://schemas.microsoft.com/office/powerpoint/2010/main" val="2439288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pic>
        <p:nvPicPr>
          <p:cNvPr id="13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  <p:sp>
        <p:nvSpPr>
          <p:cNvPr id="10" name="Freeform 53"/>
          <p:cNvSpPr>
            <a:spLocks noChangeArrowheads="1"/>
          </p:cNvSpPr>
          <p:nvPr userDrawn="1"/>
        </p:nvSpPr>
        <p:spPr bwMode="auto">
          <a:xfrm>
            <a:off x="0" y="0"/>
            <a:ext cx="2999656" cy="1831642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rgbClr val="0061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/>
        </p:spPr>
        <p:txBody>
          <a:bodyPr wrap="none" anchor="ctr"/>
          <a:lstStyle/>
          <a:p>
            <a:endParaRPr lang="en-US" sz="675">
              <a:latin typeface="+mj-lt"/>
            </a:endParaRPr>
          </a:p>
        </p:txBody>
      </p:sp>
      <p:sp>
        <p:nvSpPr>
          <p:cNvPr id="9" name="Hexágono 4"/>
          <p:cNvSpPr/>
          <p:nvPr/>
        </p:nvSpPr>
        <p:spPr>
          <a:xfrm>
            <a:off x="131676" y="84566"/>
            <a:ext cx="2736304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Fomento del reconocimiento y la convivencia en la Facultad</a:t>
            </a:r>
          </a:p>
        </p:txBody>
      </p:sp>
    </p:spTree>
    <p:extLst>
      <p:ext uri="{BB962C8B-B14F-4D97-AF65-F5344CB8AC3E}">
        <p14:creationId xmlns:p14="http://schemas.microsoft.com/office/powerpoint/2010/main" val="202166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13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52" r:id="rId3"/>
    <p:sldLayoutId id="2147483653" r:id="rId4"/>
    <p:sldLayoutId id="2147483660" r:id="rId5"/>
    <p:sldLayoutId id="214748367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Título"/>
          <p:cNvSpPr txBox="1">
            <a:spLocks/>
          </p:cNvSpPr>
          <p:nvPr/>
        </p:nvSpPr>
        <p:spPr>
          <a:xfrm>
            <a:off x="3143672" y="260039"/>
            <a:ext cx="6840761" cy="100679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Fortalecimiento de los Sistemas de Información de la Facultad</a:t>
            </a:r>
            <a:endParaRPr lang="es-CO" sz="4000" b="1" dirty="0"/>
          </a:p>
        </p:txBody>
      </p:sp>
      <p:sp>
        <p:nvSpPr>
          <p:cNvPr id="9" name="Rectángulo 8"/>
          <p:cNvSpPr/>
          <p:nvPr/>
        </p:nvSpPr>
        <p:spPr>
          <a:xfrm>
            <a:off x="3143672" y="1620967"/>
            <a:ext cx="8640960" cy="453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Proyecto a cargo de la Oficina de Gestión de la Información,* con los siguientes objetivos</a:t>
            </a:r>
            <a:r>
              <a:rPr lang="es-CO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CO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O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Direccionar estratégicamente los sistemas de información de </a:t>
            </a:r>
            <a:r>
              <a:rPr lang="es-CO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Facultad.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CO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O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Garantizar la continuidad operativa y disponibilidad de la </a:t>
            </a:r>
            <a:r>
              <a:rPr lang="es-CO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Historia </a:t>
            </a:r>
            <a:r>
              <a:rPr lang="es-CO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Clínica </a:t>
            </a:r>
            <a:r>
              <a:rPr lang="es-CO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Electrónica-HCE y el software de facturación.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CO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Identificar </a:t>
            </a:r>
            <a:r>
              <a:rPr lang="es-CO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necesidades de información de los diferentes grupos de interés de </a:t>
            </a:r>
            <a:r>
              <a:rPr lang="es-CO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Facultad.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CO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O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Apoyar la documentación de los procesos administrativos</a:t>
            </a:r>
            <a:r>
              <a:rPr lang="es-CO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s-CO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O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Consolidar y analizar la información resultante del proceso de atención odontológica</a:t>
            </a:r>
            <a:r>
              <a:rPr lang="es-CO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CO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53364" y="4509120"/>
            <a:ext cx="2736304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Líderes: </a:t>
            </a:r>
          </a:p>
          <a:p>
            <a:pPr marL="285750" indent="-285750" algn="ctr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Sebastián Sandoval V., </a:t>
            </a:r>
          </a:p>
          <a:p>
            <a:pPr marL="285750" indent="-285750" algn="ctr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Edwin A. Navarro Marín, </a:t>
            </a:r>
          </a:p>
          <a:p>
            <a:pPr marL="285750" indent="-285750" algn="ctr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Carlos A. Córdoba R..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2" r="12718"/>
          <a:stretch/>
        </p:blipFill>
        <p:spPr>
          <a:xfrm>
            <a:off x="153364" y="1788958"/>
            <a:ext cx="2774284" cy="212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6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 txBox="1">
            <a:spLocks/>
          </p:cNvSpPr>
          <p:nvPr/>
        </p:nvSpPr>
        <p:spPr>
          <a:xfrm>
            <a:off x="510825" y="641107"/>
            <a:ext cx="2128791" cy="63685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Logros*</a:t>
            </a:r>
            <a:endParaRPr lang="es-CO" sz="4000" b="1" dirty="0">
              <a:solidFill>
                <a:schemeClr val="bg1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3143672" y="332656"/>
            <a:ext cx="7128792" cy="6335450"/>
            <a:chOff x="3071664" y="404664"/>
            <a:chExt cx="7128792" cy="6335450"/>
          </a:xfrm>
        </p:grpSpPr>
        <p:sp>
          <p:nvSpPr>
            <p:cNvPr id="58" name="Freeform 67"/>
            <p:cNvSpPr/>
            <p:nvPr/>
          </p:nvSpPr>
          <p:spPr>
            <a:xfrm>
              <a:off x="3071664" y="404664"/>
              <a:ext cx="7128792" cy="6335450"/>
            </a:xfrm>
            <a:custGeom>
              <a:avLst/>
              <a:gdLst>
                <a:gd name="connsiteX0" fmla="*/ 222357 w 5164406"/>
                <a:gd name="connsiteY0" fmla="*/ 0 h 5398215"/>
                <a:gd name="connsiteX1" fmla="*/ 4942049 w 5164406"/>
                <a:gd name="connsiteY1" fmla="*/ 0 h 5398215"/>
                <a:gd name="connsiteX2" fmla="*/ 5164406 w 5164406"/>
                <a:gd name="connsiteY2" fmla="*/ 222168 h 5398215"/>
                <a:gd name="connsiteX3" fmla="*/ 5164406 w 5164406"/>
                <a:gd name="connsiteY3" fmla="*/ 5398215 h 5398215"/>
                <a:gd name="connsiteX4" fmla="*/ 4650596 w 5164406"/>
                <a:gd name="connsiteY4" fmla="*/ 5398215 h 5398215"/>
                <a:gd name="connsiteX5" fmla="*/ 4650596 w 5164406"/>
                <a:gd name="connsiteY5" fmla="*/ 5269727 h 5398215"/>
                <a:gd name="connsiteX6" fmla="*/ 4650596 w 5164406"/>
                <a:gd name="connsiteY6" fmla="*/ 597856 h 5398215"/>
                <a:gd name="connsiteX7" fmla="*/ 513811 w 5164406"/>
                <a:gd name="connsiteY7" fmla="*/ 597856 h 5398215"/>
                <a:gd name="connsiteX8" fmla="*/ 513811 w 5164406"/>
                <a:gd name="connsiteY8" fmla="*/ 5398215 h 5398215"/>
                <a:gd name="connsiteX9" fmla="*/ 0 w 5164406"/>
                <a:gd name="connsiteY9" fmla="*/ 5398215 h 5398215"/>
                <a:gd name="connsiteX10" fmla="*/ 0 w 5164406"/>
                <a:gd name="connsiteY10" fmla="*/ 222168 h 5398215"/>
                <a:gd name="connsiteX11" fmla="*/ 222357 w 5164406"/>
                <a:gd name="connsiteY11" fmla="*/ 0 h 539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64406" h="5398215">
                  <a:moveTo>
                    <a:pt x="222357" y="0"/>
                  </a:moveTo>
                  <a:lnTo>
                    <a:pt x="4942049" y="0"/>
                  </a:lnTo>
                  <a:cubicBezTo>
                    <a:pt x="5064465" y="0"/>
                    <a:pt x="5164406" y="100163"/>
                    <a:pt x="5164406" y="222168"/>
                  </a:cubicBezTo>
                  <a:lnTo>
                    <a:pt x="5164406" y="5398215"/>
                  </a:lnTo>
                  <a:lnTo>
                    <a:pt x="4650596" y="5398215"/>
                  </a:lnTo>
                  <a:lnTo>
                    <a:pt x="4650596" y="5269727"/>
                  </a:lnTo>
                  <a:cubicBezTo>
                    <a:pt x="4650596" y="3712436"/>
                    <a:pt x="4650596" y="597856"/>
                    <a:pt x="4650596" y="597856"/>
                  </a:cubicBezTo>
                  <a:lnTo>
                    <a:pt x="513811" y="597856"/>
                  </a:lnTo>
                  <a:lnTo>
                    <a:pt x="513811" y="5398215"/>
                  </a:lnTo>
                  <a:lnTo>
                    <a:pt x="0" y="5398215"/>
                  </a:lnTo>
                  <a:lnTo>
                    <a:pt x="0" y="222168"/>
                  </a:lnTo>
                  <a:cubicBezTo>
                    <a:pt x="0" y="100163"/>
                    <a:pt x="100180" y="0"/>
                    <a:pt x="222357" y="0"/>
                  </a:cubicBezTo>
                  <a:close/>
                </a:path>
              </a:pathLst>
            </a:custGeom>
            <a:gradFill>
              <a:gsLst>
                <a:gs pos="85000">
                  <a:srgbClr val="46474B"/>
                </a:gs>
                <a:gs pos="0">
                  <a:srgbClr val="000000"/>
                </a:gs>
                <a:gs pos="38000">
                  <a:srgbClr val="292A2E"/>
                </a:gs>
              </a:gsLst>
              <a:lin ang="18000000" scaled="0"/>
            </a:gra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2" name="Grupo 1"/>
            <p:cNvGrpSpPr/>
            <p:nvPr/>
          </p:nvGrpSpPr>
          <p:grpSpPr>
            <a:xfrm>
              <a:off x="3895202" y="1555567"/>
              <a:ext cx="768562" cy="768562"/>
              <a:chOff x="3914957" y="1212797"/>
              <a:chExt cx="768562" cy="768562"/>
            </a:xfrm>
          </p:grpSpPr>
          <p:sp>
            <p:nvSpPr>
              <p:cNvPr id="59" name="Oval 6">
                <a:extLst>
                  <a:ext uri="{FF2B5EF4-FFF2-40B4-BE49-F238E27FC236}">
                    <a16:creationId xmlns:a16="http://schemas.microsoft.com/office/drawing/2014/main" id="{D1FE1C87-C950-4EC4-8F09-FC4BDC9FB0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14957" y="1212797"/>
                <a:ext cx="768562" cy="768562"/>
              </a:xfrm>
              <a:prstGeom prst="ellipse">
                <a:avLst/>
              </a:prstGeom>
              <a:gradFill rotWithShape="1">
                <a:gsLst>
                  <a:gs pos="0">
                    <a:srgbClr val="006077"/>
                  </a:gs>
                  <a:gs pos="80000">
                    <a:srgbClr val="006077"/>
                  </a:gs>
                  <a:gs pos="100000">
                    <a:srgbClr val="006077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447"/>
              <p:cNvSpPr>
                <a:spLocks noChangeAspect="1"/>
              </p:cNvSpPr>
              <p:nvPr/>
            </p:nvSpPr>
            <p:spPr>
              <a:xfrm>
                <a:off x="4079649" y="1416240"/>
                <a:ext cx="439178" cy="361676"/>
              </a:xfrm>
              <a:custGeom>
                <a:avLst/>
                <a:gdLst/>
                <a:ahLst/>
                <a:cxnLst/>
                <a:rect l="l" t="t" r="r" b="b"/>
                <a:pathLst>
                  <a:path w="613002" h="504825">
                    <a:moveTo>
                      <a:pt x="306501" y="0"/>
                    </a:moveTo>
                    <a:cubicBezTo>
                      <a:pt x="311572" y="0"/>
                      <a:pt x="316267" y="939"/>
                      <a:pt x="320586" y="2817"/>
                    </a:cubicBezTo>
                    <a:lnTo>
                      <a:pt x="446793" y="56906"/>
                    </a:lnTo>
                    <a:cubicBezTo>
                      <a:pt x="453366" y="59910"/>
                      <a:pt x="458671" y="64418"/>
                      <a:pt x="462709" y="70428"/>
                    </a:cubicBezTo>
                    <a:cubicBezTo>
                      <a:pt x="466747" y="76438"/>
                      <a:pt x="468766" y="83011"/>
                      <a:pt x="468766" y="90147"/>
                    </a:cubicBezTo>
                    <a:lnTo>
                      <a:pt x="468766" y="202832"/>
                    </a:lnTo>
                    <a:lnTo>
                      <a:pt x="591028" y="255230"/>
                    </a:lnTo>
                    <a:cubicBezTo>
                      <a:pt x="597789" y="258235"/>
                      <a:pt x="603142" y="262742"/>
                      <a:pt x="607086" y="268752"/>
                    </a:cubicBezTo>
                    <a:cubicBezTo>
                      <a:pt x="611030" y="274762"/>
                      <a:pt x="613002" y="281335"/>
                      <a:pt x="613002" y="288471"/>
                    </a:cubicBezTo>
                    <a:lnTo>
                      <a:pt x="613002" y="405663"/>
                    </a:lnTo>
                    <a:cubicBezTo>
                      <a:pt x="613002" y="412424"/>
                      <a:pt x="611218" y="418716"/>
                      <a:pt x="607649" y="424538"/>
                    </a:cubicBezTo>
                    <a:cubicBezTo>
                      <a:pt x="604081" y="430360"/>
                      <a:pt x="599198" y="434773"/>
                      <a:pt x="593000" y="437778"/>
                    </a:cubicBezTo>
                    <a:lnTo>
                      <a:pt x="466794" y="500881"/>
                    </a:lnTo>
                    <a:cubicBezTo>
                      <a:pt x="462099" y="503510"/>
                      <a:pt x="456747" y="504825"/>
                      <a:pt x="450736" y="504825"/>
                    </a:cubicBezTo>
                    <a:cubicBezTo>
                      <a:pt x="444727" y="504825"/>
                      <a:pt x="439374" y="503510"/>
                      <a:pt x="434679" y="500881"/>
                    </a:cubicBezTo>
                    <a:lnTo>
                      <a:pt x="308473" y="437778"/>
                    </a:lnTo>
                    <a:cubicBezTo>
                      <a:pt x="307534" y="437402"/>
                      <a:pt x="306877" y="437027"/>
                      <a:pt x="306501" y="436651"/>
                    </a:cubicBezTo>
                    <a:cubicBezTo>
                      <a:pt x="306126" y="437027"/>
                      <a:pt x="305468" y="437402"/>
                      <a:pt x="304529" y="437778"/>
                    </a:cubicBezTo>
                    <a:lnTo>
                      <a:pt x="178323" y="500881"/>
                    </a:lnTo>
                    <a:cubicBezTo>
                      <a:pt x="173628" y="503510"/>
                      <a:pt x="168275" y="504825"/>
                      <a:pt x="162265" y="504825"/>
                    </a:cubicBezTo>
                    <a:cubicBezTo>
                      <a:pt x="156256" y="504825"/>
                      <a:pt x="150903" y="503510"/>
                      <a:pt x="146207" y="500881"/>
                    </a:cubicBezTo>
                    <a:lnTo>
                      <a:pt x="20001" y="437778"/>
                    </a:lnTo>
                    <a:cubicBezTo>
                      <a:pt x="13804" y="434773"/>
                      <a:pt x="8921" y="430360"/>
                      <a:pt x="5353" y="424538"/>
                    </a:cubicBezTo>
                    <a:cubicBezTo>
                      <a:pt x="1784" y="418716"/>
                      <a:pt x="0" y="412424"/>
                      <a:pt x="0" y="405663"/>
                    </a:cubicBezTo>
                    <a:lnTo>
                      <a:pt x="0" y="288471"/>
                    </a:lnTo>
                    <a:cubicBezTo>
                      <a:pt x="0" y="281335"/>
                      <a:pt x="2019" y="274762"/>
                      <a:pt x="6057" y="268752"/>
                    </a:cubicBezTo>
                    <a:cubicBezTo>
                      <a:pt x="10095" y="262742"/>
                      <a:pt x="15400" y="258235"/>
                      <a:pt x="21973" y="255230"/>
                    </a:cubicBezTo>
                    <a:lnTo>
                      <a:pt x="144235" y="202832"/>
                    </a:lnTo>
                    <a:lnTo>
                      <a:pt x="144235" y="90147"/>
                    </a:lnTo>
                    <a:cubicBezTo>
                      <a:pt x="144235" y="83011"/>
                      <a:pt x="146255" y="76438"/>
                      <a:pt x="150293" y="70428"/>
                    </a:cubicBezTo>
                    <a:cubicBezTo>
                      <a:pt x="154330" y="64418"/>
                      <a:pt x="159636" y="59910"/>
                      <a:pt x="166209" y="56906"/>
                    </a:cubicBezTo>
                    <a:lnTo>
                      <a:pt x="292415" y="2817"/>
                    </a:lnTo>
                    <a:cubicBezTo>
                      <a:pt x="296735" y="939"/>
                      <a:pt x="301430" y="0"/>
                      <a:pt x="306501" y="0"/>
                    </a:cubicBezTo>
                    <a:close/>
                    <a:moveTo>
                      <a:pt x="306501" y="36059"/>
                    </a:moveTo>
                    <a:lnTo>
                      <a:pt x="182267" y="89302"/>
                    </a:lnTo>
                    <a:lnTo>
                      <a:pt x="306501" y="142546"/>
                    </a:lnTo>
                    <a:lnTo>
                      <a:pt x="430735" y="89302"/>
                    </a:lnTo>
                    <a:lnTo>
                      <a:pt x="306501" y="36059"/>
                    </a:lnTo>
                    <a:close/>
                    <a:moveTo>
                      <a:pt x="432707" y="127897"/>
                    </a:moveTo>
                    <a:lnTo>
                      <a:pt x="324530" y="174097"/>
                    </a:lnTo>
                    <a:lnTo>
                      <a:pt x="324530" y="249314"/>
                    </a:lnTo>
                    <a:lnTo>
                      <a:pt x="432707" y="202832"/>
                    </a:lnTo>
                    <a:lnTo>
                      <a:pt x="432707" y="127897"/>
                    </a:lnTo>
                    <a:close/>
                    <a:moveTo>
                      <a:pt x="450736" y="234383"/>
                    </a:moveTo>
                    <a:lnTo>
                      <a:pt x="336925" y="283119"/>
                    </a:lnTo>
                    <a:lnTo>
                      <a:pt x="450736" y="331855"/>
                    </a:lnTo>
                    <a:lnTo>
                      <a:pt x="564548" y="283119"/>
                    </a:lnTo>
                    <a:lnTo>
                      <a:pt x="450736" y="234383"/>
                    </a:lnTo>
                    <a:close/>
                    <a:moveTo>
                      <a:pt x="576943" y="317206"/>
                    </a:moveTo>
                    <a:lnTo>
                      <a:pt x="468766" y="363407"/>
                    </a:lnTo>
                    <a:lnTo>
                      <a:pt x="468766" y="459751"/>
                    </a:lnTo>
                    <a:lnTo>
                      <a:pt x="576943" y="405663"/>
                    </a:lnTo>
                    <a:lnTo>
                      <a:pt x="576943" y="317206"/>
                    </a:lnTo>
                    <a:close/>
                    <a:moveTo>
                      <a:pt x="162265" y="234383"/>
                    </a:moveTo>
                    <a:lnTo>
                      <a:pt x="48454" y="283119"/>
                    </a:lnTo>
                    <a:lnTo>
                      <a:pt x="162265" y="331855"/>
                    </a:lnTo>
                    <a:lnTo>
                      <a:pt x="276076" y="283119"/>
                    </a:lnTo>
                    <a:lnTo>
                      <a:pt x="162265" y="234383"/>
                    </a:lnTo>
                    <a:close/>
                    <a:moveTo>
                      <a:pt x="288471" y="317206"/>
                    </a:moveTo>
                    <a:lnTo>
                      <a:pt x="180295" y="363407"/>
                    </a:lnTo>
                    <a:lnTo>
                      <a:pt x="180295" y="459751"/>
                    </a:lnTo>
                    <a:lnTo>
                      <a:pt x="288471" y="405663"/>
                    </a:lnTo>
                    <a:lnTo>
                      <a:pt x="288471" y="3172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upo 3"/>
            <p:cNvGrpSpPr/>
            <p:nvPr/>
          </p:nvGrpSpPr>
          <p:grpSpPr>
            <a:xfrm>
              <a:off x="3901039" y="2506727"/>
              <a:ext cx="750259" cy="762661"/>
              <a:chOff x="4083240" y="2000572"/>
              <a:chExt cx="663420" cy="663420"/>
            </a:xfrm>
          </p:grpSpPr>
          <p:sp>
            <p:nvSpPr>
              <p:cNvPr id="61" name="Oval 6">
                <a:extLst>
                  <a:ext uri="{FF2B5EF4-FFF2-40B4-BE49-F238E27FC236}">
                    <a16:creationId xmlns:a16="http://schemas.microsoft.com/office/drawing/2014/main" id="{D1FE1C87-C950-4EC4-8F09-FC4BDC9FB0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83240" y="2000572"/>
                <a:ext cx="663420" cy="663420"/>
              </a:xfrm>
              <a:prstGeom prst="ellipse">
                <a:avLst/>
              </a:prstGeom>
              <a:gradFill rotWithShape="1">
                <a:gsLst>
                  <a:gs pos="0">
                    <a:srgbClr val="A6C338"/>
                  </a:gs>
                  <a:gs pos="80000">
                    <a:srgbClr val="A6C338"/>
                  </a:gs>
                  <a:gs pos="100000">
                    <a:srgbClr val="A6C338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/>
                <a:endParaRPr lang="en-US" sz="135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2" name="Freeform 333"/>
              <p:cNvSpPr>
                <a:spLocks noChangeAspect="1"/>
              </p:cNvSpPr>
              <p:nvPr/>
            </p:nvSpPr>
            <p:spPr>
              <a:xfrm>
                <a:off x="4270793" y="2201062"/>
                <a:ext cx="284323" cy="232289"/>
              </a:xfrm>
              <a:custGeom>
                <a:avLst/>
                <a:gdLst>
                  <a:gd name="connsiteX0" fmla="*/ 270443 w 441723"/>
                  <a:gd name="connsiteY0" fmla="*/ 9015 h 360589"/>
                  <a:gd name="connsiteX1" fmla="*/ 283120 w 441723"/>
                  <a:gd name="connsiteY1" fmla="*/ 14367 h 360589"/>
                  <a:gd name="connsiteX2" fmla="*/ 436371 w 441723"/>
                  <a:gd name="connsiteY2" fmla="*/ 167618 h 360589"/>
                  <a:gd name="connsiteX3" fmla="*/ 441723 w 441723"/>
                  <a:gd name="connsiteY3" fmla="*/ 180295 h 360589"/>
                  <a:gd name="connsiteX4" fmla="*/ 436371 w 441723"/>
                  <a:gd name="connsiteY4" fmla="*/ 192972 h 360589"/>
                  <a:gd name="connsiteX5" fmla="*/ 283120 w 441723"/>
                  <a:gd name="connsiteY5" fmla="*/ 346222 h 360589"/>
                  <a:gd name="connsiteX6" fmla="*/ 270443 w 441723"/>
                  <a:gd name="connsiteY6" fmla="*/ 351574 h 360589"/>
                  <a:gd name="connsiteX7" fmla="*/ 257766 w 441723"/>
                  <a:gd name="connsiteY7" fmla="*/ 346222 h 360589"/>
                  <a:gd name="connsiteX8" fmla="*/ 252414 w 441723"/>
                  <a:gd name="connsiteY8" fmla="*/ 333545 h 360589"/>
                  <a:gd name="connsiteX9" fmla="*/ 252414 w 441723"/>
                  <a:gd name="connsiteY9" fmla="*/ 252412 h 360589"/>
                  <a:gd name="connsiteX10" fmla="*/ 126207 w 441723"/>
                  <a:gd name="connsiteY10" fmla="*/ 252412 h 360589"/>
                  <a:gd name="connsiteX11" fmla="*/ 113531 w 441723"/>
                  <a:gd name="connsiteY11" fmla="*/ 247060 h 360589"/>
                  <a:gd name="connsiteX12" fmla="*/ 108178 w 441723"/>
                  <a:gd name="connsiteY12" fmla="*/ 234383 h 360589"/>
                  <a:gd name="connsiteX13" fmla="*/ 108178 w 441723"/>
                  <a:gd name="connsiteY13" fmla="*/ 126206 h 360589"/>
                  <a:gd name="connsiteX14" fmla="*/ 113531 w 441723"/>
                  <a:gd name="connsiteY14" fmla="*/ 113529 h 360589"/>
                  <a:gd name="connsiteX15" fmla="*/ 126207 w 441723"/>
                  <a:gd name="connsiteY15" fmla="*/ 108177 h 360589"/>
                  <a:gd name="connsiteX16" fmla="*/ 252414 w 441723"/>
                  <a:gd name="connsiteY16" fmla="*/ 108177 h 360589"/>
                  <a:gd name="connsiteX17" fmla="*/ 252414 w 441723"/>
                  <a:gd name="connsiteY17" fmla="*/ 27044 h 360589"/>
                  <a:gd name="connsiteX18" fmla="*/ 257766 w 441723"/>
                  <a:gd name="connsiteY18" fmla="*/ 14367 h 360589"/>
                  <a:gd name="connsiteX19" fmla="*/ 270443 w 441723"/>
                  <a:gd name="connsiteY19" fmla="*/ 9015 h 360589"/>
                  <a:gd name="connsiteX20" fmla="*/ 81133 w 441723"/>
                  <a:gd name="connsiteY20" fmla="*/ 0 h 360589"/>
                  <a:gd name="connsiteX21" fmla="*/ 171280 w 441723"/>
                  <a:gd name="connsiteY21" fmla="*/ 0 h 360589"/>
                  <a:gd name="connsiteX22" fmla="*/ 177619 w 441723"/>
                  <a:gd name="connsiteY22" fmla="*/ 2676 h 360589"/>
                  <a:gd name="connsiteX23" fmla="*/ 180295 w 441723"/>
                  <a:gd name="connsiteY23" fmla="*/ 9015 h 360589"/>
                  <a:gd name="connsiteX24" fmla="*/ 180577 w 441723"/>
                  <a:gd name="connsiteY24" fmla="*/ 14649 h 360589"/>
                  <a:gd name="connsiteX25" fmla="*/ 180717 w 441723"/>
                  <a:gd name="connsiteY25" fmla="*/ 22114 h 360589"/>
                  <a:gd name="connsiteX26" fmla="*/ 179872 w 441723"/>
                  <a:gd name="connsiteY26" fmla="*/ 28734 h 360589"/>
                  <a:gd name="connsiteX27" fmla="*/ 177055 w 441723"/>
                  <a:gd name="connsiteY27" fmla="*/ 34228 h 360589"/>
                  <a:gd name="connsiteX28" fmla="*/ 171280 w 441723"/>
                  <a:gd name="connsiteY28" fmla="*/ 36059 h 360589"/>
                  <a:gd name="connsiteX29" fmla="*/ 81133 w 441723"/>
                  <a:gd name="connsiteY29" fmla="*/ 36059 h 360589"/>
                  <a:gd name="connsiteX30" fmla="*/ 49300 w 441723"/>
                  <a:gd name="connsiteY30" fmla="*/ 49299 h 360589"/>
                  <a:gd name="connsiteX31" fmla="*/ 36059 w 441723"/>
                  <a:gd name="connsiteY31" fmla="*/ 81132 h 360589"/>
                  <a:gd name="connsiteX32" fmla="*/ 36059 w 441723"/>
                  <a:gd name="connsiteY32" fmla="*/ 279457 h 360589"/>
                  <a:gd name="connsiteX33" fmla="*/ 49300 w 441723"/>
                  <a:gd name="connsiteY33" fmla="*/ 311290 h 360589"/>
                  <a:gd name="connsiteX34" fmla="*/ 81133 w 441723"/>
                  <a:gd name="connsiteY34" fmla="*/ 324530 h 360589"/>
                  <a:gd name="connsiteX35" fmla="*/ 162265 w 441723"/>
                  <a:gd name="connsiteY35" fmla="*/ 324530 h 360589"/>
                  <a:gd name="connsiteX36" fmla="*/ 165364 w 441723"/>
                  <a:gd name="connsiteY36" fmla="*/ 324530 h 360589"/>
                  <a:gd name="connsiteX37" fmla="*/ 169027 w 441723"/>
                  <a:gd name="connsiteY37" fmla="*/ 324530 h 360589"/>
                  <a:gd name="connsiteX38" fmla="*/ 172266 w 441723"/>
                  <a:gd name="connsiteY38" fmla="*/ 324812 h 360589"/>
                  <a:gd name="connsiteX39" fmla="*/ 175506 w 441723"/>
                  <a:gd name="connsiteY39" fmla="*/ 325657 h 360589"/>
                  <a:gd name="connsiteX40" fmla="*/ 177759 w 441723"/>
                  <a:gd name="connsiteY40" fmla="*/ 327207 h 360589"/>
                  <a:gd name="connsiteX41" fmla="*/ 179732 w 441723"/>
                  <a:gd name="connsiteY41" fmla="*/ 329742 h 360589"/>
                  <a:gd name="connsiteX42" fmla="*/ 180295 w 441723"/>
                  <a:gd name="connsiteY42" fmla="*/ 333545 h 360589"/>
                  <a:gd name="connsiteX43" fmla="*/ 180577 w 441723"/>
                  <a:gd name="connsiteY43" fmla="*/ 339179 h 360589"/>
                  <a:gd name="connsiteX44" fmla="*/ 180717 w 441723"/>
                  <a:gd name="connsiteY44" fmla="*/ 346645 h 360589"/>
                  <a:gd name="connsiteX45" fmla="*/ 179872 w 441723"/>
                  <a:gd name="connsiteY45" fmla="*/ 353265 h 360589"/>
                  <a:gd name="connsiteX46" fmla="*/ 177055 w 441723"/>
                  <a:gd name="connsiteY46" fmla="*/ 358758 h 360589"/>
                  <a:gd name="connsiteX47" fmla="*/ 171280 w 441723"/>
                  <a:gd name="connsiteY47" fmla="*/ 360589 h 360589"/>
                  <a:gd name="connsiteX48" fmla="*/ 81133 w 441723"/>
                  <a:gd name="connsiteY48" fmla="*/ 360589 h 360589"/>
                  <a:gd name="connsiteX49" fmla="*/ 23805 w 441723"/>
                  <a:gd name="connsiteY49" fmla="*/ 336785 h 360589"/>
                  <a:gd name="connsiteX50" fmla="*/ 0 w 441723"/>
                  <a:gd name="connsiteY50" fmla="*/ 279457 h 360589"/>
                  <a:gd name="connsiteX51" fmla="*/ 0 w 441723"/>
                  <a:gd name="connsiteY51" fmla="*/ 81132 h 360589"/>
                  <a:gd name="connsiteX52" fmla="*/ 23805 w 441723"/>
                  <a:gd name="connsiteY52" fmla="*/ 23804 h 360589"/>
                  <a:gd name="connsiteX53" fmla="*/ 81133 w 441723"/>
                  <a:gd name="connsiteY53" fmla="*/ 0 h 36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441723" h="360589">
                    <a:moveTo>
                      <a:pt x="270443" y="9015"/>
                    </a:moveTo>
                    <a:cubicBezTo>
                      <a:pt x="275326" y="9015"/>
                      <a:pt x="279552" y="10799"/>
                      <a:pt x="283120" y="14367"/>
                    </a:cubicBezTo>
                    <a:lnTo>
                      <a:pt x="436371" y="167618"/>
                    </a:lnTo>
                    <a:cubicBezTo>
                      <a:pt x="439939" y="171186"/>
                      <a:pt x="441723" y="175412"/>
                      <a:pt x="441723" y="180295"/>
                    </a:cubicBezTo>
                    <a:cubicBezTo>
                      <a:pt x="441723" y="185178"/>
                      <a:pt x="439939" y="189403"/>
                      <a:pt x="436371" y="192972"/>
                    </a:cubicBezTo>
                    <a:lnTo>
                      <a:pt x="283120" y="346222"/>
                    </a:lnTo>
                    <a:cubicBezTo>
                      <a:pt x="279552" y="349790"/>
                      <a:pt x="275326" y="351574"/>
                      <a:pt x="270443" y="351574"/>
                    </a:cubicBezTo>
                    <a:cubicBezTo>
                      <a:pt x="265560" y="351574"/>
                      <a:pt x="261335" y="349790"/>
                      <a:pt x="257766" y="346222"/>
                    </a:cubicBezTo>
                    <a:cubicBezTo>
                      <a:pt x="254198" y="342654"/>
                      <a:pt x="252414" y="338428"/>
                      <a:pt x="252414" y="333545"/>
                    </a:cubicBezTo>
                    <a:lnTo>
                      <a:pt x="252414" y="252412"/>
                    </a:lnTo>
                    <a:lnTo>
                      <a:pt x="126207" y="252412"/>
                    </a:lnTo>
                    <a:cubicBezTo>
                      <a:pt x="121325" y="252412"/>
                      <a:pt x="117099" y="250628"/>
                      <a:pt x="113531" y="247060"/>
                    </a:cubicBezTo>
                    <a:cubicBezTo>
                      <a:pt x="109962" y="243492"/>
                      <a:pt x="108178" y="239266"/>
                      <a:pt x="108178" y="234383"/>
                    </a:cubicBezTo>
                    <a:lnTo>
                      <a:pt x="108178" y="126206"/>
                    </a:lnTo>
                    <a:cubicBezTo>
                      <a:pt x="108178" y="121323"/>
                      <a:pt x="109962" y="117098"/>
                      <a:pt x="113531" y="113529"/>
                    </a:cubicBezTo>
                    <a:cubicBezTo>
                      <a:pt x="117099" y="109961"/>
                      <a:pt x="121325" y="108177"/>
                      <a:pt x="126207" y="108177"/>
                    </a:cubicBezTo>
                    <a:lnTo>
                      <a:pt x="252414" y="108177"/>
                    </a:lnTo>
                    <a:lnTo>
                      <a:pt x="252414" y="27044"/>
                    </a:lnTo>
                    <a:cubicBezTo>
                      <a:pt x="252414" y="22161"/>
                      <a:pt x="254198" y="17935"/>
                      <a:pt x="257766" y="14367"/>
                    </a:cubicBezTo>
                    <a:cubicBezTo>
                      <a:pt x="261335" y="10799"/>
                      <a:pt x="265560" y="9015"/>
                      <a:pt x="270443" y="9015"/>
                    </a:cubicBezTo>
                    <a:close/>
                    <a:moveTo>
                      <a:pt x="81133" y="0"/>
                    </a:moveTo>
                    <a:lnTo>
                      <a:pt x="171280" y="0"/>
                    </a:lnTo>
                    <a:cubicBezTo>
                      <a:pt x="173722" y="0"/>
                      <a:pt x="175835" y="892"/>
                      <a:pt x="177619" y="2676"/>
                    </a:cubicBezTo>
                    <a:cubicBezTo>
                      <a:pt x="179403" y="4460"/>
                      <a:pt x="180295" y="6573"/>
                      <a:pt x="180295" y="9015"/>
                    </a:cubicBezTo>
                    <a:cubicBezTo>
                      <a:pt x="180295" y="9766"/>
                      <a:pt x="180389" y="11644"/>
                      <a:pt x="180577" y="14649"/>
                    </a:cubicBezTo>
                    <a:cubicBezTo>
                      <a:pt x="180764" y="17654"/>
                      <a:pt x="180811" y="20142"/>
                      <a:pt x="180717" y="22114"/>
                    </a:cubicBezTo>
                    <a:cubicBezTo>
                      <a:pt x="180624" y="24086"/>
                      <a:pt x="180342" y="26293"/>
                      <a:pt x="179872" y="28734"/>
                    </a:cubicBezTo>
                    <a:cubicBezTo>
                      <a:pt x="179403" y="31176"/>
                      <a:pt x="178464" y="33007"/>
                      <a:pt x="177055" y="34228"/>
                    </a:cubicBezTo>
                    <a:cubicBezTo>
                      <a:pt x="175647" y="35448"/>
                      <a:pt x="173722" y="36059"/>
                      <a:pt x="171280" y="36059"/>
                    </a:cubicBezTo>
                    <a:lnTo>
                      <a:pt x="81133" y="36059"/>
                    </a:lnTo>
                    <a:cubicBezTo>
                      <a:pt x="68737" y="36059"/>
                      <a:pt x="58126" y="40472"/>
                      <a:pt x="49300" y="49299"/>
                    </a:cubicBezTo>
                    <a:cubicBezTo>
                      <a:pt x="40473" y="58126"/>
                      <a:pt x="36059" y="68737"/>
                      <a:pt x="36059" y="81132"/>
                    </a:cubicBezTo>
                    <a:lnTo>
                      <a:pt x="36059" y="279457"/>
                    </a:lnTo>
                    <a:cubicBezTo>
                      <a:pt x="36059" y="291852"/>
                      <a:pt x="40473" y="302463"/>
                      <a:pt x="49300" y="311290"/>
                    </a:cubicBezTo>
                    <a:cubicBezTo>
                      <a:pt x="58126" y="320117"/>
                      <a:pt x="68737" y="324530"/>
                      <a:pt x="81133" y="324530"/>
                    </a:cubicBezTo>
                    <a:lnTo>
                      <a:pt x="162265" y="324530"/>
                    </a:lnTo>
                    <a:cubicBezTo>
                      <a:pt x="162453" y="324530"/>
                      <a:pt x="163486" y="324530"/>
                      <a:pt x="165364" y="324530"/>
                    </a:cubicBezTo>
                    <a:cubicBezTo>
                      <a:pt x="167242" y="324530"/>
                      <a:pt x="168463" y="324530"/>
                      <a:pt x="169027" y="324530"/>
                    </a:cubicBezTo>
                    <a:cubicBezTo>
                      <a:pt x="169590" y="324530"/>
                      <a:pt x="170670" y="324624"/>
                      <a:pt x="172266" y="324812"/>
                    </a:cubicBezTo>
                    <a:cubicBezTo>
                      <a:pt x="173862" y="325000"/>
                      <a:pt x="174942" y="325281"/>
                      <a:pt x="175506" y="325657"/>
                    </a:cubicBezTo>
                    <a:cubicBezTo>
                      <a:pt x="176069" y="326033"/>
                      <a:pt x="176821" y="326549"/>
                      <a:pt x="177759" y="327207"/>
                    </a:cubicBezTo>
                    <a:cubicBezTo>
                      <a:pt x="178699" y="327864"/>
                      <a:pt x="179356" y="328709"/>
                      <a:pt x="179732" y="329742"/>
                    </a:cubicBezTo>
                    <a:cubicBezTo>
                      <a:pt x="180107" y="330775"/>
                      <a:pt x="180295" y="332043"/>
                      <a:pt x="180295" y="333545"/>
                    </a:cubicBezTo>
                    <a:cubicBezTo>
                      <a:pt x="180295" y="334296"/>
                      <a:pt x="180389" y="336174"/>
                      <a:pt x="180577" y="339179"/>
                    </a:cubicBezTo>
                    <a:cubicBezTo>
                      <a:pt x="180764" y="342184"/>
                      <a:pt x="180811" y="344673"/>
                      <a:pt x="180717" y="346645"/>
                    </a:cubicBezTo>
                    <a:cubicBezTo>
                      <a:pt x="180624" y="348616"/>
                      <a:pt x="180342" y="350823"/>
                      <a:pt x="179872" y="353265"/>
                    </a:cubicBezTo>
                    <a:cubicBezTo>
                      <a:pt x="179403" y="355706"/>
                      <a:pt x="178464" y="357537"/>
                      <a:pt x="177055" y="358758"/>
                    </a:cubicBezTo>
                    <a:cubicBezTo>
                      <a:pt x="175647" y="359979"/>
                      <a:pt x="173722" y="360589"/>
                      <a:pt x="171280" y="360589"/>
                    </a:cubicBezTo>
                    <a:lnTo>
                      <a:pt x="81133" y="360589"/>
                    </a:lnTo>
                    <a:cubicBezTo>
                      <a:pt x="58784" y="360589"/>
                      <a:pt x="39674" y="352654"/>
                      <a:pt x="23805" y="336785"/>
                    </a:cubicBezTo>
                    <a:cubicBezTo>
                      <a:pt x="7935" y="320915"/>
                      <a:pt x="0" y="301806"/>
                      <a:pt x="0" y="279457"/>
                    </a:cubicBezTo>
                    <a:lnTo>
                      <a:pt x="0" y="81132"/>
                    </a:lnTo>
                    <a:cubicBezTo>
                      <a:pt x="0" y="58783"/>
                      <a:pt x="7935" y="39674"/>
                      <a:pt x="23805" y="23804"/>
                    </a:cubicBezTo>
                    <a:cubicBezTo>
                      <a:pt x="39674" y="7935"/>
                      <a:pt x="58784" y="0"/>
                      <a:pt x="8113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6" name="Grupo 5"/>
            <p:cNvGrpSpPr/>
            <p:nvPr/>
          </p:nvGrpSpPr>
          <p:grpSpPr>
            <a:xfrm>
              <a:off x="3903147" y="4467044"/>
              <a:ext cx="798564" cy="690148"/>
              <a:chOff x="4079776" y="3994746"/>
              <a:chExt cx="504000" cy="504000"/>
            </a:xfrm>
          </p:grpSpPr>
          <p:sp>
            <p:nvSpPr>
              <p:cNvPr id="63" name="Oval 6">
                <a:extLst>
                  <a:ext uri="{FF2B5EF4-FFF2-40B4-BE49-F238E27FC236}">
                    <a16:creationId xmlns:a16="http://schemas.microsoft.com/office/drawing/2014/main" id="{D1FE1C87-C950-4EC4-8F09-FC4BDC9FB0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9776" y="3994746"/>
                <a:ext cx="504000" cy="504000"/>
              </a:xfrm>
              <a:prstGeom prst="ellipse">
                <a:avLst/>
              </a:prstGeom>
              <a:solidFill>
                <a:srgbClr val="E1630C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/>
                <a:endParaRPr lang="en-US" sz="135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4" name="Freeform 415"/>
              <p:cNvSpPr>
                <a:spLocks noChangeAspect="1"/>
              </p:cNvSpPr>
              <p:nvPr/>
            </p:nvSpPr>
            <p:spPr>
              <a:xfrm>
                <a:off x="4205776" y="4141368"/>
                <a:ext cx="252000" cy="252207"/>
              </a:xfrm>
              <a:custGeom>
                <a:avLst/>
                <a:gdLst/>
                <a:ahLst/>
                <a:cxnLst/>
                <a:rect l="l" t="t" r="r" b="b"/>
                <a:pathLst>
                  <a:path w="459751" h="459752">
                    <a:moveTo>
                      <a:pt x="122544" y="0"/>
                    </a:moveTo>
                    <a:cubicBezTo>
                      <a:pt x="145269" y="0"/>
                      <a:pt x="164425" y="7982"/>
                      <a:pt x="180012" y="23946"/>
                    </a:cubicBezTo>
                    <a:lnTo>
                      <a:pt x="238045" y="82260"/>
                    </a:lnTo>
                    <a:cubicBezTo>
                      <a:pt x="253633" y="97848"/>
                      <a:pt x="261427" y="116910"/>
                      <a:pt x="261427" y="139447"/>
                    </a:cubicBezTo>
                    <a:cubicBezTo>
                      <a:pt x="261427" y="162547"/>
                      <a:pt x="253164" y="182173"/>
                      <a:pt x="236636" y="198325"/>
                    </a:cubicBezTo>
                    <a:lnTo>
                      <a:pt x="261427" y="223115"/>
                    </a:lnTo>
                    <a:cubicBezTo>
                      <a:pt x="277578" y="206588"/>
                      <a:pt x="297110" y="198325"/>
                      <a:pt x="320023" y="198325"/>
                    </a:cubicBezTo>
                    <a:cubicBezTo>
                      <a:pt x="342560" y="198325"/>
                      <a:pt x="361715" y="206212"/>
                      <a:pt x="377491" y="221988"/>
                    </a:cubicBezTo>
                    <a:lnTo>
                      <a:pt x="436087" y="280584"/>
                    </a:lnTo>
                    <a:cubicBezTo>
                      <a:pt x="451863" y="296360"/>
                      <a:pt x="459751" y="315516"/>
                      <a:pt x="459751" y="338053"/>
                    </a:cubicBezTo>
                    <a:cubicBezTo>
                      <a:pt x="459751" y="360590"/>
                      <a:pt x="451769" y="379652"/>
                      <a:pt x="435806" y="395240"/>
                    </a:cubicBezTo>
                    <a:lnTo>
                      <a:pt x="394394" y="436370"/>
                    </a:lnTo>
                    <a:cubicBezTo>
                      <a:pt x="378806" y="451958"/>
                      <a:pt x="359743" y="459752"/>
                      <a:pt x="337207" y="459752"/>
                    </a:cubicBezTo>
                    <a:cubicBezTo>
                      <a:pt x="314483" y="459752"/>
                      <a:pt x="295326" y="451770"/>
                      <a:pt x="279738" y="435806"/>
                    </a:cubicBezTo>
                    <a:lnTo>
                      <a:pt x="221706" y="377492"/>
                    </a:lnTo>
                    <a:cubicBezTo>
                      <a:pt x="206118" y="361904"/>
                      <a:pt x="198324" y="342842"/>
                      <a:pt x="198324" y="320305"/>
                    </a:cubicBezTo>
                    <a:cubicBezTo>
                      <a:pt x="198324" y="297205"/>
                      <a:pt x="206587" y="277579"/>
                      <a:pt x="223114" y="261428"/>
                    </a:cubicBezTo>
                    <a:lnTo>
                      <a:pt x="198324" y="236637"/>
                    </a:lnTo>
                    <a:cubicBezTo>
                      <a:pt x="182173" y="253164"/>
                      <a:pt x="162640" y="261428"/>
                      <a:pt x="139728" y="261428"/>
                    </a:cubicBezTo>
                    <a:cubicBezTo>
                      <a:pt x="117191" y="261428"/>
                      <a:pt x="98035" y="253540"/>
                      <a:pt x="82259" y="237764"/>
                    </a:cubicBezTo>
                    <a:lnTo>
                      <a:pt x="23664" y="179168"/>
                    </a:lnTo>
                    <a:cubicBezTo>
                      <a:pt x="7889" y="163392"/>
                      <a:pt x="0" y="144236"/>
                      <a:pt x="0" y="121699"/>
                    </a:cubicBezTo>
                    <a:cubicBezTo>
                      <a:pt x="0" y="99162"/>
                      <a:pt x="7982" y="80100"/>
                      <a:pt x="23946" y="64512"/>
                    </a:cubicBezTo>
                    <a:lnTo>
                      <a:pt x="65357" y="23382"/>
                    </a:lnTo>
                    <a:cubicBezTo>
                      <a:pt x="80945" y="7794"/>
                      <a:pt x="100007" y="0"/>
                      <a:pt x="122544" y="0"/>
                    </a:cubicBezTo>
                    <a:close/>
                    <a:moveTo>
                      <a:pt x="122544" y="54089"/>
                    </a:moveTo>
                    <a:cubicBezTo>
                      <a:pt x="115219" y="54089"/>
                      <a:pt x="108834" y="56624"/>
                      <a:pt x="103387" y="61695"/>
                    </a:cubicBezTo>
                    <a:lnTo>
                      <a:pt x="61976" y="102825"/>
                    </a:lnTo>
                    <a:cubicBezTo>
                      <a:pt x="56718" y="108083"/>
                      <a:pt x="54088" y="114375"/>
                      <a:pt x="54088" y="121699"/>
                    </a:cubicBezTo>
                    <a:cubicBezTo>
                      <a:pt x="54088" y="129212"/>
                      <a:pt x="56718" y="135597"/>
                      <a:pt x="61976" y="140855"/>
                    </a:cubicBezTo>
                    <a:lnTo>
                      <a:pt x="120571" y="199451"/>
                    </a:lnTo>
                    <a:cubicBezTo>
                      <a:pt x="125642" y="204522"/>
                      <a:pt x="132028" y="207058"/>
                      <a:pt x="139728" y="207058"/>
                    </a:cubicBezTo>
                    <a:cubicBezTo>
                      <a:pt x="147616" y="207058"/>
                      <a:pt x="154377" y="204147"/>
                      <a:pt x="160011" y="198325"/>
                    </a:cubicBezTo>
                    <a:cubicBezTo>
                      <a:pt x="159448" y="197761"/>
                      <a:pt x="157664" y="196024"/>
                      <a:pt x="154658" y="193113"/>
                    </a:cubicBezTo>
                    <a:cubicBezTo>
                      <a:pt x="151654" y="190202"/>
                      <a:pt x="149635" y="188183"/>
                      <a:pt x="148602" y="187056"/>
                    </a:cubicBezTo>
                    <a:cubicBezTo>
                      <a:pt x="147569" y="185929"/>
                      <a:pt x="146161" y="184145"/>
                      <a:pt x="144376" y="181704"/>
                    </a:cubicBezTo>
                    <a:cubicBezTo>
                      <a:pt x="142592" y="179262"/>
                      <a:pt x="141371" y="176868"/>
                      <a:pt x="140714" y="174520"/>
                    </a:cubicBezTo>
                    <a:cubicBezTo>
                      <a:pt x="140057" y="172172"/>
                      <a:pt x="139728" y="169590"/>
                      <a:pt x="139728" y="166773"/>
                    </a:cubicBezTo>
                    <a:cubicBezTo>
                      <a:pt x="139728" y="159261"/>
                      <a:pt x="142357" y="152875"/>
                      <a:pt x="147616" y="147617"/>
                    </a:cubicBezTo>
                    <a:cubicBezTo>
                      <a:pt x="152874" y="142358"/>
                      <a:pt x="159260" y="139729"/>
                      <a:pt x="166772" y="139729"/>
                    </a:cubicBezTo>
                    <a:cubicBezTo>
                      <a:pt x="169589" y="139729"/>
                      <a:pt x="172172" y="140057"/>
                      <a:pt x="174519" y="140715"/>
                    </a:cubicBezTo>
                    <a:cubicBezTo>
                      <a:pt x="176867" y="141372"/>
                      <a:pt x="179261" y="142593"/>
                      <a:pt x="181703" y="144377"/>
                    </a:cubicBezTo>
                    <a:cubicBezTo>
                      <a:pt x="184145" y="146161"/>
                      <a:pt x="185929" y="147570"/>
                      <a:pt x="187055" y="148603"/>
                    </a:cubicBezTo>
                    <a:cubicBezTo>
                      <a:pt x="188182" y="149635"/>
                      <a:pt x="190201" y="151654"/>
                      <a:pt x="193112" y="154659"/>
                    </a:cubicBezTo>
                    <a:cubicBezTo>
                      <a:pt x="196023" y="157664"/>
                      <a:pt x="197760" y="159448"/>
                      <a:pt x="198324" y="160012"/>
                    </a:cubicBezTo>
                    <a:cubicBezTo>
                      <a:pt x="204521" y="154190"/>
                      <a:pt x="207620" y="147335"/>
                      <a:pt x="207620" y="139447"/>
                    </a:cubicBezTo>
                    <a:cubicBezTo>
                      <a:pt x="207620" y="131935"/>
                      <a:pt x="204991" y="125549"/>
                      <a:pt x="199732" y="120291"/>
                    </a:cubicBezTo>
                    <a:lnTo>
                      <a:pt x="141700" y="61977"/>
                    </a:lnTo>
                    <a:cubicBezTo>
                      <a:pt x="136441" y="56718"/>
                      <a:pt x="130056" y="54089"/>
                      <a:pt x="122544" y="54089"/>
                    </a:cubicBezTo>
                    <a:close/>
                    <a:moveTo>
                      <a:pt x="320023" y="252413"/>
                    </a:moveTo>
                    <a:cubicBezTo>
                      <a:pt x="312135" y="252413"/>
                      <a:pt x="305374" y="255418"/>
                      <a:pt x="299740" y="261428"/>
                    </a:cubicBezTo>
                    <a:cubicBezTo>
                      <a:pt x="300303" y="261991"/>
                      <a:pt x="302087" y="263728"/>
                      <a:pt x="305092" y="266639"/>
                    </a:cubicBezTo>
                    <a:cubicBezTo>
                      <a:pt x="308097" y="269550"/>
                      <a:pt x="310116" y="271569"/>
                      <a:pt x="311149" y="272696"/>
                    </a:cubicBezTo>
                    <a:cubicBezTo>
                      <a:pt x="312182" y="273823"/>
                      <a:pt x="313590" y="275607"/>
                      <a:pt x="315374" y="278048"/>
                    </a:cubicBezTo>
                    <a:cubicBezTo>
                      <a:pt x="317159" y="280490"/>
                      <a:pt x="318379" y="282884"/>
                      <a:pt x="319037" y="285232"/>
                    </a:cubicBezTo>
                    <a:cubicBezTo>
                      <a:pt x="319694" y="287580"/>
                      <a:pt x="320023" y="290162"/>
                      <a:pt x="320023" y="292979"/>
                    </a:cubicBezTo>
                    <a:cubicBezTo>
                      <a:pt x="320023" y="300491"/>
                      <a:pt x="317393" y="306877"/>
                      <a:pt x="312135" y="312135"/>
                    </a:cubicBezTo>
                    <a:cubicBezTo>
                      <a:pt x="306876" y="317394"/>
                      <a:pt x="300491" y="320023"/>
                      <a:pt x="292979" y="320023"/>
                    </a:cubicBezTo>
                    <a:cubicBezTo>
                      <a:pt x="290161" y="320023"/>
                      <a:pt x="287579" y="319695"/>
                      <a:pt x="285231" y="319037"/>
                    </a:cubicBezTo>
                    <a:cubicBezTo>
                      <a:pt x="282884" y="318380"/>
                      <a:pt x="280490" y="317159"/>
                      <a:pt x="278048" y="315375"/>
                    </a:cubicBezTo>
                    <a:cubicBezTo>
                      <a:pt x="275606" y="313591"/>
                      <a:pt x="273822" y="312182"/>
                      <a:pt x="272695" y="311149"/>
                    </a:cubicBezTo>
                    <a:cubicBezTo>
                      <a:pt x="271569" y="310117"/>
                      <a:pt x="269550" y="308098"/>
                      <a:pt x="266639" y="305093"/>
                    </a:cubicBezTo>
                    <a:cubicBezTo>
                      <a:pt x="263728" y="302088"/>
                      <a:pt x="261990" y="300304"/>
                      <a:pt x="261427" y="299740"/>
                    </a:cubicBezTo>
                    <a:cubicBezTo>
                      <a:pt x="255229" y="305562"/>
                      <a:pt x="252130" y="312417"/>
                      <a:pt x="252130" y="320305"/>
                    </a:cubicBezTo>
                    <a:cubicBezTo>
                      <a:pt x="252130" y="327817"/>
                      <a:pt x="254760" y="334203"/>
                      <a:pt x="260018" y="339461"/>
                    </a:cubicBezTo>
                    <a:lnTo>
                      <a:pt x="318051" y="397775"/>
                    </a:lnTo>
                    <a:cubicBezTo>
                      <a:pt x="323121" y="402846"/>
                      <a:pt x="329507" y="405382"/>
                      <a:pt x="337207" y="405382"/>
                    </a:cubicBezTo>
                    <a:cubicBezTo>
                      <a:pt x="344719" y="405382"/>
                      <a:pt x="351105" y="402940"/>
                      <a:pt x="356363" y="398057"/>
                    </a:cubicBezTo>
                    <a:lnTo>
                      <a:pt x="397775" y="356927"/>
                    </a:lnTo>
                    <a:cubicBezTo>
                      <a:pt x="403033" y="351669"/>
                      <a:pt x="405662" y="345377"/>
                      <a:pt x="405662" y="338053"/>
                    </a:cubicBezTo>
                    <a:cubicBezTo>
                      <a:pt x="405662" y="330541"/>
                      <a:pt x="403033" y="324155"/>
                      <a:pt x="397775" y="318897"/>
                    </a:cubicBezTo>
                    <a:lnTo>
                      <a:pt x="339179" y="260301"/>
                    </a:lnTo>
                    <a:cubicBezTo>
                      <a:pt x="333921" y="255042"/>
                      <a:pt x="327535" y="252413"/>
                      <a:pt x="320023" y="2524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65" name="CuadroTexto 64"/>
            <p:cNvSpPr txBox="1"/>
            <p:nvPr/>
          </p:nvSpPr>
          <p:spPr>
            <a:xfrm>
              <a:off x="4727848" y="1568986"/>
              <a:ext cx="48277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Implementación del módulo de empalmes</a:t>
              </a:r>
              <a:endParaRPr lang="es-CO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CuadroTexto 65"/>
            <p:cNvSpPr txBox="1"/>
            <p:nvPr/>
          </p:nvSpPr>
          <p:spPr>
            <a:xfrm>
              <a:off x="4686710" y="2492896"/>
              <a:ext cx="48057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Renovación del sistema de préstamos en las clínicas - Sistema OLIB</a:t>
              </a:r>
              <a:endParaRPr lang="es-CO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CuadroTexto 66"/>
            <p:cNvSpPr txBox="1"/>
            <p:nvPr/>
          </p:nvSpPr>
          <p:spPr>
            <a:xfrm>
              <a:off x="4712117" y="3513202"/>
              <a:ext cx="48688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Mejoramiento del registro de remisiones de la Facultad</a:t>
              </a:r>
              <a:endParaRPr lang="es-CO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upo 4"/>
            <p:cNvGrpSpPr/>
            <p:nvPr/>
          </p:nvGrpSpPr>
          <p:grpSpPr>
            <a:xfrm>
              <a:off x="3905906" y="3476725"/>
              <a:ext cx="759701" cy="816371"/>
              <a:chOff x="4079776" y="2928434"/>
              <a:chExt cx="666884" cy="666884"/>
            </a:xfrm>
          </p:grpSpPr>
          <p:sp>
            <p:nvSpPr>
              <p:cNvPr id="70" name="Oval 6">
                <a:extLst>
                  <a:ext uri="{FF2B5EF4-FFF2-40B4-BE49-F238E27FC236}">
                    <a16:creationId xmlns:a16="http://schemas.microsoft.com/office/drawing/2014/main" id="{D1FE1C87-C950-4EC4-8F09-FC4BDC9FB0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9776" y="2928434"/>
                <a:ext cx="666884" cy="666884"/>
              </a:xfrm>
              <a:prstGeom prst="ellipse">
                <a:avLst/>
              </a:prstGeom>
              <a:gradFill rotWithShape="1">
                <a:gsLst>
                  <a:gs pos="0">
                    <a:srgbClr val="2CB2A6"/>
                  </a:gs>
                  <a:gs pos="80000">
                    <a:srgbClr val="2CB2A6"/>
                  </a:gs>
                  <a:gs pos="100000">
                    <a:srgbClr val="2CB2A6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/>
                <a:endParaRPr lang="en-US" sz="135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1" name="Freeform 414"/>
              <p:cNvSpPr>
                <a:spLocks noChangeAspect="1"/>
              </p:cNvSpPr>
              <p:nvPr/>
            </p:nvSpPr>
            <p:spPr>
              <a:xfrm>
                <a:off x="4250334" y="3044614"/>
                <a:ext cx="333442" cy="333716"/>
              </a:xfrm>
              <a:custGeom>
                <a:avLst/>
                <a:gdLst/>
                <a:ahLst/>
                <a:cxnLst/>
                <a:rect l="l" t="t" r="r" b="b"/>
                <a:pathLst>
                  <a:path w="504825" h="504825">
                    <a:moveTo>
                      <a:pt x="180295" y="0"/>
                    </a:moveTo>
                    <a:lnTo>
                      <a:pt x="297487" y="0"/>
                    </a:lnTo>
                    <a:cubicBezTo>
                      <a:pt x="304998" y="0"/>
                      <a:pt x="311384" y="2629"/>
                      <a:pt x="316642" y="7888"/>
                    </a:cubicBezTo>
                    <a:cubicBezTo>
                      <a:pt x="321901" y="13146"/>
                      <a:pt x="324530" y="19532"/>
                      <a:pt x="324530" y="27044"/>
                    </a:cubicBezTo>
                    <a:lnTo>
                      <a:pt x="324530" y="119445"/>
                    </a:lnTo>
                    <a:cubicBezTo>
                      <a:pt x="337301" y="111933"/>
                      <a:pt x="349321" y="108177"/>
                      <a:pt x="360590" y="108177"/>
                    </a:cubicBezTo>
                    <a:lnTo>
                      <a:pt x="477781" y="108177"/>
                    </a:lnTo>
                    <a:cubicBezTo>
                      <a:pt x="485293" y="108177"/>
                      <a:pt x="491678" y="110806"/>
                      <a:pt x="496937" y="116065"/>
                    </a:cubicBezTo>
                    <a:cubicBezTo>
                      <a:pt x="502196" y="121323"/>
                      <a:pt x="504825" y="127709"/>
                      <a:pt x="504825" y="135221"/>
                    </a:cubicBezTo>
                    <a:lnTo>
                      <a:pt x="504825" y="477781"/>
                    </a:lnTo>
                    <a:cubicBezTo>
                      <a:pt x="504825" y="485293"/>
                      <a:pt x="502196" y="491678"/>
                      <a:pt x="496937" y="496937"/>
                    </a:cubicBezTo>
                    <a:cubicBezTo>
                      <a:pt x="491678" y="502196"/>
                      <a:pt x="485293" y="504825"/>
                      <a:pt x="477781" y="504825"/>
                    </a:cubicBezTo>
                    <a:lnTo>
                      <a:pt x="207339" y="504825"/>
                    </a:lnTo>
                    <a:cubicBezTo>
                      <a:pt x="199826" y="504825"/>
                      <a:pt x="193441" y="502196"/>
                      <a:pt x="188183" y="496937"/>
                    </a:cubicBezTo>
                    <a:cubicBezTo>
                      <a:pt x="182924" y="491678"/>
                      <a:pt x="180295" y="485293"/>
                      <a:pt x="180295" y="477781"/>
                    </a:cubicBezTo>
                    <a:lnTo>
                      <a:pt x="180295" y="396648"/>
                    </a:lnTo>
                    <a:lnTo>
                      <a:pt x="27044" y="396648"/>
                    </a:lnTo>
                    <a:cubicBezTo>
                      <a:pt x="19532" y="396648"/>
                      <a:pt x="13146" y="394019"/>
                      <a:pt x="7888" y="388760"/>
                    </a:cubicBezTo>
                    <a:cubicBezTo>
                      <a:pt x="2629" y="383502"/>
                      <a:pt x="0" y="377116"/>
                      <a:pt x="0" y="369604"/>
                    </a:cubicBezTo>
                    <a:lnTo>
                      <a:pt x="0" y="180295"/>
                    </a:lnTo>
                    <a:cubicBezTo>
                      <a:pt x="0" y="172782"/>
                      <a:pt x="1878" y="164519"/>
                      <a:pt x="5635" y="155504"/>
                    </a:cubicBezTo>
                    <a:cubicBezTo>
                      <a:pt x="9390" y="146489"/>
                      <a:pt x="13897" y="139353"/>
                      <a:pt x="19156" y="134094"/>
                    </a:cubicBezTo>
                    <a:lnTo>
                      <a:pt x="134094" y="19156"/>
                    </a:lnTo>
                    <a:cubicBezTo>
                      <a:pt x="139353" y="13898"/>
                      <a:pt x="146489" y="9390"/>
                      <a:pt x="155504" y="5634"/>
                    </a:cubicBezTo>
                    <a:cubicBezTo>
                      <a:pt x="164519" y="1878"/>
                      <a:pt x="172782" y="0"/>
                      <a:pt x="180295" y="0"/>
                    </a:cubicBezTo>
                    <a:close/>
                    <a:moveTo>
                      <a:pt x="180295" y="36059"/>
                    </a:moveTo>
                    <a:lnTo>
                      <a:pt x="180295" y="153250"/>
                    </a:lnTo>
                    <a:cubicBezTo>
                      <a:pt x="180295" y="160763"/>
                      <a:pt x="177665" y="167148"/>
                      <a:pt x="172407" y="172407"/>
                    </a:cubicBezTo>
                    <a:cubicBezTo>
                      <a:pt x="167148" y="177665"/>
                      <a:pt x="160763" y="180295"/>
                      <a:pt x="153251" y="180295"/>
                    </a:cubicBezTo>
                    <a:lnTo>
                      <a:pt x="36059" y="180295"/>
                    </a:lnTo>
                    <a:lnTo>
                      <a:pt x="36059" y="360589"/>
                    </a:lnTo>
                    <a:lnTo>
                      <a:pt x="180295" y="360589"/>
                    </a:lnTo>
                    <a:lnTo>
                      <a:pt x="180295" y="288471"/>
                    </a:lnTo>
                    <a:cubicBezTo>
                      <a:pt x="180295" y="280959"/>
                      <a:pt x="182173" y="272696"/>
                      <a:pt x="185929" y="263681"/>
                    </a:cubicBezTo>
                    <a:cubicBezTo>
                      <a:pt x="189685" y="254666"/>
                      <a:pt x="194192" y="247530"/>
                      <a:pt x="199451" y="242271"/>
                    </a:cubicBezTo>
                    <a:lnTo>
                      <a:pt x="288471" y="153250"/>
                    </a:lnTo>
                    <a:lnTo>
                      <a:pt x="288471" y="36059"/>
                    </a:lnTo>
                    <a:lnTo>
                      <a:pt x="180295" y="36059"/>
                    </a:lnTo>
                    <a:close/>
                    <a:moveTo>
                      <a:pt x="360590" y="144236"/>
                    </a:moveTo>
                    <a:lnTo>
                      <a:pt x="360590" y="261427"/>
                    </a:lnTo>
                    <a:cubicBezTo>
                      <a:pt x="360590" y="268940"/>
                      <a:pt x="357960" y="275325"/>
                      <a:pt x="352702" y="280583"/>
                    </a:cubicBezTo>
                    <a:cubicBezTo>
                      <a:pt x="347443" y="285842"/>
                      <a:pt x="341057" y="288471"/>
                      <a:pt x="333545" y="288471"/>
                    </a:cubicBezTo>
                    <a:lnTo>
                      <a:pt x="216354" y="288471"/>
                    </a:lnTo>
                    <a:lnTo>
                      <a:pt x="216354" y="468766"/>
                    </a:lnTo>
                    <a:lnTo>
                      <a:pt x="468766" y="468766"/>
                    </a:lnTo>
                    <a:lnTo>
                      <a:pt x="468766" y="144236"/>
                    </a:lnTo>
                    <a:lnTo>
                      <a:pt x="360590" y="144236"/>
                    </a:lnTo>
                    <a:close/>
                    <a:moveTo>
                      <a:pt x="324530" y="168181"/>
                    </a:moveTo>
                    <a:lnTo>
                      <a:pt x="240299" y="252412"/>
                    </a:lnTo>
                    <a:lnTo>
                      <a:pt x="324530" y="252412"/>
                    </a:lnTo>
                    <a:lnTo>
                      <a:pt x="324530" y="168181"/>
                    </a:lnTo>
                    <a:close/>
                    <a:moveTo>
                      <a:pt x="144236" y="60004"/>
                    </a:moveTo>
                    <a:lnTo>
                      <a:pt x="60004" y="144236"/>
                    </a:lnTo>
                    <a:lnTo>
                      <a:pt x="144236" y="144236"/>
                    </a:lnTo>
                    <a:lnTo>
                      <a:pt x="144236" y="600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72" name="CuadroTexto 71"/>
            <p:cNvSpPr txBox="1"/>
            <p:nvPr/>
          </p:nvSpPr>
          <p:spPr>
            <a:xfrm>
              <a:off x="4686710" y="4449306"/>
              <a:ext cx="49302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Documentación de manuales de usuario para la historia clínica electrónica</a:t>
              </a:r>
              <a:endParaRPr lang="es-CO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upo 6"/>
            <p:cNvGrpSpPr/>
            <p:nvPr/>
          </p:nvGrpSpPr>
          <p:grpSpPr>
            <a:xfrm>
              <a:off x="3976697" y="5386070"/>
              <a:ext cx="735420" cy="707226"/>
              <a:chOff x="4083240" y="4879597"/>
              <a:chExt cx="504000" cy="504000"/>
            </a:xfrm>
          </p:grpSpPr>
          <p:sp>
            <p:nvSpPr>
              <p:cNvPr id="73" name="Oval 6">
                <a:extLst>
                  <a:ext uri="{FF2B5EF4-FFF2-40B4-BE49-F238E27FC236}">
                    <a16:creationId xmlns:a16="http://schemas.microsoft.com/office/drawing/2014/main" id="{D1FE1C87-C950-4EC4-8F09-FC4BDC9FB0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83240" y="4879597"/>
                <a:ext cx="504000" cy="504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/>
                <a:endParaRPr lang="en-US" sz="135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4" name="Freeform 327"/>
              <p:cNvSpPr/>
              <p:nvPr/>
            </p:nvSpPr>
            <p:spPr>
              <a:xfrm>
                <a:off x="4140418" y="5049274"/>
                <a:ext cx="356416" cy="180375"/>
              </a:xfrm>
              <a:custGeom>
                <a:avLst/>
                <a:gdLst>
                  <a:gd name="connsiteX0" fmla="*/ 247905 w 540882"/>
                  <a:gd name="connsiteY0" fmla="*/ 324530 h 360589"/>
                  <a:gd name="connsiteX1" fmla="*/ 243397 w 540882"/>
                  <a:gd name="connsiteY1" fmla="*/ 329038 h 360589"/>
                  <a:gd name="connsiteX2" fmla="*/ 247905 w 540882"/>
                  <a:gd name="connsiteY2" fmla="*/ 333545 h 360589"/>
                  <a:gd name="connsiteX3" fmla="*/ 292978 w 540882"/>
                  <a:gd name="connsiteY3" fmla="*/ 333545 h 360589"/>
                  <a:gd name="connsiteX4" fmla="*/ 297486 w 540882"/>
                  <a:gd name="connsiteY4" fmla="*/ 329038 h 360589"/>
                  <a:gd name="connsiteX5" fmla="*/ 292978 w 540882"/>
                  <a:gd name="connsiteY5" fmla="*/ 324530 h 360589"/>
                  <a:gd name="connsiteX6" fmla="*/ 0 w 540882"/>
                  <a:gd name="connsiteY6" fmla="*/ 306501 h 360589"/>
                  <a:gd name="connsiteX7" fmla="*/ 45074 w 540882"/>
                  <a:gd name="connsiteY7" fmla="*/ 306501 h 360589"/>
                  <a:gd name="connsiteX8" fmla="*/ 495808 w 540882"/>
                  <a:gd name="connsiteY8" fmla="*/ 306501 h 360589"/>
                  <a:gd name="connsiteX9" fmla="*/ 540882 w 540882"/>
                  <a:gd name="connsiteY9" fmla="*/ 306501 h 360589"/>
                  <a:gd name="connsiteX10" fmla="*/ 540882 w 540882"/>
                  <a:gd name="connsiteY10" fmla="*/ 333545 h 360589"/>
                  <a:gd name="connsiteX11" fmla="*/ 527642 w 540882"/>
                  <a:gd name="connsiteY11" fmla="*/ 352701 h 360589"/>
                  <a:gd name="connsiteX12" fmla="*/ 495808 w 540882"/>
                  <a:gd name="connsiteY12" fmla="*/ 360589 h 360589"/>
                  <a:gd name="connsiteX13" fmla="*/ 45074 w 540882"/>
                  <a:gd name="connsiteY13" fmla="*/ 360589 h 360589"/>
                  <a:gd name="connsiteX14" fmla="*/ 13240 w 540882"/>
                  <a:gd name="connsiteY14" fmla="*/ 352701 h 360589"/>
                  <a:gd name="connsiteX15" fmla="*/ 0 w 540882"/>
                  <a:gd name="connsiteY15" fmla="*/ 333545 h 360589"/>
                  <a:gd name="connsiteX16" fmla="*/ 117191 w 540882"/>
                  <a:gd name="connsiteY16" fmla="*/ 36059 h 360589"/>
                  <a:gd name="connsiteX17" fmla="*/ 110853 w 540882"/>
                  <a:gd name="connsiteY17" fmla="*/ 38735 h 360589"/>
                  <a:gd name="connsiteX18" fmla="*/ 108177 w 540882"/>
                  <a:gd name="connsiteY18" fmla="*/ 45073 h 360589"/>
                  <a:gd name="connsiteX19" fmla="*/ 108177 w 540882"/>
                  <a:gd name="connsiteY19" fmla="*/ 243398 h 360589"/>
                  <a:gd name="connsiteX20" fmla="*/ 110853 w 540882"/>
                  <a:gd name="connsiteY20" fmla="*/ 249736 h 360589"/>
                  <a:gd name="connsiteX21" fmla="*/ 117191 w 540882"/>
                  <a:gd name="connsiteY21" fmla="*/ 252412 h 360589"/>
                  <a:gd name="connsiteX22" fmla="*/ 423691 w 540882"/>
                  <a:gd name="connsiteY22" fmla="*/ 252412 h 360589"/>
                  <a:gd name="connsiteX23" fmla="*/ 430029 w 540882"/>
                  <a:gd name="connsiteY23" fmla="*/ 249736 h 360589"/>
                  <a:gd name="connsiteX24" fmla="*/ 432705 w 540882"/>
                  <a:gd name="connsiteY24" fmla="*/ 243398 h 360589"/>
                  <a:gd name="connsiteX25" fmla="*/ 432705 w 540882"/>
                  <a:gd name="connsiteY25" fmla="*/ 45073 h 360589"/>
                  <a:gd name="connsiteX26" fmla="*/ 430029 w 540882"/>
                  <a:gd name="connsiteY26" fmla="*/ 38735 h 360589"/>
                  <a:gd name="connsiteX27" fmla="*/ 423691 w 540882"/>
                  <a:gd name="connsiteY27" fmla="*/ 36059 h 360589"/>
                  <a:gd name="connsiteX28" fmla="*/ 117191 w 540882"/>
                  <a:gd name="connsiteY28" fmla="*/ 0 h 360589"/>
                  <a:gd name="connsiteX29" fmla="*/ 423691 w 540882"/>
                  <a:gd name="connsiteY29" fmla="*/ 0 h 360589"/>
                  <a:gd name="connsiteX30" fmla="*/ 455524 w 540882"/>
                  <a:gd name="connsiteY30" fmla="*/ 13240 h 360589"/>
                  <a:gd name="connsiteX31" fmla="*/ 468765 w 540882"/>
                  <a:gd name="connsiteY31" fmla="*/ 45073 h 360589"/>
                  <a:gd name="connsiteX32" fmla="*/ 468765 w 540882"/>
                  <a:gd name="connsiteY32" fmla="*/ 243398 h 360589"/>
                  <a:gd name="connsiteX33" fmla="*/ 455524 w 540882"/>
                  <a:gd name="connsiteY33" fmla="*/ 275231 h 360589"/>
                  <a:gd name="connsiteX34" fmla="*/ 423691 w 540882"/>
                  <a:gd name="connsiteY34" fmla="*/ 288471 h 360589"/>
                  <a:gd name="connsiteX35" fmla="*/ 117191 w 540882"/>
                  <a:gd name="connsiteY35" fmla="*/ 288471 h 360589"/>
                  <a:gd name="connsiteX36" fmla="*/ 85357 w 540882"/>
                  <a:gd name="connsiteY36" fmla="*/ 275231 h 360589"/>
                  <a:gd name="connsiteX37" fmla="*/ 72117 w 540882"/>
                  <a:gd name="connsiteY37" fmla="*/ 243398 h 360589"/>
                  <a:gd name="connsiteX38" fmla="*/ 72117 w 540882"/>
                  <a:gd name="connsiteY38" fmla="*/ 45073 h 360589"/>
                  <a:gd name="connsiteX39" fmla="*/ 85357 w 540882"/>
                  <a:gd name="connsiteY39" fmla="*/ 13240 h 360589"/>
                  <a:gd name="connsiteX40" fmla="*/ 117191 w 540882"/>
                  <a:gd name="connsiteY40" fmla="*/ 0 h 36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540882" h="360589">
                    <a:moveTo>
                      <a:pt x="247905" y="324530"/>
                    </a:moveTo>
                    <a:cubicBezTo>
                      <a:pt x="244900" y="324530"/>
                      <a:pt x="243397" y="326033"/>
                      <a:pt x="243397" y="329038"/>
                    </a:cubicBezTo>
                    <a:cubicBezTo>
                      <a:pt x="243397" y="332042"/>
                      <a:pt x="244900" y="333545"/>
                      <a:pt x="247905" y="333545"/>
                    </a:cubicBezTo>
                    <a:lnTo>
                      <a:pt x="292978" y="333545"/>
                    </a:lnTo>
                    <a:cubicBezTo>
                      <a:pt x="295983" y="333545"/>
                      <a:pt x="297486" y="332042"/>
                      <a:pt x="297486" y="329038"/>
                    </a:cubicBezTo>
                    <a:cubicBezTo>
                      <a:pt x="297486" y="326033"/>
                      <a:pt x="295983" y="324530"/>
                      <a:pt x="292978" y="324530"/>
                    </a:cubicBezTo>
                    <a:close/>
                    <a:moveTo>
                      <a:pt x="0" y="306501"/>
                    </a:moveTo>
                    <a:lnTo>
                      <a:pt x="45074" y="306501"/>
                    </a:lnTo>
                    <a:lnTo>
                      <a:pt x="495808" y="306501"/>
                    </a:lnTo>
                    <a:lnTo>
                      <a:pt x="540882" y="306501"/>
                    </a:lnTo>
                    <a:lnTo>
                      <a:pt x="540882" y="333545"/>
                    </a:lnTo>
                    <a:cubicBezTo>
                      <a:pt x="540882" y="341057"/>
                      <a:pt x="536469" y="347443"/>
                      <a:pt x="527642" y="352701"/>
                    </a:cubicBezTo>
                    <a:cubicBezTo>
                      <a:pt x="518815" y="357960"/>
                      <a:pt x="508204" y="360589"/>
                      <a:pt x="495808" y="360589"/>
                    </a:cubicBezTo>
                    <a:lnTo>
                      <a:pt x="45074" y="360589"/>
                    </a:lnTo>
                    <a:cubicBezTo>
                      <a:pt x="32678" y="360589"/>
                      <a:pt x="22067" y="357960"/>
                      <a:pt x="13240" y="352701"/>
                    </a:cubicBezTo>
                    <a:cubicBezTo>
                      <a:pt x="4413" y="347443"/>
                      <a:pt x="0" y="341057"/>
                      <a:pt x="0" y="333545"/>
                    </a:cubicBezTo>
                    <a:close/>
                    <a:moveTo>
                      <a:pt x="117191" y="36059"/>
                    </a:moveTo>
                    <a:cubicBezTo>
                      <a:pt x="114750" y="36059"/>
                      <a:pt x="112637" y="36951"/>
                      <a:pt x="110853" y="38735"/>
                    </a:cubicBezTo>
                    <a:cubicBezTo>
                      <a:pt x="109068" y="40519"/>
                      <a:pt x="108177" y="42632"/>
                      <a:pt x="108177" y="45073"/>
                    </a:cubicBezTo>
                    <a:lnTo>
                      <a:pt x="108177" y="243398"/>
                    </a:lnTo>
                    <a:cubicBezTo>
                      <a:pt x="108177" y="245839"/>
                      <a:pt x="109068" y="247952"/>
                      <a:pt x="110853" y="249736"/>
                    </a:cubicBezTo>
                    <a:cubicBezTo>
                      <a:pt x="112637" y="251520"/>
                      <a:pt x="114750" y="252412"/>
                      <a:pt x="117191" y="252412"/>
                    </a:cubicBezTo>
                    <a:lnTo>
                      <a:pt x="423691" y="252412"/>
                    </a:lnTo>
                    <a:cubicBezTo>
                      <a:pt x="426132" y="252412"/>
                      <a:pt x="428245" y="251520"/>
                      <a:pt x="430029" y="249736"/>
                    </a:cubicBezTo>
                    <a:cubicBezTo>
                      <a:pt x="431814" y="247952"/>
                      <a:pt x="432705" y="245839"/>
                      <a:pt x="432705" y="243398"/>
                    </a:cubicBezTo>
                    <a:lnTo>
                      <a:pt x="432705" y="45073"/>
                    </a:lnTo>
                    <a:cubicBezTo>
                      <a:pt x="432705" y="42632"/>
                      <a:pt x="431814" y="40519"/>
                      <a:pt x="430029" y="38735"/>
                    </a:cubicBezTo>
                    <a:cubicBezTo>
                      <a:pt x="428245" y="36951"/>
                      <a:pt x="426132" y="36059"/>
                      <a:pt x="423691" y="36059"/>
                    </a:cubicBezTo>
                    <a:close/>
                    <a:moveTo>
                      <a:pt x="117191" y="0"/>
                    </a:moveTo>
                    <a:lnTo>
                      <a:pt x="423691" y="0"/>
                    </a:lnTo>
                    <a:cubicBezTo>
                      <a:pt x="436086" y="0"/>
                      <a:pt x="446697" y="4413"/>
                      <a:pt x="455524" y="13240"/>
                    </a:cubicBezTo>
                    <a:cubicBezTo>
                      <a:pt x="464351" y="22067"/>
                      <a:pt x="468765" y="32678"/>
                      <a:pt x="468765" y="45073"/>
                    </a:cubicBezTo>
                    <a:lnTo>
                      <a:pt x="468765" y="243398"/>
                    </a:lnTo>
                    <a:cubicBezTo>
                      <a:pt x="468765" y="255793"/>
                      <a:pt x="464351" y="266404"/>
                      <a:pt x="455524" y="275231"/>
                    </a:cubicBezTo>
                    <a:cubicBezTo>
                      <a:pt x="446697" y="284058"/>
                      <a:pt x="436086" y="288471"/>
                      <a:pt x="423691" y="288471"/>
                    </a:cubicBezTo>
                    <a:lnTo>
                      <a:pt x="117191" y="288471"/>
                    </a:lnTo>
                    <a:cubicBezTo>
                      <a:pt x="104796" y="288471"/>
                      <a:pt x="94185" y="284058"/>
                      <a:pt x="85357" y="275231"/>
                    </a:cubicBezTo>
                    <a:cubicBezTo>
                      <a:pt x="76531" y="266404"/>
                      <a:pt x="72117" y="255793"/>
                      <a:pt x="72117" y="243398"/>
                    </a:cubicBezTo>
                    <a:lnTo>
                      <a:pt x="72117" y="45073"/>
                    </a:lnTo>
                    <a:cubicBezTo>
                      <a:pt x="72117" y="32678"/>
                      <a:pt x="76531" y="22067"/>
                      <a:pt x="85357" y="13240"/>
                    </a:cubicBezTo>
                    <a:cubicBezTo>
                      <a:pt x="94185" y="4413"/>
                      <a:pt x="104796" y="0"/>
                      <a:pt x="11719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75" name="CuadroTexto 74"/>
            <p:cNvSpPr txBox="1"/>
            <p:nvPr/>
          </p:nvSpPr>
          <p:spPr>
            <a:xfrm>
              <a:off x="4727848" y="5457418"/>
              <a:ext cx="48891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Desarrollo de módulo para registro de la clasificación de los pacientes</a:t>
              </a:r>
              <a:endParaRPr lang="es-CO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7 CuadroTexto"/>
          <p:cNvSpPr txBox="1"/>
          <p:nvPr/>
        </p:nvSpPr>
        <p:spPr>
          <a:xfrm>
            <a:off x="263352" y="5724545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solidFill>
                  <a:schemeClr val="bg1"/>
                </a:solidFill>
              </a:rPr>
              <a:t>*Reportados por Oficina de Gestión de la Información </a:t>
            </a:r>
            <a:endParaRPr lang="es-CO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9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 txBox="1">
            <a:spLocks/>
          </p:cNvSpPr>
          <p:nvPr/>
        </p:nvSpPr>
        <p:spPr>
          <a:xfrm>
            <a:off x="3127777" y="692696"/>
            <a:ext cx="6264696" cy="63685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Logros tangibles desde nuestros docentes:</a:t>
            </a:r>
            <a:endParaRPr lang="es-CO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113352" y="1916832"/>
            <a:ext cx="8761631" cy="4291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7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historia siempre está disponible y se custodia la información de los pacientes. La Facultad cumple con la normatividad.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s-ES" sz="17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CO" sz="17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Podemos revisar las actividades desarrolladas durante la atención.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s-ES" sz="17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7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historia electrónica es dinámica, tiene transversalidad y permite identificar atenciones en todos los servicios.</a:t>
            </a:r>
            <a:endParaRPr lang="es-CO" sz="17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sz="17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7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el desarrollo del aplicativo SIFO, el profesor tiene control de los RIPS registrados por el estudiante.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sz="17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7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la implementación del registro de los empalmes electrónico, los pacientes no dependen de los registros manuales y se evita el riesgo de pérdida de información.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7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7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Fortalece y agiliza la docencia y la investigación.</a:t>
            </a:r>
          </a:p>
        </p:txBody>
      </p:sp>
    </p:spTree>
    <p:extLst>
      <p:ext uri="{BB962C8B-B14F-4D97-AF65-F5344CB8AC3E}">
        <p14:creationId xmlns:p14="http://schemas.microsoft.com/office/powerpoint/2010/main" val="323585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63352" y="873725"/>
            <a:ext cx="11723294" cy="5385154"/>
            <a:chOff x="155440" y="980728"/>
            <a:chExt cx="11723294" cy="5385154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40" b="7090"/>
            <a:stretch/>
          </p:blipFill>
          <p:spPr>
            <a:xfrm>
              <a:off x="155440" y="983037"/>
              <a:ext cx="3761725" cy="3950986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" t="18080" r="15667" b="3429"/>
            <a:stretch/>
          </p:blipFill>
          <p:spPr>
            <a:xfrm>
              <a:off x="8310138" y="986768"/>
              <a:ext cx="3568596" cy="5379114"/>
            </a:xfrm>
            <a:prstGeom prst="rect">
              <a:avLst/>
            </a:prstGeom>
          </p:spPr>
        </p:pic>
        <p:sp>
          <p:nvSpPr>
            <p:cNvPr id="16" name="CuadroTexto 15"/>
            <p:cNvSpPr txBox="1"/>
            <p:nvPr/>
          </p:nvSpPr>
          <p:spPr>
            <a:xfrm>
              <a:off x="8422350" y="980728"/>
              <a:ext cx="104326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CO" b="1" i="1" dirty="0" smtClean="0"/>
                <a:t>Después</a:t>
              </a:r>
              <a:endParaRPr lang="es-CO" b="1" i="1" dirty="0"/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6" t="4414" r="14510" b="16134"/>
            <a:stretch/>
          </p:blipFill>
          <p:spPr>
            <a:xfrm>
              <a:off x="4007768" y="980728"/>
              <a:ext cx="3752809" cy="5355560"/>
            </a:xfrm>
            <a:prstGeom prst="rect">
              <a:avLst/>
            </a:prstGeom>
          </p:spPr>
        </p:pic>
        <p:sp>
          <p:nvSpPr>
            <p:cNvPr id="21" name="CuadroTexto 20"/>
            <p:cNvSpPr txBox="1"/>
            <p:nvPr/>
          </p:nvSpPr>
          <p:spPr>
            <a:xfrm>
              <a:off x="155440" y="1055045"/>
              <a:ext cx="864096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CO" sz="2000" i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Antes</a:t>
              </a:r>
              <a:endParaRPr lang="es-CO" sz="20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2318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4223792" y="1425163"/>
            <a:ext cx="6912769" cy="2620402"/>
            <a:chOff x="4308230" y="2289259"/>
            <a:chExt cx="6912769" cy="2620402"/>
          </a:xfrm>
        </p:grpSpPr>
        <p:sp>
          <p:nvSpPr>
            <p:cNvPr id="19" name="Rectángulo 18"/>
            <p:cNvSpPr/>
            <p:nvPr/>
          </p:nvSpPr>
          <p:spPr>
            <a:xfrm>
              <a:off x="4308230" y="3356992"/>
              <a:ext cx="6756322" cy="15526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07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ES" dirty="0" smtClean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Hemos disminuido el préstamo de historias en un 99% y el desplazamiento de las mismas a la clínica.</a:t>
              </a:r>
            </a:p>
            <a:p>
              <a:pPr marL="285750" indent="-285750" algn="just">
                <a:lnSpc>
                  <a:spcPct val="107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 algn="just">
                <a:lnSpc>
                  <a:spcPct val="107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ES" dirty="0" smtClean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En el agendamiento podemos darnos cuenta del cumplimiento de citas, cancelaciones y faltas.</a:t>
              </a:r>
            </a:p>
          </p:txBody>
        </p:sp>
        <p:sp>
          <p:nvSpPr>
            <p:cNvPr id="20" name="2 Título"/>
            <p:cNvSpPr txBox="1">
              <a:spLocks/>
            </p:cNvSpPr>
            <p:nvPr/>
          </p:nvSpPr>
          <p:spPr>
            <a:xfrm>
              <a:off x="4308230" y="2289259"/>
              <a:ext cx="6912769" cy="636851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E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Desde nuestras auxiliares:</a:t>
              </a:r>
              <a:endParaRPr lang="es-CO" sz="3600" b="1" dirty="0"/>
            </a:p>
          </p:txBody>
        </p:sp>
      </p:grp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" t="18080" r="15667" b="3429"/>
          <a:stretch/>
        </p:blipFill>
        <p:spPr>
          <a:xfrm>
            <a:off x="335360" y="1041515"/>
            <a:ext cx="3568596" cy="537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77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n para Reporte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132856"/>
            <a:ext cx="2868684" cy="242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Título"/>
          <p:cNvSpPr txBox="1">
            <a:spLocks/>
          </p:cNvSpPr>
          <p:nvPr/>
        </p:nvSpPr>
        <p:spPr>
          <a:xfrm>
            <a:off x="695400" y="559901"/>
            <a:ext cx="1764197" cy="63685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</a:t>
            </a:r>
            <a:endParaRPr lang="es-CO" sz="36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863751" y="1052736"/>
            <a:ext cx="7632848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Mayor adherencia de estudiantes, profesores y auxiliares a la utilización de los sistemas de información de la Facultad.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Trabajar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por la integralidad de la 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Historia Clínica Electrónica.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CO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0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Fortalecer el sistema de referencia y contra referencia.</a:t>
            </a:r>
          </a:p>
          <a:p>
            <a:pPr algn="just">
              <a:lnSpc>
                <a:spcPct val="107000"/>
              </a:lnSpc>
            </a:pP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Fortalecer el sistema de reportes del SIFO, para generar más información de las clínicas.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s-C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Mejorar el sistema de cobros para que se puedan hacer en línea.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Las radiografías tomadas en el Centro de Ayudas Diagnóstica, sean enviadas inmediatamente al servidor.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Título"/>
          <p:cNvSpPr txBox="1">
            <a:spLocks/>
          </p:cNvSpPr>
          <p:nvPr/>
        </p:nvSpPr>
        <p:spPr>
          <a:xfrm>
            <a:off x="5159896" y="692696"/>
            <a:ext cx="5184576" cy="100679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Campaña Permanente por el Cuidado-CPC</a:t>
            </a:r>
            <a:endParaRPr lang="es-CO" sz="3600" b="1" dirty="0"/>
          </a:p>
        </p:txBody>
      </p:sp>
      <p:sp>
        <p:nvSpPr>
          <p:cNvPr id="9" name="Rectángulo 8"/>
          <p:cNvSpPr/>
          <p:nvPr/>
        </p:nvSpPr>
        <p:spPr>
          <a:xfrm>
            <a:off x="5231904" y="2060848"/>
            <a:ext cx="6480720" cy="371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Jornada de sensibilización “Mi compromiso con el cuidado de todos”.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es-ES" sz="2000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Dinámica “La Grulla de los deseos”.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es-CO" sz="2000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Desarrollo de la “Campaña por el Cuidado del Agua y su importancia</a:t>
            </a:r>
            <a:r>
              <a:rPr lang="es-CO" sz="20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Estudiantes del Curso Sociedad, Salud e Investigación III y profesora Marcela Gómez.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es-CO" sz="2000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O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Continuación de la Campaña por una Facultad Libre de Humo.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61521"/>
            <a:ext cx="4896544" cy="666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Título"/>
          <p:cNvSpPr txBox="1">
            <a:spLocks/>
          </p:cNvSpPr>
          <p:nvPr/>
        </p:nvSpPr>
        <p:spPr>
          <a:xfrm>
            <a:off x="262746" y="46809"/>
            <a:ext cx="9073008" cy="100679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Campaña Permanente por el Cuidado-CPC</a:t>
            </a:r>
            <a:endParaRPr lang="es-CO" sz="3600" b="1" dirty="0"/>
          </a:p>
        </p:txBody>
      </p:sp>
      <p:sp>
        <p:nvSpPr>
          <p:cNvPr id="11" name="Rectángulo 10"/>
          <p:cNvSpPr/>
          <p:nvPr/>
        </p:nvSpPr>
        <p:spPr>
          <a:xfrm>
            <a:off x="245514" y="1461627"/>
            <a:ext cx="2593500" cy="4241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Folleto </a:t>
            </a: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recomendaciones para el buen uso del </a:t>
            </a:r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agua:</a:t>
            </a:r>
          </a:p>
          <a:p>
            <a:pPr>
              <a:lnSpc>
                <a:spcPct val="107000"/>
              </a:lnSpc>
            </a:pPr>
            <a:endParaRPr lang="es-CO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Lavado de manos e instrumental.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Salón de yesos.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Laboratorios.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Lavado de espacios. 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Regado de plantas.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Limpieza del carro.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Lavado de ropa.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Ducha.</a:t>
            </a:r>
            <a:endParaRPr lang="es-CO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b="79084"/>
          <a:stretch/>
        </p:blipFill>
        <p:spPr>
          <a:xfrm>
            <a:off x="7536160" y="908720"/>
            <a:ext cx="3816424" cy="12121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982185"/>
            <a:ext cx="3456384" cy="5500627"/>
          </a:xfrm>
          <a:prstGeom prst="rect">
            <a:avLst/>
          </a:prstGeom>
        </p:spPr>
      </p:pic>
      <p:sp>
        <p:nvSpPr>
          <p:cNvPr id="12" name="2 Título"/>
          <p:cNvSpPr txBox="1">
            <a:spLocks/>
          </p:cNvSpPr>
          <p:nvPr/>
        </p:nvSpPr>
        <p:spPr>
          <a:xfrm>
            <a:off x="7192746" y="2204864"/>
            <a:ext cx="4248472" cy="414763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b="1" dirty="0" smtClean="0"/>
              <a:t>Sabías que en nuestra Facultad, los eyectores permanecen abiertos sin usar 8 horas diarias, esto equivale a 26.6 litros de agua que se derrochan diariamente. </a:t>
            </a:r>
          </a:p>
          <a:p>
            <a:endParaRPr lang="es-ES" sz="2200" b="1" dirty="0"/>
          </a:p>
          <a:p>
            <a:r>
              <a:rPr lang="es-ES" sz="2200" b="1" dirty="0" smtClean="0"/>
              <a:t>Si dejamos todos los eyectores de la clínica </a:t>
            </a:r>
            <a:r>
              <a:rPr lang="es-ES" sz="2200" b="1" smtClean="0"/>
              <a:t>C abiertos (40), </a:t>
            </a:r>
            <a:r>
              <a:rPr lang="es-ES" sz="2200" b="1" dirty="0" smtClean="0"/>
              <a:t>se pierden 1064 litros de agua diarios.</a:t>
            </a:r>
          </a:p>
          <a:p>
            <a:endParaRPr lang="es-ES" sz="2200" b="1" dirty="0"/>
          </a:p>
          <a:p>
            <a:r>
              <a:rPr lang="es-ES" sz="2200" b="1" dirty="0"/>
              <a:t>Contamos con </a:t>
            </a:r>
            <a:r>
              <a:rPr lang="es-ES" sz="2200" b="1" dirty="0" smtClean="0"/>
              <a:t>un </a:t>
            </a:r>
            <a:r>
              <a:rPr lang="es-ES" sz="2200" b="1" dirty="0"/>
              <a:t>total de 167 </a:t>
            </a:r>
            <a:r>
              <a:rPr lang="es-ES" sz="2200" b="1" dirty="0" smtClean="0"/>
              <a:t>unidades odontológicas.</a:t>
            </a:r>
            <a:endParaRPr lang="es-CO" sz="2200" b="1" dirty="0"/>
          </a:p>
        </p:txBody>
      </p:sp>
    </p:spTree>
    <p:extLst>
      <p:ext uri="{BB962C8B-B14F-4D97-AF65-F5344CB8AC3E}">
        <p14:creationId xmlns:p14="http://schemas.microsoft.com/office/powerpoint/2010/main" val="115469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Título"/>
          <p:cNvSpPr txBox="1">
            <a:spLocks/>
          </p:cNvSpPr>
          <p:nvPr/>
        </p:nvSpPr>
        <p:spPr>
          <a:xfrm>
            <a:off x="191344" y="1268760"/>
            <a:ext cx="11809918" cy="352707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Muchas Gracias</a:t>
            </a:r>
          </a:p>
          <a:p>
            <a:pPr algn="ctr"/>
            <a:endParaRPr lang="es-E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 Y TODAS</a:t>
            </a:r>
          </a:p>
          <a:p>
            <a:pPr algn="ctr"/>
            <a:r>
              <a:rPr lang="es-E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aportamos  a esta construcción de “Una mejor Facultad para la formación y la convivencia”</a:t>
            </a:r>
            <a:endParaRPr lang="es-CO" sz="3600" b="1" i="1" dirty="0"/>
          </a:p>
        </p:txBody>
      </p:sp>
    </p:spTree>
    <p:extLst>
      <p:ext uri="{BB962C8B-B14F-4D97-AF65-F5344CB8AC3E}">
        <p14:creationId xmlns:p14="http://schemas.microsoft.com/office/powerpoint/2010/main" val="320202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8066</TotalTime>
  <Words>585</Words>
  <Application>Microsoft Office PowerPoint</Application>
  <PresentationFormat>Panorámica</PresentationFormat>
  <Paragraphs>81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Franklin Gothic Book</vt:lpstr>
      <vt:lpstr>Franklin Gothic Demi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trabajo «Aportes del profesorado a la propuesta del Plan de Acción 2016 – 2019»  “Hacia una mejor Facultad para la formación y la convivencia”</dc:title>
  <dc:creator>FdeO</dc:creator>
  <cp:lastModifiedBy>CLAUDIA MARCELA CAMPUZANO PELAEZ</cp:lastModifiedBy>
  <cp:revision>1003</cp:revision>
  <dcterms:modified xsi:type="dcterms:W3CDTF">2019-08-15T17:36:05Z</dcterms:modified>
</cp:coreProperties>
</file>