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67" r:id="rId2"/>
    <p:sldId id="464" r:id="rId3"/>
    <p:sldId id="465" r:id="rId4"/>
    <p:sldId id="466" r:id="rId5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338"/>
    <a:srgbClr val="8497B0"/>
    <a:srgbClr val="006178"/>
    <a:srgbClr val="B0063D"/>
    <a:srgbClr val="EB751F"/>
    <a:srgbClr val="FBBA23"/>
    <a:srgbClr val="ED5146"/>
    <a:srgbClr val="2CB8AC"/>
    <a:srgbClr val="B1D03F"/>
    <a:srgbClr val="114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434" autoAdjust="0"/>
  </p:normalViewPr>
  <p:slideViewPr>
    <p:cSldViewPr>
      <p:cViewPr varScale="1">
        <p:scale>
          <a:sx n="111" d="100"/>
          <a:sy n="111" d="100"/>
        </p:scale>
        <p:origin x="1176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52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FE264-2AFC-4916-B1C8-52FD7020CD1C}" type="datetimeFigureOut">
              <a:rPr lang="es-CO" smtClean="0"/>
              <a:t>15/08/2019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5C121-B148-4847-9D82-40905A4D73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1642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1FE4-E9D5-4D56-BD41-C6C9F30325D9}" type="datetimeFigureOut">
              <a:rPr lang="es-ES" smtClean="0"/>
              <a:pPr/>
              <a:t>15/08/2019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2A7A-93D9-4685-896C-F2E3186FB3B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36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y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9992"/>
            <a:ext cx="12192000" cy="20632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5192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6939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968260"/>
            <a:ext cx="9144000" cy="8408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E00FB-8F05-4282-9EB6-A9CF8F6C4E17}" type="datetimeFigureOut">
              <a:rPr lang="es-CO" smtClean="0"/>
              <a:pPr/>
              <a:t>15/08/2019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9D314-819E-4FBA-B993-A47DFBD4FDE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94" y="260648"/>
            <a:ext cx="3072474" cy="11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9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5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10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ED51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47328" y="-18357"/>
            <a:ext cx="2808312" cy="179117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Promoción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la participación y la transparencia en la gestión académico administrativa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la Facultad</a:t>
            </a:r>
          </a:p>
        </p:txBody>
      </p:sp>
    </p:spTree>
    <p:extLst>
      <p:ext uri="{BB962C8B-B14F-4D97-AF65-F5344CB8AC3E}">
        <p14:creationId xmlns:p14="http://schemas.microsoft.com/office/powerpoint/2010/main" val="352462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2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FBBA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239688" y="84566"/>
            <a:ext cx="252028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Consolidación de procesos, capacidades y recursos de la Facultad</a:t>
            </a:r>
          </a:p>
        </p:txBody>
      </p:sp>
    </p:spTree>
    <p:extLst>
      <p:ext uri="{BB962C8B-B14F-4D97-AF65-F5344CB8AC3E}">
        <p14:creationId xmlns:p14="http://schemas.microsoft.com/office/powerpoint/2010/main" val="59611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EB751F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268525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Consolidación </a:t>
            </a:r>
            <a:r>
              <a:rPr lang="es-ES" sz="13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incidencia regional, nacional e internacional de la Facultad y la gestión de relaciones de valor con el </a:t>
            </a:r>
            <a:r>
              <a:rPr lang="es-ES" sz="13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1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2BB6AA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2CB8AC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268525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Orientación estratégica de la producción científico-tecnológica y de la innovación en la Facultad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0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617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00617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188640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Fomento del reconocimiento y la convivencia en la Facultad</a:t>
            </a:r>
          </a:p>
        </p:txBody>
      </p:sp>
      <p:pic>
        <p:nvPicPr>
          <p:cNvPr id="10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3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ED5146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ED5146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11424" y="188640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Promoción       de la participación y la transparencia en la gestión académico administrativa    de la Facultad</a:t>
            </a:r>
          </a:p>
        </p:txBody>
      </p:sp>
      <p:pic>
        <p:nvPicPr>
          <p:cNvPr id="14" name="Marcador de contenido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10800000">
            <a:off x="3431704" y="116633"/>
            <a:ext cx="6480720" cy="407044"/>
          </a:xfrm>
          <a:prstGeom prst="rect">
            <a:avLst/>
          </a:prstGeom>
        </p:spPr>
      </p:pic>
      <p:pic>
        <p:nvPicPr>
          <p:cNvPr id="15" name="6 Imagen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5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9"/>
          <p:cNvSpPr/>
          <p:nvPr userDrawn="1"/>
        </p:nvSpPr>
        <p:spPr>
          <a:xfrm>
            <a:off x="2999656" y="558800"/>
            <a:ext cx="9201554" cy="6299200"/>
          </a:xfrm>
          <a:prstGeom prst="rect">
            <a:avLst/>
          </a:prstGeom>
          <a:solidFill>
            <a:srgbClr val="6E9E7D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algn="ctr">
              <a:defRPr sz="2400" b="0">
                <a:solidFill>
                  <a:srgbClr val="006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7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8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solidFill>
            <a:schemeClr val="accent6">
              <a:lumMod val="20000"/>
              <a:lumOff val="80000"/>
              <a:alpha val="2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9"/>
          <p:cNvSpPr/>
          <p:nvPr userDrawn="1"/>
        </p:nvSpPr>
        <p:spPr>
          <a:xfrm>
            <a:off x="2999656" y="548680"/>
            <a:ext cx="9201554" cy="64087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6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O" sz="2800" dirty="0">
              <a:solidFill>
                <a:srgbClr val="212F3F"/>
              </a:solidFill>
            </a:endParaRPr>
          </a:p>
        </p:txBody>
      </p:sp>
      <p:sp>
        <p:nvSpPr>
          <p:cNvPr id="4" name="Rectangle 76"/>
          <p:cNvSpPr/>
          <p:nvPr userDrawn="1"/>
        </p:nvSpPr>
        <p:spPr>
          <a:xfrm>
            <a:off x="0" y="521296"/>
            <a:ext cx="2999656" cy="6336704"/>
          </a:xfrm>
          <a:prstGeom prst="rect">
            <a:avLst/>
          </a:prstGeom>
          <a:solidFill>
            <a:srgbClr val="15672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sp>
        <p:nvSpPr>
          <p:cNvPr id="5" name="4 Forma libre"/>
          <p:cNvSpPr/>
          <p:nvPr userDrawn="1"/>
        </p:nvSpPr>
        <p:spPr>
          <a:xfrm rot="10800000" flipV="1">
            <a:off x="-1" y="-27383"/>
            <a:ext cx="12191999" cy="641502"/>
          </a:xfrm>
          <a:custGeom>
            <a:avLst/>
            <a:gdLst>
              <a:gd name="connsiteX0" fmla="*/ 0 w 982960"/>
              <a:gd name="connsiteY0" fmla="*/ 0 h 299802"/>
              <a:gd name="connsiteX1" fmla="*/ 982960 w 982960"/>
              <a:gd name="connsiteY1" fmla="*/ 0 h 299802"/>
              <a:gd name="connsiteX2" fmla="*/ 982960 w 982960"/>
              <a:gd name="connsiteY2" fmla="*/ 299802 h 299802"/>
              <a:gd name="connsiteX3" fmla="*/ 0 w 982960"/>
              <a:gd name="connsiteY3" fmla="*/ 299802 h 299802"/>
              <a:gd name="connsiteX4" fmla="*/ 0 w 982960"/>
              <a:gd name="connsiteY4" fmla="*/ 0 h 29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60" h="299802">
                <a:moveTo>
                  <a:pt x="0" y="0"/>
                </a:moveTo>
                <a:lnTo>
                  <a:pt x="982960" y="0"/>
                </a:lnTo>
                <a:lnTo>
                  <a:pt x="982960" y="299802"/>
                </a:lnTo>
                <a:lnTo>
                  <a:pt x="0" y="2998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6939">
                  <a:tint val="66000"/>
                  <a:satMod val="160000"/>
                </a:srgbClr>
              </a:gs>
              <a:gs pos="50000">
                <a:srgbClr val="006939">
                  <a:tint val="44500"/>
                  <a:satMod val="160000"/>
                </a:srgbClr>
              </a:gs>
              <a:gs pos="100000">
                <a:srgbClr val="006939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7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lvl="0" algn="ctr"/>
            <a:endParaRPr lang="es-E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1" y="-27384"/>
            <a:ext cx="12192001" cy="648072"/>
          </a:xfrm>
          <a:prstGeom prst="rect">
            <a:avLst/>
          </a:prstGeom>
        </p:spPr>
        <p:txBody>
          <a:bodyPr anchor="ctr"/>
          <a:lstStyle>
            <a:lvl1pPr marL="0" marR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sz="2400" b="0">
                <a:solidFill>
                  <a:srgbClr val="167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dirty="0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892" y="167145"/>
            <a:ext cx="8707452" cy="668413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6739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4672" y="1979407"/>
            <a:ext cx="11645660" cy="41975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E00FB-8F05-4282-9EB6-A9CF8F6C4E17}" type="datetimeFigureOut">
              <a:rPr lang="es-CO" smtClean="0"/>
              <a:pPr/>
              <a:t>15/08/2019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986144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347474" y="6356350"/>
            <a:ext cx="2807746" cy="365125"/>
          </a:xfrm>
          <a:prstGeom prst="rect">
            <a:avLst/>
          </a:prstGeom>
        </p:spPr>
        <p:txBody>
          <a:bodyPr/>
          <a:lstStyle/>
          <a:p>
            <a:fld id="{8479D314-819E-4FBA-B993-A47DFBD4FDEA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1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D2E1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A6C33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03241" y="204099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Renovación curricular de los programas académicos de la Facultad </a:t>
            </a:r>
          </a:p>
        </p:txBody>
      </p:sp>
      <p:pic>
        <p:nvPicPr>
          <p:cNvPr id="11" name="6 Imagen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83" y="44624"/>
            <a:ext cx="140038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0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sp>
        <p:nvSpPr>
          <p:cNvPr id="8" name="5 Hexágono"/>
          <p:cNvSpPr>
            <a:spLocks noChangeAspect="1"/>
          </p:cNvSpPr>
          <p:nvPr/>
        </p:nvSpPr>
        <p:spPr>
          <a:xfrm>
            <a:off x="679437" y="67666"/>
            <a:ext cx="1887769" cy="1633142"/>
          </a:xfrm>
          <a:prstGeom prst="hexagon">
            <a:avLst>
              <a:gd name="adj" fmla="val 28570"/>
              <a:gd name="vf" fmla="val 115470"/>
            </a:avLst>
          </a:prstGeom>
          <a:solidFill>
            <a:srgbClr val="A6C338"/>
          </a:solidFill>
          <a:ln w="3175" cmpd="sng">
            <a:solidFill>
              <a:schemeClr val="accent3">
                <a:alpha val="44000"/>
              </a:schemeClr>
            </a:solidFill>
          </a:ln>
          <a:scene3d>
            <a:camera prst="orthographicFront"/>
            <a:lightRig rig="fla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9" name="Hexágono 4"/>
          <p:cNvSpPr/>
          <p:nvPr/>
        </p:nvSpPr>
        <p:spPr>
          <a:xfrm>
            <a:off x="903241" y="204099"/>
            <a:ext cx="1440160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Renovación curricular de los programas académicos de la Facultad </a:t>
            </a:r>
          </a:p>
        </p:txBody>
      </p:sp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6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0"/>
            <a:ext cx="2999656" cy="6957392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-1" y="-2092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A6C33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36833" y="279268"/>
            <a:ext cx="2725989" cy="10615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Renovación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curricular </a:t>
            </a:r>
            <a:r>
              <a:rPr lang="es-E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los programas académicos de la Facultad </a:t>
            </a:r>
          </a:p>
        </p:txBody>
      </p:sp>
    </p:spTree>
    <p:extLst>
      <p:ext uri="{BB962C8B-B14F-4D97-AF65-F5344CB8AC3E}">
        <p14:creationId xmlns:p14="http://schemas.microsoft.com/office/powerpoint/2010/main" val="196328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EB75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0" y="72008"/>
            <a:ext cx="2999656" cy="1628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Consolidación de la incidencia regional, nacional e internacional de la Facultad y la gestión de relaciones de valor</a:t>
            </a:r>
            <a:r>
              <a:rPr lang="es-ES" sz="19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 el </a:t>
            </a:r>
            <a:r>
              <a:rPr lang="es-ES" sz="19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s-ES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entorno</a:t>
            </a:r>
          </a:p>
        </p:txBody>
      </p:sp>
    </p:spTree>
    <p:extLst>
      <p:ext uri="{BB962C8B-B14F-4D97-AF65-F5344CB8AC3E}">
        <p14:creationId xmlns:p14="http://schemas.microsoft.com/office/powerpoint/2010/main" val="3086079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7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2CB8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01499" y="196517"/>
            <a:ext cx="2826149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Orientación estratégica de la producción científico-tecnológica y de la innovación en la Facultad</a:t>
            </a:r>
          </a:p>
        </p:txBody>
      </p:sp>
    </p:spTree>
    <p:extLst>
      <p:ext uri="{BB962C8B-B14F-4D97-AF65-F5344CB8AC3E}">
        <p14:creationId xmlns:p14="http://schemas.microsoft.com/office/powerpoint/2010/main" val="243928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6"/>
          <p:cNvSpPr/>
          <p:nvPr userDrawn="1"/>
        </p:nvSpPr>
        <p:spPr>
          <a:xfrm>
            <a:off x="0" y="-9891"/>
            <a:ext cx="2999656" cy="6967283"/>
          </a:xfrm>
          <a:prstGeom prst="rect">
            <a:avLst/>
          </a:prstGeom>
          <a:solidFill>
            <a:srgbClr val="003300">
              <a:alpha val="5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ED3D4"/>
              </a:solidFill>
            </a:endParaRPr>
          </a:p>
        </p:txBody>
      </p:sp>
      <p:pic>
        <p:nvPicPr>
          <p:cNvPr id="4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450"/>
            <a:ext cx="12192000" cy="665942"/>
          </a:xfrm>
          <a:prstGeom prst="rect">
            <a:avLst/>
          </a:prstGeom>
        </p:spPr>
      </p:pic>
      <p:pic>
        <p:nvPicPr>
          <p:cNvPr id="13" name="6 Imagen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116632"/>
            <a:ext cx="1800500" cy="648072"/>
          </a:xfrm>
          <a:prstGeom prst="rect">
            <a:avLst/>
          </a:prstGeom>
        </p:spPr>
      </p:pic>
      <p:sp>
        <p:nvSpPr>
          <p:cNvPr id="10" name="Freeform 53"/>
          <p:cNvSpPr>
            <a:spLocks noChangeArrowheads="1"/>
          </p:cNvSpPr>
          <p:nvPr userDrawn="1"/>
        </p:nvSpPr>
        <p:spPr bwMode="auto">
          <a:xfrm>
            <a:off x="0" y="0"/>
            <a:ext cx="2999656" cy="1831642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rgbClr val="0061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/>
        </p:spPr>
        <p:txBody>
          <a:bodyPr wrap="none" anchor="ctr"/>
          <a:lstStyle/>
          <a:p>
            <a:endParaRPr lang="en-US" sz="675">
              <a:latin typeface="+mj-lt"/>
            </a:endParaRPr>
          </a:p>
        </p:txBody>
      </p:sp>
      <p:sp>
        <p:nvSpPr>
          <p:cNvPr id="9" name="Hexágono 4"/>
          <p:cNvSpPr/>
          <p:nvPr/>
        </p:nvSpPr>
        <p:spPr>
          <a:xfrm>
            <a:off x="131676" y="84566"/>
            <a:ext cx="2736304" cy="1360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Fomento del reconocimiento y la convivencia en la Facultad</a:t>
            </a:r>
          </a:p>
        </p:txBody>
      </p:sp>
    </p:spTree>
    <p:extLst>
      <p:ext uri="{BB962C8B-B14F-4D97-AF65-F5344CB8AC3E}">
        <p14:creationId xmlns:p14="http://schemas.microsoft.com/office/powerpoint/2010/main" val="20216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2" r:id="rId3"/>
    <p:sldLayoutId id="2147483653" r:id="rId4"/>
    <p:sldLayoutId id="2147483660" r:id="rId5"/>
    <p:sldLayoutId id="214748367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3071664" y="260039"/>
            <a:ext cx="6912769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3600" dirty="0"/>
          </a:p>
        </p:txBody>
      </p:sp>
      <p:sp>
        <p:nvSpPr>
          <p:cNvPr id="2" name="AutoShape 2" descr="https://lh3.googleusercontent.com/cSHWRf-Ndn0sqUrV26F_g7e3BgYwItaUbh44SifNRKGskYjjNKoP2gP6J-eLggIKMsVfIaxH1xU4j29kW6qrsmml8Ezjht2Lu20zo5qiHZrzYuqIOkG-Hbq51wsF9C-b9hrkcSWB"/>
          <p:cNvSpPr>
            <a:spLocks noChangeAspect="1" noChangeArrowheads="1"/>
          </p:cNvSpPr>
          <p:nvPr/>
        </p:nvSpPr>
        <p:spPr bwMode="auto">
          <a:xfrm>
            <a:off x="130175" y="-723901"/>
            <a:ext cx="59150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https://lh3.googleusercontent.com/cSHWRf-Ndn0sqUrV26F_g7e3BgYwItaUbh44SifNRKGskYjjNKoP2gP6J-eLggIKMsVfIaxH1xU4j29kW6qrsmml8Ezjht2Lu20zo5qiHZrzYuqIOkG-Hbq51wsF9C-b9hrkcSWB"/>
          <p:cNvSpPr>
            <a:spLocks noChangeAspect="1" noChangeArrowheads="1"/>
          </p:cNvSpPr>
          <p:nvPr/>
        </p:nvSpPr>
        <p:spPr bwMode="auto">
          <a:xfrm>
            <a:off x="282575" y="-723900"/>
            <a:ext cx="59150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https://lh3.googleusercontent.com/cSHWRf-Ndn0sqUrV26F_g7e3BgYwItaUbh44SifNRKGskYjjNKoP2gP6J-eLggIKMsVfIaxH1xU4j29kW6qrsmml8Ezjht2Lu20zo5qiHZrzYuqIOkG-Hbq51wsF9C-b9hrkcSWB"/>
          <p:cNvSpPr>
            <a:spLocks noChangeAspect="1" noChangeArrowheads="1"/>
          </p:cNvSpPr>
          <p:nvPr/>
        </p:nvSpPr>
        <p:spPr bwMode="auto">
          <a:xfrm>
            <a:off x="434975" y="-571500"/>
            <a:ext cx="59150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1.png"/>
          <p:cNvPicPr/>
          <p:nvPr/>
        </p:nvPicPr>
        <p:blipFill rotWithShape="1">
          <a:blip r:embed="rId2"/>
          <a:srcRect t="1681"/>
          <a:stretch/>
        </p:blipFill>
        <p:spPr>
          <a:xfrm>
            <a:off x="130175" y="149629"/>
            <a:ext cx="4681947" cy="1930308"/>
          </a:xfrm>
          <a:prstGeom prst="rect">
            <a:avLst/>
          </a:prstGeom>
          <a:ln/>
        </p:spPr>
      </p:pic>
      <p:sp>
        <p:nvSpPr>
          <p:cNvPr id="8" name="7 Rectángulo"/>
          <p:cNvSpPr/>
          <p:nvPr/>
        </p:nvSpPr>
        <p:spPr>
          <a:xfrm>
            <a:off x="3071664" y="2409066"/>
            <a:ext cx="8952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Prestación de servicio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imágenes digitales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y ayudas diagnósticas en odontología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 alta calidad, a través de una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óptima infraestructura física,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tecnología de punta y un grupo humano calificado,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el fin de satisfacer las necesidades de nuestros usuarios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Líderes					Personal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 cargo de la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atención: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Dr. Humberto Franco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Giraldo		Diana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Patricia Quintero. Auxiliar CAD. 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Dra. María Isabel Pérez Cano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		Mónica </a:t>
            </a: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Pulgarín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R. Laboratorista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 fontAlgn="base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Wbeimar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Andrey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Rivera		Manuel Alberto Carrasco. Técnico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Maribel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Pérez Rúa.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					Lina María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Castañeda. Auxiliar. 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Katherine Velásquez.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Admtva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912735"/>
            <a:ext cx="2571872" cy="15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/>
          <p:cNvSpPr txBox="1">
            <a:spLocks/>
          </p:cNvSpPr>
          <p:nvPr/>
        </p:nvSpPr>
        <p:spPr>
          <a:xfrm>
            <a:off x="3071664" y="260039"/>
            <a:ext cx="6912769" cy="6368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3600" dirty="0"/>
          </a:p>
        </p:txBody>
      </p:sp>
      <p:sp>
        <p:nvSpPr>
          <p:cNvPr id="9" name="Rectángulo 8"/>
          <p:cNvSpPr/>
          <p:nvPr/>
        </p:nvSpPr>
        <p:spPr>
          <a:xfrm>
            <a:off x="3071664" y="1124744"/>
            <a:ext cx="9120336" cy="544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20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HEMOS LOGRADO LA INTEGRACION EN ESTOS SERVICIOS: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s-CO" sz="2000" b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5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RADIOLÓGICO: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5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Radiografías Extraorales e Intraorales, Tomografías y Lectura.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15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5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TRAZADOS CEFALOM</a:t>
            </a:r>
            <a:r>
              <a:rPr lang="es-CO" sz="1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s-CO" sz="15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TRICOS:   </a:t>
            </a:r>
            <a:r>
              <a:rPr lang="es-CO" sz="1500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1500" b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5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Evaluación del software, capacitación del equipo humano, pruebas, calibración y protocolos  de  trabajo.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1500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5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FOTOGRAF</a:t>
            </a:r>
            <a:r>
              <a:rPr lang="es-CO" sz="1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CO" sz="15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INTRA ORAL Y EXTRA ORAL</a:t>
            </a:r>
            <a:r>
              <a:rPr lang="es-CO" sz="15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5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Asesoría  y  capacitación con  los profesores  de la Facultad de Odontología. </a:t>
            </a:r>
            <a:r>
              <a:rPr lang="es-CO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Compra de cámara y aditamentos.</a:t>
            </a:r>
            <a:endParaRPr lang="es-CO" sz="15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1500" b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5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MODELOS DE ESTUDIO</a:t>
            </a:r>
            <a:r>
              <a:rPr lang="es-CO" sz="1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CO" sz="15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5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Físicos y Digitales.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1500" b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5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ESCANER DE MODELOS EN  YESO  IMETRIC  PORTUX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5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Asesoría  y capacitación  permanente  (Convenio).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1500" b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5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ESCANER  INTRAORAL 3SHAPE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5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Asesoría y Capacitación (Convenio).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1500" b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5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ADECUACION DEL ESPACIO FISICO </a:t>
            </a:r>
            <a:r>
              <a:rPr lang="es-CO" sz="1500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TECNOLOGIA CAD/ CAM </a:t>
            </a:r>
            <a:endParaRPr lang="es-ES" sz="15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1344" y="404664"/>
            <a:ext cx="2664296" cy="5832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67478" y="149040"/>
            <a:ext cx="2276816" cy="747850"/>
          </a:xfrm>
          <a:prstGeom prst="rect">
            <a:avLst/>
          </a:prstGeom>
          <a:ln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0" y="1069716"/>
            <a:ext cx="2546822" cy="1935800"/>
          </a:xfrm>
          <a:prstGeom prst="rect">
            <a:avLst/>
          </a:prstGeom>
        </p:spPr>
      </p:pic>
      <p:pic>
        <p:nvPicPr>
          <p:cNvPr id="14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0" y="3501008"/>
            <a:ext cx="2546822" cy="219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>
          <a:xfrm>
            <a:off x="3215680" y="1015412"/>
            <a:ext cx="8136903" cy="7920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APORTES A LA DOCENCIA, INVESTIGACIÓN Y EXTENSIÓN</a:t>
            </a:r>
            <a:endParaRPr lang="es-CO" sz="3600" dirty="0"/>
          </a:p>
        </p:txBody>
      </p:sp>
      <p:sp>
        <p:nvSpPr>
          <p:cNvPr id="4" name="Rectángulo 3"/>
          <p:cNvSpPr/>
          <p:nvPr/>
        </p:nvSpPr>
        <p:spPr>
          <a:xfrm>
            <a:off x="3431704" y="2029242"/>
            <a:ext cx="8640960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servicio integrado de alta calidad a la comunidad odontológica.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Procesos estandarizados en ayudas diagnósticas.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Renovación y actualización de equipos.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Apoyo a la </a:t>
            </a: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de pregrado y posgrado.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 a profesores, estudiantes y  auxiliares. 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 administrativa del Servicio.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de la odontología digital en la Facultad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15680" y="116632"/>
            <a:ext cx="2304256" cy="677039"/>
          </a:xfrm>
          <a:prstGeom prst="rect">
            <a:avLst/>
          </a:prstGeom>
          <a:ln/>
        </p:spPr>
      </p:pic>
      <p:pic>
        <p:nvPicPr>
          <p:cNvPr id="7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" y="3501008"/>
            <a:ext cx="2836840" cy="1985261"/>
          </a:xfrm>
          <a:prstGeom prst="rect">
            <a:avLst/>
          </a:prstGeom>
        </p:spPr>
      </p:pic>
      <p:pic>
        <p:nvPicPr>
          <p:cNvPr id="8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5" y="1196752"/>
            <a:ext cx="283894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404664"/>
            <a:ext cx="2592288" cy="5832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3410172" y="836712"/>
            <a:ext cx="8230444" cy="6480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48930" y="1484784"/>
            <a:ext cx="8352928" cy="509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 de todas las necesidades de ayudas diagnósticas de las clínicas de la Facultad en pre y posgrado.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sz="16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Ofertar el portafolio </a:t>
            </a:r>
            <a:r>
              <a:rPr lang="es-CO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servicios a estudiantes, profesores, egresados y colegas del </a:t>
            </a:r>
            <a:r>
              <a:rPr lang="es-CO" sz="16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</a:t>
            </a:r>
            <a:r>
              <a:rPr lang="es-CO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CO" sz="16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Antioquia.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s-CO" sz="16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Ofertar el portafolio de servicios a instituciones (Universidades, Clínicas y Hospitales de Medellín).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sz="16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Documentación de todos los procedimientos realizados en el CAD, incluyendo la gestión de residuos de los procesos.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sz="16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la formación en odontología digital para profesores y estudiantes de la Facultad.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sz="16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Articular servicios del CAD a m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CO" sz="16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procesos de investigación en la Facultad.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sz="1600" dirty="0" smtClean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CO" sz="16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Proyectar el modelo de gestión del CAD como futuro centro de apoyo a la innovación e  investigación en la Universidad de Antioquia.</a:t>
            </a:r>
          </a:p>
        </p:txBody>
      </p:sp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10172" y="116632"/>
            <a:ext cx="2397796" cy="720080"/>
          </a:xfrm>
          <a:prstGeom prst="rect">
            <a:avLst/>
          </a:prstGeom>
          <a:ln/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6" y="3933056"/>
            <a:ext cx="2348043" cy="18005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9" y="719175"/>
            <a:ext cx="211129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8231</TotalTime>
  <Words>334</Words>
  <Application>Microsoft Office PowerPoint</Application>
  <PresentationFormat>Panorámica</PresentationFormat>
  <Paragraphs>58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Franklin Gothic Book</vt:lpstr>
      <vt:lpstr>Franklin Gothic Demi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trabajo «Aportes del profesorado a la propuesta del Plan de Acción 2016 – 2019»  “Hacia una mejor Facultad para la formación y la convivencia”</dc:title>
  <dc:creator>FdeO</dc:creator>
  <cp:lastModifiedBy>CLAUDIA MARCELA CAMPUZANO PELAEZ</cp:lastModifiedBy>
  <cp:revision>1034</cp:revision>
  <dcterms:modified xsi:type="dcterms:W3CDTF">2019-08-15T17:33:28Z</dcterms:modified>
</cp:coreProperties>
</file>