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/>
    <p:restoredTop sz="94700"/>
  </p:normalViewPr>
  <p:slideViewPr>
    <p:cSldViewPr snapToGrid="0" snapToObjects="1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studiosciencia.wordpress.com/" TargetMode="External"/><Relationship Id="rId2" Type="http://schemas.openxmlformats.org/officeDocument/2006/relationships/hyperlink" Target="http://scienti.colciencias.gov.co:8080/gruplac/jsp/visualiza/visualizagr.jsp?nro=0000000000461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ienti.colciencias.gov.co:8080/gruplac/jsp/visualiza/visualizagr.jsp?nro=0000000000812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cienti.colciencias.gov.co:8080/gruplac/jsp/visualiza/visualizagr.jsp?nro=00000000001043" TargetMode="External"/><Relationship Id="rId2" Type="http://schemas.openxmlformats.org/officeDocument/2006/relationships/hyperlink" Target="http://www.filosofiayensenanza.org/inicio/index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cienti.colciencias.gov.co:8080/gruplac/jsp/visualiza/visualizagr.jsp?nro=00000000001830" TargetMode="External"/><Relationship Id="rId2" Type="http://schemas.openxmlformats.org/officeDocument/2006/relationships/hyperlink" Target="http://scienti.colciencias.gov.co:8080/gruplac/jsp/visualiza/visualizagr.jsp?nro=0000000000186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ienti.colciencias.gov.co:8080/gruplac/jsp/visualiza/visualizagr.jsp?nro=00000000001811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Centro de investigaciones	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Instituto de </a:t>
            </a:r>
            <a:r>
              <a:rPr lang="es-ES_tradnl" dirty="0" err="1" smtClean="0"/>
              <a:t>filosof</a:t>
            </a:r>
            <a:r>
              <a:rPr lang="es-ES" dirty="0" err="1" smtClean="0"/>
              <a:t>ía</a:t>
            </a:r>
            <a:r>
              <a:rPr lang="es-ES" dirty="0" smtClean="0"/>
              <a:t> – universidad de </a:t>
            </a:r>
            <a:r>
              <a:rPr lang="es-ES" dirty="0" err="1" smtClean="0"/>
              <a:t>antioquia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53114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1579" y="545691"/>
            <a:ext cx="9603275" cy="1308064"/>
          </a:xfrm>
        </p:spPr>
        <p:txBody>
          <a:bodyPr>
            <a:normAutofit fontScale="90000"/>
          </a:bodyPr>
          <a:lstStyle/>
          <a:p>
            <a:pPr lvl="0"/>
            <a:r>
              <a:rPr lang="es-ES_tradnl" b="1" dirty="0"/>
              <a:t>Grupos de Investigación, medición y reconocimiento de grupos e investigadores (Colciencias) </a:t>
            </a:r>
            <a:r>
              <a:rPr lang="en-US" dirty="0"/>
              <a:t> 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_tradnl" sz="2800" dirty="0" smtClean="0"/>
              <a:t>7 </a:t>
            </a:r>
            <a:r>
              <a:rPr lang="es-ES_tradnl" sz="2800" dirty="0"/>
              <a:t>grupos reconocidos (Colciencias</a:t>
            </a:r>
            <a:r>
              <a:rPr lang="es-ES_tradnl" sz="2800" dirty="0" smtClean="0"/>
              <a:t>)</a:t>
            </a:r>
          </a:p>
          <a:p>
            <a:pPr marL="0" indent="0">
              <a:buNone/>
            </a:pPr>
            <a:r>
              <a:rPr lang="es-ES_tradnl" sz="2800" dirty="0"/>
              <a:t>	</a:t>
            </a:r>
            <a:r>
              <a:rPr lang="es-ES_tradnl" sz="2800" dirty="0" smtClean="0"/>
              <a:t>2 </a:t>
            </a:r>
            <a:r>
              <a:rPr lang="es-ES_tradnl" sz="2800" dirty="0"/>
              <a:t>grupos </a:t>
            </a:r>
            <a:r>
              <a:rPr lang="es-ES_tradnl" sz="2800" dirty="0" smtClean="0"/>
              <a:t>internos</a:t>
            </a:r>
          </a:p>
          <a:p>
            <a:pPr marL="0" indent="0">
              <a:buNone/>
            </a:pPr>
            <a:r>
              <a:rPr lang="es-ES_tradnl" sz="2800" dirty="0"/>
              <a:t>	</a:t>
            </a:r>
            <a:r>
              <a:rPr lang="es-ES_tradnl" sz="2800" dirty="0" smtClean="0"/>
              <a:t>2 inter-institucionales</a:t>
            </a:r>
          </a:p>
          <a:p>
            <a:pPr marL="0" indent="0">
              <a:buNone/>
            </a:pPr>
            <a:r>
              <a:rPr lang="es-ES_tradnl" sz="2800" dirty="0"/>
              <a:t>	</a:t>
            </a:r>
            <a:r>
              <a:rPr lang="es-ES_tradnl" sz="2800" dirty="0" smtClean="0"/>
              <a:t>3 </a:t>
            </a:r>
            <a:r>
              <a:rPr lang="es-ES_tradnl" sz="2800" dirty="0"/>
              <a:t>Dependencias con participación del I</a:t>
            </a:r>
            <a:r>
              <a:rPr lang="es-ES_tradnl" sz="2800" dirty="0" smtClean="0"/>
              <a:t>nstituto</a:t>
            </a:r>
          </a:p>
          <a:p>
            <a:pPr marL="0" indent="0">
              <a:buNone/>
            </a:pPr>
            <a:endParaRPr lang="es-ES_tradnl" sz="2800" dirty="0"/>
          </a:p>
          <a:p>
            <a:pPr marL="0" indent="0">
              <a:buNone/>
            </a:pPr>
            <a:r>
              <a:rPr lang="es-ES_tradnl" sz="2800" dirty="0" smtClean="0"/>
              <a:t>5 </a:t>
            </a:r>
            <a:r>
              <a:rPr lang="es-ES_tradnl" sz="2800" dirty="0"/>
              <a:t>investigadores reconocidos. </a:t>
            </a:r>
            <a:endParaRPr lang="es-ES_tradnl" sz="2800" dirty="0" smtClean="0"/>
          </a:p>
          <a:p>
            <a:endParaRPr lang="es-ES_tradnl" dirty="0" smtClean="0"/>
          </a:p>
        </p:txBody>
      </p:sp>
      <p:pic>
        <p:nvPicPr>
          <p:cNvPr id="1025" name="Imagen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8469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/>
              <a:t>Convocatoria Medici</a:t>
            </a:r>
            <a:r>
              <a:rPr lang="es-ES" dirty="0"/>
              <a:t>ón </a:t>
            </a:r>
            <a:r>
              <a:rPr lang="es-ES" dirty="0" err="1"/>
              <a:t>colciencias</a:t>
            </a:r>
            <a:r>
              <a:rPr lang="es-ES_tradnl" dirty="0"/>
              <a:t> 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737 </a:t>
            </a:r>
            <a:r>
              <a:rPr lang="es-ES_tradnl" dirty="0"/>
              <a:t>de 2015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/>
              <a:t>(</a:t>
            </a:r>
            <a:r>
              <a:rPr lang="es-ES_tradnl" dirty="0" err="1"/>
              <a:t>publicaci</a:t>
            </a:r>
            <a:r>
              <a:rPr lang="es-ES" dirty="0"/>
              <a:t>ón: </a:t>
            </a:r>
            <a:r>
              <a:rPr lang="es-ES_tradnl" dirty="0"/>
              <a:t>20 de mayo de 2016 </a:t>
            </a:r>
            <a:br>
              <a:rPr lang="es-ES_tradnl" dirty="0"/>
            </a:br>
            <a:r>
              <a:rPr lang="es-ES_tradnl" dirty="0"/>
              <a:t> vigencia: 2 años). </a:t>
            </a:r>
          </a:p>
        </p:txBody>
      </p:sp>
    </p:spTree>
    <p:extLst>
      <p:ext uri="{BB962C8B-B14F-4D97-AF65-F5344CB8AC3E}">
        <p14:creationId xmlns:p14="http://schemas.microsoft.com/office/powerpoint/2010/main" val="71136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1579" y="471949"/>
            <a:ext cx="9603275" cy="1381806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dirty="0" smtClean="0"/>
              <a:t>Convocatoria Medici</a:t>
            </a:r>
            <a:r>
              <a:rPr lang="es-ES" dirty="0" smtClean="0"/>
              <a:t>ón </a:t>
            </a:r>
            <a:r>
              <a:rPr lang="es-ES" dirty="0" err="1" smtClean="0"/>
              <a:t>colciencias</a:t>
            </a:r>
            <a:r>
              <a:rPr lang="es-ES_tradnl" dirty="0" smtClean="0"/>
              <a:t> </a:t>
            </a:r>
            <a:r>
              <a:rPr lang="es-ES_tradnl" dirty="0"/>
              <a:t>737 de </a:t>
            </a:r>
            <a:r>
              <a:rPr lang="es-ES_tradnl" dirty="0" smtClean="0"/>
              <a:t>2015</a:t>
            </a:r>
            <a:br>
              <a:rPr lang="es-ES_tradnl" dirty="0" smtClean="0"/>
            </a:br>
            <a:r>
              <a:rPr lang="es-ES_tradnl" dirty="0" smtClean="0"/>
              <a:t>Grupos internos </a:t>
            </a:r>
            <a:endParaRPr lang="es-ES_tradnl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8183978"/>
              </p:ext>
            </p:extLst>
          </p:nvPr>
        </p:nvGraphicFramePr>
        <p:xfrm>
          <a:off x="471947" y="1637071"/>
          <a:ext cx="11430000" cy="4100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00"/>
                <a:gridCol w="2857500"/>
                <a:gridCol w="2857500"/>
                <a:gridCol w="2857500"/>
              </a:tblGrid>
              <a:tr h="533994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Nombre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Clasificaci</a:t>
                      </a:r>
                      <a:r>
                        <a:rPr lang="es-ES" dirty="0" smtClean="0"/>
                        <a:t>ón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Coordinador</a:t>
                      </a:r>
                      <a:r>
                        <a:rPr lang="es-ES_tradnl" baseline="0" dirty="0" smtClean="0"/>
                        <a:t> - </a:t>
                      </a:r>
                      <a:r>
                        <a:rPr lang="es-ES_tradnl" baseline="0" dirty="0" err="1" smtClean="0"/>
                        <a:t>Lider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Enlaces</a:t>
                      </a:r>
                      <a:r>
                        <a:rPr lang="es-ES_tradnl" baseline="0" dirty="0" smtClean="0"/>
                        <a:t> </a:t>
                      </a:r>
                      <a:endParaRPr lang="es-ES_tradnl" dirty="0"/>
                    </a:p>
                  </a:txBody>
                  <a:tcPr/>
                </a:tc>
              </a:tr>
              <a:tr h="1854351">
                <a:tc>
                  <a:txBody>
                    <a:bodyPr/>
                    <a:lstStyle/>
                    <a:p>
                      <a:r>
                        <a:rPr lang="es-ES_tradnl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Conocimiento, Filosofía, Ciencia, Historia y Sociedad </a:t>
                      </a:r>
                      <a:endParaRPr lang="es-ES_trad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400" dirty="0" smtClean="0"/>
                        <a:t>C</a:t>
                      </a:r>
                      <a:endParaRPr lang="es-ES_trad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400" dirty="0" smtClean="0"/>
                        <a:t>Jorge Antonio</a:t>
                      </a:r>
                      <a:r>
                        <a:rPr lang="es-ES_tradnl" sz="2400" baseline="0" dirty="0" smtClean="0"/>
                        <a:t> </a:t>
                      </a:r>
                      <a:r>
                        <a:rPr lang="es-ES_tradnl" sz="2400" baseline="0" dirty="0" err="1" smtClean="0"/>
                        <a:t>Mej</a:t>
                      </a:r>
                      <a:r>
                        <a:rPr lang="es-ES" sz="2400" baseline="0" dirty="0" err="1" smtClean="0"/>
                        <a:t>ía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Escobar</a:t>
                      </a:r>
                      <a:endParaRPr lang="es-ES_tradnl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500"/>
                        </a:spcAft>
                      </a:pPr>
                      <a:r>
                        <a:rPr lang="es-ES_tradnl" sz="1200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Colciencias: </a:t>
                      </a:r>
                      <a:r>
                        <a:rPr lang="es-ES_tradnl" sz="1200" u="sng" dirty="0">
                          <a:solidFill>
                            <a:srgbClr val="00649D"/>
                          </a:solidFill>
                          <a:effectLst/>
                          <a:latin typeface="Times New Roman" charset="0"/>
                          <a:ea typeface="Calibri" charset="0"/>
                          <a:hlinkClick r:id="rId2"/>
                        </a:rPr>
                        <a:t>h</a:t>
                      </a:r>
                      <a:r>
                        <a:rPr lang="es-ES_tradnl" sz="1200" u="sng" dirty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Calibri" charset="0"/>
                          <a:hlinkClick r:id="rId2"/>
                        </a:rPr>
                        <a:t>ttp://scienti.colciencias.gov.co:8080/gruplac/jsp/visualiza/visualizagr.jsp?nro=00000000004611</a:t>
                      </a:r>
                      <a:endParaRPr lang="es-ES_tradnl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  <a:p>
                      <a:pPr algn="l">
                        <a:spcAft>
                          <a:spcPts val="1500"/>
                        </a:spcAft>
                      </a:pPr>
                      <a:r>
                        <a:rPr lang="es-ES_tradnl" sz="1200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Blog:</a:t>
                      </a:r>
                      <a:r>
                        <a:rPr lang="es-ES_tradnl" sz="1200" u="sng" dirty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 </a:t>
                      </a:r>
                      <a:r>
                        <a:rPr lang="es-ES_tradnl" sz="1200" u="sng" dirty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Calibri" charset="0"/>
                          <a:hlinkClick r:id="rId3"/>
                        </a:rPr>
                        <a:t>https://estudiosciencia.wordpress.com/</a:t>
                      </a:r>
                      <a:endParaRPr lang="es-ES_tradnl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89535" marR="89535" marT="0" marB="0"/>
                </a:tc>
              </a:tr>
              <a:tr h="1711708">
                <a:tc>
                  <a:txBody>
                    <a:bodyPr/>
                    <a:lstStyle/>
                    <a:p>
                      <a:r>
                        <a:rPr lang="es-ES_tradnl" sz="2400" dirty="0" err="1" smtClean="0"/>
                        <a:t>Filosof</a:t>
                      </a:r>
                      <a:r>
                        <a:rPr lang="es-ES" sz="2400" dirty="0" err="1" smtClean="0"/>
                        <a:t>ía</a:t>
                      </a:r>
                      <a:r>
                        <a:rPr lang="es-ES" sz="2400" dirty="0" smtClean="0"/>
                        <a:t> Política </a:t>
                      </a:r>
                      <a:endParaRPr lang="es-ES_trad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400" dirty="0" smtClean="0"/>
                        <a:t>C</a:t>
                      </a:r>
                      <a:endParaRPr lang="es-ES_trad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400" dirty="0" smtClean="0"/>
                        <a:t>Francisco Lu</a:t>
                      </a:r>
                      <a:r>
                        <a:rPr lang="es-ES" sz="2400" dirty="0" err="1" smtClean="0"/>
                        <a:t>is</a:t>
                      </a:r>
                      <a:r>
                        <a:rPr lang="es-ES" sz="2400" dirty="0" smtClean="0"/>
                        <a:t> Cortés Rodas </a:t>
                      </a:r>
                      <a:endParaRPr lang="es-ES_trad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http://scienti.colciencias.gov.co:8080/gruplac/jsp/visualiza/visualizagr.jsp?nro=00000000008128</a:t>
                      </a:r>
                      <a:r>
                        <a:rPr lang="es-ES_tradn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53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1579" y="162232"/>
            <a:ext cx="9603275" cy="1381806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dirty="0"/>
              <a:t>Convocatoria Medici</a:t>
            </a:r>
            <a:r>
              <a:rPr lang="es-ES" dirty="0"/>
              <a:t>ón </a:t>
            </a:r>
            <a:r>
              <a:rPr lang="es-ES" dirty="0" err="1"/>
              <a:t>colciencias</a:t>
            </a:r>
            <a:r>
              <a:rPr lang="es-ES_tradnl" dirty="0"/>
              <a:t> 737 de </a:t>
            </a:r>
            <a:r>
              <a:rPr lang="es-ES_tradnl" dirty="0" smtClean="0"/>
              <a:t>2015</a:t>
            </a:r>
            <a:br>
              <a:rPr lang="es-ES_tradnl" dirty="0" smtClean="0"/>
            </a:br>
            <a:r>
              <a:rPr lang="es-ES_tradnl" dirty="0" smtClean="0"/>
              <a:t>Grupos inter-institucionales </a:t>
            </a:r>
            <a:endParaRPr lang="es-ES_tradnl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9480185"/>
              </p:ext>
            </p:extLst>
          </p:nvPr>
        </p:nvGraphicFramePr>
        <p:xfrm>
          <a:off x="103239" y="1014791"/>
          <a:ext cx="11931444" cy="5723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861"/>
                <a:gridCol w="2982861"/>
                <a:gridCol w="2982861"/>
                <a:gridCol w="2982861"/>
              </a:tblGrid>
              <a:tr h="60971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Nombre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Clasificaci</a:t>
                      </a:r>
                      <a:r>
                        <a:rPr lang="es-ES" dirty="0" smtClean="0"/>
                        <a:t>ón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Lider</a:t>
                      </a:r>
                      <a:r>
                        <a:rPr lang="es-ES_tradnl" baseline="0" dirty="0" smtClean="0"/>
                        <a:t> – Contacto </a:t>
                      </a:r>
                      <a:r>
                        <a:rPr lang="es-ES_tradnl" baseline="0" dirty="0" err="1" smtClean="0"/>
                        <a:t>UdeA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Instituciones</a:t>
                      </a:r>
                      <a:r>
                        <a:rPr lang="es-ES_tradnl" baseline="0" dirty="0" smtClean="0"/>
                        <a:t> asociadas </a:t>
                      </a:r>
                      <a:endParaRPr lang="es-ES_tradnl" dirty="0"/>
                    </a:p>
                  </a:txBody>
                  <a:tcPr/>
                </a:tc>
              </a:tr>
              <a:tr h="127206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s-ES_tradnl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Filosof</a:t>
                      </a:r>
                      <a:r>
                        <a:rPr lang="es-E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ía</a:t>
                      </a:r>
                      <a:r>
                        <a:rPr lang="es-E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enseñanza de la filosofía </a:t>
                      </a:r>
                      <a:endParaRPr lang="es-ES_tradnl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s-ES_tradnl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A1 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Germ</a:t>
                      </a:r>
                      <a:r>
                        <a:rPr lang="es-E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án</a:t>
                      </a:r>
                      <a:r>
                        <a:rPr lang="es-E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Vargas </a:t>
                      </a:r>
                      <a:r>
                        <a:rPr lang="es-E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Guillém</a:t>
                      </a:r>
                      <a:r>
                        <a:rPr lang="es-E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(UPN)</a:t>
                      </a:r>
                      <a:endParaRPr lang="es-ES_tradnl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s-ES_tradnl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________________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s-ES_tradnl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Luz </a:t>
                      </a:r>
                      <a:r>
                        <a:rPr lang="es-ES_tradnl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Gloria Cárdenas Mejía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1500"/>
                        </a:spcAft>
                      </a:pPr>
                      <a:r>
                        <a:rPr lang="es-ES_tradnl" sz="1800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Universidad Pedagógica Nacional - Universidad de Antioquia - Universidad  del Cauca - Universidad Industrial de Santander</a:t>
                      </a:r>
                      <a:endParaRPr lang="es-ES_tradnl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1219420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Enlace: </a:t>
                      </a:r>
                      <a:endParaRPr lang="es-ES_tradnl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solidFill>
                            <a:srgbClr val="00649D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2"/>
                        </a:rPr>
                        <a:t>http://www.filosofiayensenanza.org/inicio/index.php</a:t>
                      </a:r>
                      <a:endParaRPr lang="es-ES_tradnl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s-ES_tradnl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150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  <a:hlinkClick r:id="rId3"/>
                        </a:rPr>
                        <a:t>http://scienti.colciencias.gov.co:8080/gruplac/jsp/visualiza/visualizagr.jsp?nro=00000000001043</a:t>
                      </a:r>
                      <a:endParaRPr lang="es-ES_tradnl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76324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s-ES_tradnl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Hermenéutica en la discusión filosófica contemporánea 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s-ES_tradnl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 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s-ES_tradnl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</a:t>
                      </a:r>
                      <a:r>
                        <a:rPr lang="es-E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s-ES_tradnl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 Eduardo Gama (</a:t>
                      </a:r>
                      <a:r>
                        <a:rPr lang="es-ES_tradnl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Unal</a:t>
                      </a:r>
                      <a:r>
                        <a:rPr lang="es-ES_tradnl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s-ES_tradnl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________________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s-ES_tradnl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Andrés </a:t>
                      </a:r>
                      <a:r>
                        <a:rPr lang="es-ES_tradnl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Francisco Contreras Sánchez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Universidad Nacional de Colombia – Universidad de Antioquia</a:t>
                      </a:r>
                      <a:endParaRPr lang="es-ES_tradnl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1639555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Enlace: http://scienti.colciencias.gov.co:8080/</a:t>
                      </a:r>
                      <a:r>
                        <a:rPr lang="en-US" sz="1200" dirty="0" err="1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gruplac</a:t>
                      </a:r>
                      <a:r>
                        <a:rPr lang="en-US" sz="12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/</a:t>
                      </a:r>
                      <a:r>
                        <a:rPr lang="en-US" sz="1200" dirty="0" err="1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jsp</a:t>
                      </a:r>
                      <a:r>
                        <a:rPr lang="en-US" sz="12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/</a:t>
                      </a:r>
                      <a:r>
                        <a:rPr lang="en-US" sz="1200" dirty="0" err="1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visualiza</a:t>
                      </a:r>
                      <a:r>
                        <a:rPr lang="en-US" sz="12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/</a:t>
                      </a:r>
                      <a:r>
                        <a:rPr lang="en-US" sz="1200" dirty="0" err="1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visualizagr.jsp?nro</a:t>
                      </a:r>
                      <a:r>
                        <a:rPr lang="en-US" sz="12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=00000000004602</a:t>
                      </a:r>
                      <a:endParaRPr lang="es-ES_tradnl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197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5198" y="155590"/>
            <a:ext cx="9603275" cy="1049235"/>
          </a:xfrm>
        </p:spPr>
        <p:txBody>
          <a:bodyPr>
            <a:noAutofit/>
          </a:bodyPr>
          <a:lstStyle/>
          <a:p>
            <a:pPr algn="ctr"/>
            <a:r>
              <a:rPr lang="es-ES_tradnl" sz="2400" dirty="0"/>
              <a:t>Convocatoria Medici</a:t>
            </a:r>
            <a:r>
              <a:rPr lang="es-ES" sz="2400" dirty="0"/>
              <a:t>ón </a:t>
            </a:r>
            <a:r>
              <a:rPr lang="es-ES" sz="2400" dirty="0" err="1"/>
              <a:t>colciencias</a:t>
            </a:r>
            <a:r>
              <a:rPr lang="es-ES_tradnl" sz="2400" dirty="0"/>
              <a:t> 737 de </a:t>
            </a:r>
            <a:r>
              <a:rPr lang="es-ES_tradnl" sz="2400" dirty="0" smtClean="0"/>
              <a:t>2015</a:t>
            </a:r>
            <a:br>
              <a:rPr lang="es-ES_tradnl" sz="2400" dirty="0" smtClean="0"/>
            </a:br>
            <a:r>
              <a:rPr lang="es-ES_tradnl" sz="2400" dirty="0"/>
              <a:t> Grupos de otras dependencias en los que participa el Instituto </a:t>
            </a: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4890446"/>
              </p:ext>
            </p:extLst>
          </p:nvPr>
        </p:nvGraphicFramePr>
        <p:xfrm>
          <a:off x="176976" y="1396553"/>
          <a:ext cx="11739720" cy="4753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0056"/>
                <a:gridCol w="1769804"/>
                <a:gridCol w="2934930"/>
                <a:gridCol w="2934930"/>
              </a:tblGrid>
              <a:tr h="622989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1200"/>
                        </a:spcAft>
                      </a:pPr>
                      <a:r>
                        <a:rPr lang="es-ES_tradnl" sz="2000" b="1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Nombre </a:t>
                      </a:r>
                      <a:endParaRPr lang="es-ES_tradnl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1200"/>
                        </a:spcAft>
                      </a:pPr>
                      <a:r>
                        <a:rPr lang="es-ES_tradnl" sz="2000" b="1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Clasificación </a:t>
                      </a:r>
                      <a:endParaRPr lang="es-ES_tradnl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1200"/>
                        </a:spcAft>
                      </a:pPr>
                      <a:r>
                        <a:rPr lang="es-ES_tradnl" sz="2000" b="1" dirty="0" smtClean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Contacto </a:t>
                      </a:r>
                      <a:r>
                        <a:rPr lang="es-ES_tradnl" sz="2000" b="1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Instituto </a:t>
                      </a:r>
                      <a:endParaRPr lang="es-ES_tradnl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s-ES_tradnl" sz="2000" dirty="0" smtClean="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 smtClean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Enlace</a:t>
                      </a:r>
                      <a:r>
                        <a:rPr lang="es-ES_tradnl" sz="20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: </a:t>
                      </a:r>
                      <a:endParaRPr lang="es-ES_tradnl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1024095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1200"/>
                        </a:spcAft>
                      </a:pPr>
                      <a:r>
                        <a:rPr lang="es-ES_tradnl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Teoría e Historia del Arte en Colombia </a:t>
                      </a:r>
                      <a:endParaRPr lang="es-ES_tradnl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1200"/>
                        </a:spcAft>
                      </a:pPr>
                      <a:r>
                        <a:rPr lang="es-ES_tradnl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s-ES_tradn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Facultad de Artes]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s-ES_tradnl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1200"/>
                        </a:spcAft>
                      </a:pPr>
                      <a:r>
                        <a:rPr lang="es-ES_tradnl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1200"/>
                        </a:spcAft>
                      </a:pPr>
                      <a:r>
                        <a:rPr lang="es-ES_tradnl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Mónica Elizabeth Alarcón Dávila </a:t>
                      </a: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s-ES_tradnl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1200"/>
                        </a:spcAft>
                      </a:pPr>
                      <a:r>
                        <a:rPr lang="es-ES_tradnl" sz="1800" u="sng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  <a:hlinkClick r:id="rId2"/>
                        </a:rPr>
                        <a:t>http://scienti.colciencias.gov.co:8080/gruplac/jsp/visualiza/visualizagr.jsp?nro=00000000001863</a:t>
                      </a:r>
                      <a:r>
                        <a:rPr lang="es-ES_tradnl" sz="18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 </a:t>
                      </a:r>
                      <a:endParaRPr lang="es-ES_tradnl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1962847">
                <a:tc>
                  <a:txBody>
                    <a:bodyPr/>
                    <a:lstStyle/>
                    <a:p>
                      <a:r>
                        <a:rPr lang="es-ES_tradnl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Grupo de Investigación sobre Formación y Antropología Pedagógica e Histórica -FORMAPH- </a:t>
                      </a: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1200"/>
                        </a:spcAft>
                      </a:pPr>
                      <a:endParaRPr lang="es-ES_tradnl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1200"/>
                        </a:spcAft>
                      </a:pPr>
                      <a:r>
                        <a:rPr lang="es-ES_tradnl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s-ES_tradn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Facultad de Educación]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1200"/>
                        </a:spcAft>
                      </a:pPr>
                      <a:r>
                        <a:rPr lang="es-ES_tradnl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1200"/>
                        </a:spcAft>
                      </a:pPr>
                      <a:r>
                        <a:rPr lang="es-ES_tradnl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Diana Melisa Paredes Oviedo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1200"/>
                        </a:spcAft>
                      </a:pPr>
                      <a:r>
                        <a:rPr lang="es-ES_tradnl" sz="1800" u="sng" dirty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  <a:hlinkClick r:id="rId3"/>
                        </a:rPr>
                        <a:t>http://scienti.colciencias.gov.co:8080/gruplac/jsp/visualiza/visualizagr.jsp?nro=00000000001830</a:t>
                      </a:r>
                      <a:r>
                        <a:rPr lang="es-ES_tradnl" sz="18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 </a:t>
                      </a:r>
                      <a:endParaRPr lang="es-ES_tradnl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1143592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1200"/>
                        </a:spcAft>
                      </a:pPr>
                      <a:r>
                        <a:rPr lang="es-ES_tradnl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Cultura, violencia, y territorio </a:t>
                      </a: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1200"/>
                        </a:spcAft>
                      </a:pPr>
                      <a:r>
                        <a:rPr lang="es-ES_tradn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[Instituto de Estudios Regionales]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s-ES_tradnl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1200"/>
                        </a:spcAft>
                      </a:pPr>
                      <a:r>
                        <a:rPr lang="es-ES_tradnl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s-ES_tradnl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1200"/>
                        </a:spcAft>
                      </a:pPr>
                      <a:r>
                        <a:rPr lang="es-ES_tradnl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Liliana Cecilia Molina González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s-ES_tradnl" sz="1800" u="sng" dirty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  <a:hlinkClick r:id="rId4"/>
                        </a:rPr>
                        <a:t>http://scienti.colciencias.gov.co:8080/gruplac/jsp/visualiza/visualizagr.jsp?nro=00000000001811</a:t>
                      </a:r>
                      <a:r>
                        <a:rPr lang="es-ES_tradnl" sz="18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 </a:t>
                      </a:r>
                      <a:endParaRPr lang="es-ES_tradnl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64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2082" y="451109"/>
            <a:ext cx="9603275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dirty="0"/>
              <a:t>Convocatoria Medici</a:t>
            </a:r>
            <a:r>
              <a:rPr lang="es-ES" dirty="0"/>
              <a:t>ón </a:t>
            </a:r>
            <a:r>
              <a:rPr lang="es-ES" dirty="0" err="1"/>
              <a:t>colciencias</a:t>
            </a:r>
            <a:r>
              <a:rPr lang="es-ES_tradnl" dirty="0"/>
              <a:t> 737 de </a:t>
            </a:r>
            <a:r>
              <a:rPr lang="es-ES_tradnl" dirty="0" smtClean="0"/>
              <a:t>2015</a:t>
            </a:r>
            <a:br>
              <a:rPr lang="es-ES_tradnl" dirty="0" smtClean="0"/>
            </a:br>
            <a:r>
              <a:rPr lang="es-ES_tradnl" dirty="0" smtClean="0"/>
              <a:t>investigadores reconocidos </a:t>
            </a:r>
            <a:endParaRPr lang="es-ES_tradnl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0428748"/>
              </p:ext>
            </p:extLst>
          </p:nvPr>
        </p:nvGraphicFramePr>
        <p:xfrm>
          <a:off x="2964275" y="1500344"/>
          <a:ext cx="6518888" cy="4780241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557985"/>
                <a:gridCol w="1874804"/>
                <a:gridCol w="1086099"/>
              </a:tblGrid>
              <a:tr h="711914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200"/>
                        </a:spcAft>
                      </a:pPr>
                      <a:r>
                        <a:rPr lang="es-ES_tradnl" sz="2000" dirty="0" smtClean="0">
                          <a:effectLst/>
                        </a:rPr>
                        <a:t>Profesor</a:t>
                      </a:r>
                      <a:endParaRPr lang="es-ES_tradnl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s-ES_tradnl" sz="2000" dirty="0">
                        <a:effectLst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1200"/>
                        </a:spcAft>
                      </a:pPr>
                      <a:r>
                        <a:rPr lang="es-ES_tradnl" sz="2000" dirty="0">
                          <a:effectLst/>
                        </a:rPr>
                        <a:t>Categoría </a:t>
                      </a: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 </a:t>
                      </a:r>
                      <a:endParaRPr lang="es-ES_tradnl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200"/>
                        </a:spcAft>
                      </a:pPr>
                      <a:r>
                        <a:rPr lang="es-ES_tradnl" sz="2000" dirty="0">
                          <a:effectLst/>
                        </a:rPr>
                        <a:t>Vigencia </a:t>
                      </a:r>
                      <a:endParaRPr lang="es-ES_tradnl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771727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200"/>
                        </a:spcAft>
                      </a:pPr>
                      <a:r>
                        <a:rPr lang="es-ES_tradnl" sz="2000" dirty="0">
                          <a:effectLst/>
                        </a:rPr>
                        <a:t>Jorge Antonio Mejía Escobar </a:t>
                      </a:r>
                      <a:endParaRPr lang="es-ES_tradnl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200"/>
                        </a:spcAft>
                      </a:pPr>
                      <a:r>
                        <a:rPr lang="es-ES_tradnl" sz="2000">
                          <a:effectLst/>
                        </a:rPr>
                        <a:t>Investigador Asociado </a:t>
                      </a:r>
                      <a:endParaRPr lang="es-ES_tradnl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200"/>
                        </a:spcAft>
                      </a:pPr>
                      <a:r>
                        <a:rPr lang="es-ES_tradnl" sz="2000">
                          <a:effectLst/>
                        </a:rPr>
                        <a:t>2 años </a:t>
                      </a:r>
                      <a:endParaRPr lang="es-ES_tradnl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513388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200"/>
                        </a:spcAft>
                      </a:pPr>
                      <a:r>
                        <a:rPr lang="es-ES_tradnl" sz="2000" dirty="0">
                          <a:effectLst/>
                        </a:rPr>
                        <a:t>Francisco Luís Cortés Rodas </a:t>
                      </a:r>
                      <a:endParaRPr lang="es-ES_tradnl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200"/>
                        </a:spcAft>
                      </a:pPr>
                      <a:r>
                        <a:rPr lang="es-ES_tradnl" sz="2000">
                          <a:effectLst/>
                        </a:rPr>
                        <a:t>Investigadores Junior </a:t>
                      </a:r>
                      <a:endParaRPr lang="es-ES_tradnl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  </a:t>
                      </a: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1200"/>
                        </a:spcAft>
                      </a:pPr>
                      <a:r>
                        <a:rPr lang="es-ES_tradnl" sz="2000">
                          <a:effectLst/>
                        </a:rPr>
                        <a:t>1 año </a:t>
                      </a: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       </a:t>
                      </a:r>
                      <a:endParaRPr lang="es-ES_tradnl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941144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s-ES_tradnl" sz="2000" dirty="0">
                        <a:effectLst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1200"/>
                        </a:spcAft>
                      </a:pPr>
                      <a:r>
                        <a:rPr lang="es-ES_tradnl" sz="2000" dirty="0">
                          <a:effectLst/>
                        </a:rPr>
                        <a:t>John Fredy </a:t>
                      </a:r>
                      <a:r>
                        <a:rPr lang="es-ES_tradnl" sz="2000" dirty="0" err="1">
                          <a:effectLst/>
                        </a:rPr>
                        <a:t>Lenis</a:t>
                      </a:r>
                      <a:r>
                        <a:rPr lang="es-ES_tradnl" sz="2000" dirty="0">
                          <a:effectLst/>
                        </a:rPr>
                        <a:t> Castaño </a:t>
                      </a: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 </a:t>
                      </a:r>
                      <a:endParaRPr lang="es-ES_tradnl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584159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200"/>
                        </a:spcAft>
                      </a:pPr>
                      <a:r>
                        <a:rPr lang="es-ES_tradnl" sz="2000" dirty="0">
                          <a:effectLst/>
                        </a:rPr>
                        <a:t>Liliana Cecilia Molina González </a:t>
                      </a:r>
                      <a:endParaRPr lang="es-ES_tradnl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1233223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s-ES_tradnl" sz="2000" dirty="0">
                        <a:effectLst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1200"/>
                        </a:spcAft>
                      </a:pPr>
                      <a:r>
                        <a:rPr lang="es-ES_tradnl" sz="2000" dirty="0">
                          <a:effectLst/>
                        </a:rPr>
                        <a:t>Andrés Francisco Contreras Sánchez </a:t>
                      </a: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 </a:t>
                      </a:r>
                      <a:endParaRPr lang="es-ES_tradnl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84" name="Imagen 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565" y="1980699"/>
            <a:ext cx="189248" cy="52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Imagen 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565" y="1980699"/>
            <a:ext cx="189248" cy="52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Imagen 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565" y="1980699"/>
            <a:ext cx="189248" cy="52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Imagen 4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565" y="1980699"/>
            <a:ext cx="189248" cy="52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Imagen 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565" y="1980699"/>
            <a:ext cx="189248" cy="52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Imagen 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565" y="1980699"/>
            <a:ext cx="189248" cy="52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Imagen 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565" y="1980699"/>
            <a:ext cx="189248" cy="52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Imagen 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565" y="1980699"/>
            <a:ext cx="189248" cy="52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Imagen 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565" y="1980699"/>
            <a:ext cx="189248" cy="52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Imagen 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565" y="1980699"/>
            <a:ext cx="189248" cy="52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Imagen 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565" y="1980699"/>
            <a:ext cx="189248" cy="52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Imagen 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565" y="1980699"/>
            <a:ext cx="189248" cy="52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2051640" y="1993398"/>
            <a:ext cx="11659900" cy="520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737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í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Galería</Template>
  <TotalTime>81</TotalTime>
  <Words>295</Words>
  <Application>Microsoft Office PowerPoint</Application>
  <PresentationFormat>Panorámica</PresentationFormat>
  <Paragraphs>94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Gill Sans MT</vt:lpstr>
      <vt:lpstr>Times New Roman</vt:lpstr>
      <vt:lpstr>Galería</vt:lpstr>
      <vt:lpstr>Centro de investigaciones </vt:lpstr>
      <vt:lpstr>Grupos de Investigación, medición y reconocimiento de grupos e investigadores (Colciencias)   </vt:lpstr>
      <vt:lpstr>Convocatoria Medición colciencias  737 de 2015 </vt:lpstr>
      <vt:lpstr>Convocatoria Medición colciencias 737 de 2015 Grupos internos </vt:lpstr>
      <vt:lpstr>Convocatoria Medición colciencias 737 de 2015 Grupos inter-institucionales </vt:lpstr>
      <vt:lpstr>Convocatoria Medición colciencias 737 de 2015  Grupos de otras dependencias en los que participa el Instituto </vt:lpstr>
      <vt:lpstr>Convocatoria Medición colciencias 737 de 2015 investigadores reconocidos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Centro de investigaciones</dc:title>
  <dc:creator>Carlos Garzon</dc:creator>
  <cp:lastModifiedBy>User</cp:lastModifiedBy>
  <cp:revision>11</cp:revision>
  <dcterms:created xsi:type="dcterms:W3CDTF">2016-11-27T23:53:52Z</dcterms:created>
  <dcterms:modified xsi:type="dcterms:W3CDTF">2016-11-28T20:20:02Z</dcterms:modified>
</cp:coreProperties>
</file>