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9872663"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D4ED7B2-6AF7-4038-A2C6-18BDEAB899E5}">
  <a:tblStyle styleId="{5D4ED7B2-6AF7-4038-A2C6-18BDEAB899E5}" styleName="Table_0">
    <a:wholeTbl>
      <a:tcTxStyle b="off" i="off">
        <a:font>
          <a:latin typeface="Arial"/>
          <a:ea typeface="Arial"/>
          <a:cs typeface="Arial"/>
        </a:font>
        <a:schemeClr val="dk1"/>
      </a:tcTxStyle>
      <a:tcStyle>
        <a:tcBdr>
          <a:left>
            <a:ln w="12700" cap="flat" cmpd="sng">
              <a:solidFill>
                <a:schemeClr val="dk1"/>
              </a:solidFill>
              <a:prstDash val="solid"/>
              <a:round/>
              <a:headEnd type="none" w="med" len="med"/>
              <a:tailEnd type="none" w="med" len="med"/>
            </a:ln>
          </a:left>
          <a:right>
            <a:ln w="12700" cap="flat" cmpd="sng">
              <a:solidFill>
                <a:schemeClr val="dk1"/>
              </a:solidFill>
              <a:prstDash val="solid"/>
              <a:round/>
              <a:headEnd type="none" w="med" len="med"/>
              <a:tailEnd type="none" w="med" len="med"/>
            </a:ln>
          </a:right>
          <a:top>
            <a:ln w="12700" cap="flat" cmpd="sng">
              <a:solidFill>
                <a:schemeClr val="dk1"/>
              </a:solidFill>
              <a:prstDash val="solid"/>
              <a:round/>
              <a:headEnd type="none" w="med" len="med"/>
              <a:tailEnd type="none" w="med" len="med"/>
            </a:ln>
          </a:top>
          <a:bottom>
            <a:ln w="12700" cap="flat" cmpd="sng">
              <a:solidFill>
                <a:schemeClr val="dk1"/>
              </a:solidFill>
              <a:prstDash val="solid"/>
              <a:round/>
              <a:headEnd type="none" w="med" len="med"/>
              <a:tailEnd type="none" w="med" len="med"/>
            </a:ln>
          </a:bottom>
          <a:insideH>
            <a:ln w="12700" cap="flat" cmpd="sng">
              <a:solidFill>
                <a:schemeClr val="dk1"/>
              </a:solidFill>
              <a:prstDash val="solid"/>
              <a:round/>
              <a:headEnd type="none" w="med" len="med"/>
              <a:tailEnd type="none" w="med" len="med"/>
            </a:ln>
          </a:insideH>
          <a:insideV>
            <a:ln w="12700" cap="flat" cmpd="sng">
              <a:solidFill>
                <a:schemeClr val="dk1"/>
              </a:solidFill>
              <a:prstDash val="solid"/>
              <a:round/>
              <a:headEnd type="none" w="med" len="med"/>
              <a:tailEnd type="none" w="med" len="med"/>
            </a:ln>
          </a:insideV>
        </a:tcBdr>
        <a:fill>
          <a:solidFill>
            <a:srgbClr val="FFFFFF">
              <a:alpha val="0"/>
            </a:srgbClr>
          </a:solid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133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4278154" cy="34006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4" name="Shape 4"/>
          <p:cNvSpPr txBox="1">
            <a:spLocks noGrp="1"/>
          </p:cNvSpPr>
          <p:nvPr>
            <p:ph type="dt" idx="10"/>
          </p:nvPr>
        </p:nvSpPr>
        <p:spPr>
          <a:xfrm>
            <a:off x="5592226" y="0"/>
            <a:ext cx="4278154" cy="340061"/>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5" name="Shape 5"/>
          <p:cNvSpPr>
            <a:spLocks noGrp="1" noRot="1" noChangeAspect="1"/>
          </p:cNvSpPr>
          <p:nvPr>
            <p:ph type="sldImg" idx="3"/>
          </p:nvPr>
        </p:nvSpPr>
        <p:spPr>
          <a:xfrm>
            <a:off x="3236913" y="509587"/>
            <a:ext cx="3398834" cy="25495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987266" y="3228808"/>
            <a:ext cx="7898129" cy="3059369"/>
          </a:xfrm>
          <a:prstGeom prst="rect">
            <a:avLst/>
          </a:prstGeom>
          <a:noFill/>
          <a:ln>
            <a:noFill/>
          </a:ln>
        </p:spPr>
        <p:txBody>
          <a:bodyPr lIns="91425" tIns="91425" rIns="91425" bIns="91425" anchor="t" anchorCtr="0"/>
          <a:lstStyle>
            <a:lvl1pPr marL="0" marR="0" lvl="0" indent="0" algn="l" rtl="0">
              <a:spcBef>
                <a:spcPts val="36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36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36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36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36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Clr>
                <a:schemeClr val="dk1"/>
              </a:buClr>
              <a:buFont typeface="Calibri"/>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6456428"/>
            <a:ext cx="4278154" cy="340061"/>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Times New Roman"/>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8" name="Shape 8"/>
          <p:cNvSpPr txBox="1">
            <a:spLocks noGrp="1"/>
          </p:cNvSpPr>
          <p:nvPr>
            <p:ph type="sldNum" idx="12"/>
          </p:nvPr>
        </p:nvSpPr>
        <p:spPr>
          <a:xfrm>
            <a:off x="5592226" y="6456428"/>
            <a:ext cx="4278154" cy="34006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s-CO" sz="1200" b="0" i="0" u="none" strike="noStrike" cap="none">
                <a:solidFill>
                  <a:schemeClr val="dk1"/>
                </a:solidFill>
                <a:latin typeface="Times New Roman"/>
                <a:ea typeface="Times New Roman"/>
                <a:cs typeface="Times New Roman"/>
                <a:sym typeface="Times New Roman"/>
              </a:rPr>
              <a:t>‹#›</a:t>
            </a:fld>
            <a:endParaRPr lang="es-CO"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7731987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87266" y="3228808"/>
            <a:ext cx="7898129" cy="3059369"/>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82" name="Shape 82"/>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extLst>
      <p:ext uri="{BB962C8B-B14F-4D97-AF65-F5344CB8AC3E}">
        <p14:creationId xmlns:p14="http://schemas.microsoft.com/office/powerpoint/2010/main" val="1822150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987266" y="3228808"/>
            <a:ext cx="7898129" cy="3059369"/>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74" name="Shape 174"/>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extLst>
      <p:ext uri="{BB962C8B-B14F-4D97-AF65-F5344CB8AC3E}">
        <p14:creationId xmlns:p14="http://schemas.microsoft.com/office/powerpoint/2010/main" val="3966311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987266" y="3228808"/>
            <a:ext cx="7898100" cy="30594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81" name="Shape 181"/>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extLst>
      <p:ext uri="{BB962C8B-B14F-4D97-AF65-F5344CB8AC3E}">
        <p14:creationId xmlns:p14="http://schemas.microsoft.com/office/powerpoint/2010/main" val="3516763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9" name="Shape 89"/>
          <p:cNvSpPr txBox="1">
            <a:spLocks noGrp="1"/>
          </p:cNvSpPr>
          <p:nvPr>
            <p:ph type="body" idx="1"/>
          </p:nvPr>
        </p:nvSpPr>
        <p:spPr>
          <a:xfrm>
            <a:off x="987266" y="3228808"/>
            <a:ext cx="7898129" cy="305936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s-CO" sz="1800" b="1" i="0" u="none" strike="noStrike" cap="none">
                <a:solidFill>
                  <a:schemeClr val="dk1"/>
                </a:solidFill>
                <a:latin typeface="Times New Roman"/>
                <a:ea typeface="Times New Roman"/>
                <a:cs typeface="Times New Roman"/>
                <a:sym typeface="Times New Roman"/>
              </a:rPr>
              <a:t>INCLUSION:</a:t>
            </a:r>
            <a:r>
              <a:rPr lang="es-CO" sz="1800" b="0" i="0" u="none" strike="noStrike" cap="none">
                <a:solidFill>
                  <a:schemeClr val="dk1"/>
                </a:solidFill>
                <a:latin typeface="Times New Roman"/>
                <a:ea typeface="Times New Roman"/>
                <a:cs typeface="Times New Roman"/>
                <a:sym typeface="Times New Roman"/>
              </a:rPr>
              <a:t> </a:t>
            </a:r>
            <a:r>
              <a:rPr lang="es-CO" sz="1200" b="0" i="0" u="none" strike="noStrike" cap="none">
                <a:solidFill>
                  <a:schemeClr val="dk1"/>
                </a:solidFill>
                <a:latin typeface="Times New Roman"/>
                <a:ea typeface="Times New Roman"/>
                <a:cs typeface="Times New Roman"/>
                <a:sym typeface="Times New Roman"/>
              </a:rPr>
              <a:t>proceso continuo que busca la forma más adecuada de “aprender a convivir con la diferencia y aprender a aprender de la diferencia”  Relacionada con el acceso, la participación y logros de todos los alumnos, con especial énfasis con aquellos que están en riesgo de ser excluídos o marginados,  por diferentes razones.</a:t>
            </a:r>
          </a:p>
          <a:p>
            <a:pPr marL="0" marR="0" lvl="0" indent="0" algn="l" rtl="0">
              <a:spcBef>
                <a:spcPts val="315"/>
              </a:spcBef>
              <a:spcAft>
                <a:spcPts val="0"/>
              </a:spcAft>
              <a:buClr>
                <a:schemeClr val="dk1"/>
              </a:buClr>
              <a:buSzPct val="25000"/>
              <a:buFont typeface="Times New Roman"/>
              <a:buNone/>
            </a:pPr>
            <a:r>
              <a:rPr lang="es-CO" sz="1050" b="0" i="0" u="none" strike="noStrike" cap="none">
                <a:solidFill>
                  <a:schemeClr val="dk1"/>
                </a:solidFill>
                <a:latin typeface="Times New Roman"/>
                <a:ea typeface="Times New Roman"/>
                <a:cs typeface="Times New Roman"/>
                <a:sym typeface="Times New Roman"/>
              </a:rPr>
              <a:t>         UNESCO, 2005</a:t>
            </a:r>
          </a:p>
          <a:p>
            <a:pPr marL="0" marR="0" lvl="0" indent="0" algn="l" rtl="0">
              <a:spcBef>
                <a:spcPts val="36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90" name="Shape 90"/>
          <p:cNvSpPr txBox="1">
            <a:spLocks noGrp="1"/>
          </p:cNvSpPr>
          <p:nvPr>
            <p:ph type="sldNum" idx="12"/>
          </p:nvPr>
        </p:nvSpPr>
        <p:spPr>
          <a:xfrm>
            <a:off x="5592226" y="6456428"/>
            <a:ext cx="4278154" cy="34006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s-CO" sz="1200" b="0" i="0" u="none" strike="noStrike" cap="none">
                <a:solidFill>
                  <a:schemeClr val="dk1"/>
                </a:solidFill>
                <a:latin typeface="Times New Roman"/>
                <a:ea typeface="Times New Roman"/>
                <a:cs typeface="Times New Roman"/>
                <a:sym typeface="Times New Roman"/>
              </a:rPr>
              <a:t>2</a:t>
            </a:fld>
            <a:endParaRPr lang="es-CO"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1405267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97" name="Shape 97"/>
          <p:cNvSpPr txBox="1">
            <a:spLocks noGrp="1"/>
          </p:cNvSpPr>
          <p:nvPr>
            <p:ph type="body" idx="1"/>
          </p:nvPr>
        </p:nvSpPr>
        <p:spPr>
          <a:xfrm>
            <a:off x="987266" y="3228808"/>
            <a:ext cx="7898129" cy="305936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endParaRPr sz="1200" b="1" i="0" u="none" strike="noStrike" cap="none">
              <a:solidFill>
                <a:srgbClr val="FF0000"/>
              </a:solidFill>
              <a:latin typeface="Times New Roman"/>
              <a:ea typeface="Times New Roman"/>
              <a:cs typeface="Times New Roman"/>
              <a:sym typeface="Times New Roman"/>
            </a:endParaRPr>
          </a:p>
          <a:p>
            <a:pPr marL="0" marR="0" lvl="0" indent="0" algn="l" rtl="0">
              <a:spcBef>
                <a:spcPts val="36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Articulación con la ficha de caracterización de bienestar universitario.</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Se viene desarrollando la articulación de las bases de datos institucionales desde el área estadística.</a:t>
            </a:r>
          </a:p>
        </p:txBody>
      </p:sp>
      <p:sp>
        <p:nvSpPr>
          <p:cNvPr id="98" name="Shape 98"/>
          <p:cNvSpPr txBox="1">
            <a:spLocks noGrp="1"/>
          </p:cNvSpPr>
          <p:nvPr>
            <p:ph type="sldNum" idx="12"/>
          </p:nvPr>
        </p:nvSpPr>
        <p:spPr>
          <a:xfrm>
            <a:off x="5592226" y="6456428"/>
            <a:ext cx="4278154" cy="34006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s-CO" sz="1200" b="0" i="0" u="none" strike="noStrike" cap="none">
                <a:solidFill>
                  <a:schemeClr val="dk1"/>
                </a:solidFill>
                <a:latin typeface="Times New Roman"/>
                <a:ea typeface="Times New Roman"/>
                <a:cs typeface="Times New Roman"/>
                <a:sym typeface="Times New Roman"/>
              </a:rPr>
              <a:t>3</a:t>
            </a:fld>
            <a:endParaRPr lang="es-CO"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220088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987266" y="3228808"/>
            <a:ext cx="7898129" cy="3059369"/>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25" name="Shape 125"/>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extLst>
      <p:ext uri="{BB962C8B-B14F-4D97-AF65-F5344CB8AC3E}">
        <p14:creationId xmlns:p14="http://schemas.microsoft.com/office/powerpoint/2010/main" val="5990838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33" name="Shape 133"/>
          <p:cNvSpPr txBox="1">
            <a:spLocks noGrp="1"/>
          </p:cNvSpPr>
          <p:nvPr>
            <p:ph type="body" idx="1"/>
          </p:nvPr>
        </p:nvSpPr>
        <p:spPr>
          <a:xfrm>
            <a:off x="987266" y="3228808"/>
            <a:ext cx="7898129" cy="305936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Garantizar el seguimiento a la permanencia estudiantil mediante acciones diferenciadas.</a:t>
            </a:r>
          </a:p>
          <a:p>
            <a:pPr marL="0" marR="0" lvl="0" indent="0" algn="l" rtl="0">
              <a:spcBef>
                <a:spcPts val="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apoyo académico, económico, orientación vocacional y psicosocial.</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El contexto actual de la educación superior deja ver grandes brechas y contradicciones, entre las cuales se resaltan las siguientes:</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 plan de desarrollo: Ampliación de la matrícula estudiantil, pero con importantes niveles de discriminación social en el acceso y elevadas tasas de deserción. En la actualidad, menos de la quinta parte de los jóvenes en edad de cursar estudios superiores están vinculados efectivamente.</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Pag 62. Como respuesta a este diagnóstico, la Universidad implementó estrategias y desarrolló programas para atender situaciones de vulnerabilidad de los estudiantes y mejorar las condiciones de vida de la comunidad universitaria en general. La Universidad es la única institución pública que ha logrado sostener la exoneración en el pago de la matrícula a los estudiantes de estratos socioeconómicos 1 y 2; brinda además apoyo alimenticio a estudiantes de escasos recursos, con el concurso del sector privado, y genera también posibilidades de ingreso económico para los estudiantes, mediante su incorporación como monitores y auxiliares en actividades académicas y administrativas, y con el apoyo a la creación de pequeñas empresas que prestan servicios a la comunidad universitaria a través del Programa Empresarial de Servicios Estudiantiles.</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Fondos generales		"Fondos Especiales(Recursos propios)"	</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2012	$680	2012	$150</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2013	$860	2013	$155</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2014	$720	2014	$155</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"2015(Ene-Mar)"	$240	"2015(Ene-Mar)"	$45</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Subtotal	$2.500	Subtotal	$505</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Perspectiva: resultados</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Objetivo estrategico: contribuir a la mejora del nivel educativo en la region y el pais</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Ambito de contribucion: permanencia estudiantil</a:t>
            </a:r>
          </a:p>
          <a:p>
            <a:pPr marL="0" marR="0" lvl="0" indent="0" algn="l" rtl="0">
              <a:spcBef>
                <a:spcPts val="36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Iniciativa: programa de promocion de  la permanencia estudiantil</a:t>
            </a:r>
          </a:p>
          <a:p>
            <a:pPr marL="0" marR="0" lvl="0" indent="0" algn="l" rtl="0">
              <a:spcBef>
                <a:spcPts val="36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34" name="Shape 134"/>
          <p:cNvSpPr txBox="1">
            <a:spLocks noGrp="1"/>
          </p:cNvSpPr>
          <p:nvPr>
            <p:ph type="sldNum" idx="12"/>
          </p:nvPr>
        </p:nvSpPr>
        <p:spPr>
          <a:xfrm>
            <a:off x="5592226" y="6456428"/>
            <a:ext cx="4278154" cy="34006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Arial"/>
              <a:buNone/>
            </a:pPr>
            <a:fld id="{00000000-1234-1234-1234-123412341234}" type="slidenum">
              <a:rPr lang="es-CO" sz="1200" b="0" i="0" u="none" strike="noStrike" cap="none">
                <a:solidFill>
                  <a:schemeClr val="dk1"/>
                </a:solidFill>
                <a:latin typeface="Arial"/>
                <a:ea typeface="Arial"/>
                <a:cs typeface="Arial"/>
                <a:sym typeface="Arial"/>
              </a:rPr>
              <a:t>5</a:t>
            </a:fld>
            <a:endParaRPr lang="es-CO"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553956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987266" y="3228808"/>
            <a:ext cx="7898129" cy="3059369"/>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43" name="Shape 143"/>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extLst>
      <p:ext uri="{BB962C8B-B14F-4D97-AF65-F5344CB8AC3E}">
        <p14:creationId xmlns:p14="http://schemas.microsoft.com/office/powerpoint/2010/main" val="2842735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987266" y="3228808"/>
            <a:ext cx="7898129" cy="3059369"/>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50" name="Shape 150"/>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Tree>
    <p:extLst>
      <p:ext uri="{BB962C8B-B14F-4D97-AF65-F5344CB8AC3E}">
        <p14:creationId xmlns:p14="http://schemas.microsoft.com/office/powerpoint/2010/main" val="2882084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txBox="1">
            <a:spLocks noGrp="1"/>
          </p:cNvSpPr>
          <p:nvPr>
            <p:ph type="body" idx="1"/>
          </p:nvPr>
        </p:nvSpPr>
        <p:spPr>
          <a:xfrm>
            <a:off x="987266" y="3228808"/>
            <a:ext cx="7898129" cy="3059369"/>
          </a:xfrm>
          <a:prstGeom prst="rect">
            <a:avLst/>
          </a:prstGeom>
        </p:spPr>
        <p:txBody>
          <a:bodyPr lIns="91425" tIns="91425" rIns="91425" bIns="91425" anchor="t" anchorCtr="0">
            <a:noAutofit/>
          </a:bodyPr>
          <a:lstStyle/>
          <a:p>
            <a:pPr lvl="0">
              <a:spcBef>
                <a:spcPts val="0"/>
              </a:spcBef>
              <a:buNone/>
            </a:pPr>
            <a:endParaRPr/>
          </a:p>
        </p:txBody>
      </p:sp>
      <p:sp>
        <p:nvSpPr>
          <p:cNvPr id="158" name="Shape 158"/>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3606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236913" y="509588"/>
            <a:ext cx="3398837" cy="25495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66" name="Shape 166"/>
          <p:cNvSpPr txBox="1">
            <a:spLocks noGrp="1"/>
          </p:cNvSpPr>
          <p:nvPr>
            <p:ph type="body" idx="1"/>
          </p:nvPr>
        </p:nvSpPr>
        <p:spPr>
          <a:xfrm>
            <a:off x="987266" y="3228808"/>
            <a:ext cx="7898129" cy="3059369"/>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s-CO" sz="1200" b="0" i="0" u="none" strike="noStrike" cap="none">
                <a:solidFill>
                  <a:schemeClr val="dk1"/>
                </a:solidFill>
                <a:latin typeface="Times New Roman"/>
                <a:ea typeface="Times New Roman"/>
                <a:cs typeface="Times New Roman"/>
                <a:sym typeface="Times New Roman"/>
              </a:rPr>
              <a:t>Coordinar acciones interinstitucionales que permiten generar nuevos escenarios de conocimientos y socialización de experiencias para el mejoramiento permanente del programa.</a:t>
            </a:r>
          </a:p>
          <a:p>
            <a:pPr marL="0" marR="0" lvl="0" indent="0" algn="l" rtl="0">
              <a:spcBef>
                <a:spcPts val="360"/>
              </a:spcBef>
              <a:spcAft>
                <a:spcPts val="0"/>
              </a:spcAft>
              <a:buClr>
                <a:schemeClr val="dk1"/>
              </a:buClr>
              <a:buSzPct val="250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67" name="Shape 167"/>
          <p:cNvSpPr txBox="1">
            <a:spLocks noGrp="1"/>
          </p:cNvSpPr>
          <p:nvPr>
            <p:ph type="sldNum" idx="12"/>
          </p:nvPr>
        </p:nvSpPr>
        <p:spPr>
          <a:xfrm>
            <a:off x="5592226" y="6456428"/>
            <a:ext cx="4278154" cy="340061"/>
          </a:xfrm>
          <a:prstGeom prst="rect">
            <a:avLst/>
          </a:prstGeom>
          <a:noFill/>
          <a:ln>
            <a:noFill/>
          </a:ln>
        </p:spPr>
        <p:txBody>
          <a:bodyPr lIns="91425" tIns="45700" rIns="91425" bIns="45700" anchor="b" anchorCtr="0">
            <a:noAutofit/>
          </a:bodyPr>
          <a:lstStyle/>
          <a:p>
            <a:pPr marL="0" marR="0" lvl="0" indent="0" algn="r" rtl="0">
              <a:lnSpc>
                <a:spcPct val="100000"/>
              </a:lnSpc>
              <a:spcBef>
                <a:spcPts val="0"/>
              </a:spcBef>
              <a:spcAft>
                <a:spcPts val="0"/>
              </a:spcAft>
              <a:buClr>
                <a:schemeClr val="dk1"/>
              </a:buClr>
              <a:buSzPct val="25000"/>
              <a:buFont typeface="Times New Roman"/>
              <a:buNone/>
            </a:pPr>
            <a:fld id="{00000000-1234-1234-1234-123412341234}" type="slidenum">
              <a:rPr lang="es-CO" sz="1200" b="0" i="0" u="none" strike="noStrike" cap="none">
                <a:solidFill>
                  <a:schemeClr val="dk1"/>
                </a:solidFill>
                <a:latin typeface="Times New Roman"/>
                <a:ea typeface="Times New Roman"/>
                <a:cs typeface="Times New Roman"/>
                <a:sym typeface="Times New Roman"/>
              </a:rPr>
              <a:t>9</a:t>
            </a:fld>
            <a:endParaRPr lang="es-CO" sz="1200" b="0" i="0" u="none" strike="noStrike" cap="none">
              <a:solidFill>
                <a:schemeClr val="dk1"/>
              </a:solidFill>
              <a:latin typeface="Times New Roman"/>
              <a:ea typeface="Times New Roman"/>
              <a:cs typeface="Times New Roman"/>
              <a:sym typeface="Times New Roman"/>
            </a:endParaRPr>
          </a:p>
        </p:txBody>
      </p:sp>
    </p:spTree>
    <p:extLst>
      <p:ext uri="{BB962C8B-B14F-4D97-AF65-F5344CB8AC3E}">
        <p14:creationId xmlns:p14="http://schemas.microsoft.com/office/powerpoint/2010/main" val="547444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7" name="Shape 1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lvl="0" indent="0" algn="ctr" rtl="0">
              <a:lnSpc>
                <a:spcPct val="100000"/>
              </a:lnSpc>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lnSpc>
                <a:spcPct val="100000"/>
              </a:lnSpc>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lnSpc>
                <a:spcPct val="100000"/>
              </a:lnSpc>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20" name="Shape 20"/>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5" name="Shape 75"/>
          <p:cNvSpPr txBox="1">
            <a:spLocks noGrp="1"/>
          </p:cNvSpPr>
          <p:nvPr>
            <p:ph type="body" idx="1"/>
          </p:nvPr>
        </p:nvSpPr>
        <p:spPr>
          <a:xfrm>
            <a:off x="685800" y="1981200"/>
            <a:ext cx="3809998" cy="4114800"/>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2"/>
          </p:nvPr>
        </p:nvSpPr>
        <p:spPr>
          <a:xfrm>
            <a:off x="4648200" y="1981200"/>
            <a:ext cx="3809998" cy="4114800"/>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78" name="Shape 7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79" name="Shape 79"/>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26" name="Shape 2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Encabezado de sección">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Clr>
                <a:schemeClr val="dk1"/>
              </a:buClr>
              <a:buFont typeface="Calibri"/>
              <a:buNone/>
              <a:defRPr sz="4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9" name="Shape 29"/>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marR="0" lvl="0" indent="0" algn="l" rtl="0">
              <a:lnSpc>
                <a:spcPct val="100000"/>
              </a:lnSpc>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lnSpc>
                <a:spcPct val="100000"/>
              </a:lnSpc>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lnSpc>
                <a:spcPct val="100000"/>
              </a:lnSpc>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32" name="Shape 32"/>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ación">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5" name="Shape 3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57200" y="2174875"/>
            <a:ext cx="4040187" cy="3951285"/>
          </a:xfrm>
          <a:prstGeom prst="rect">
            <a:avLst/>
          </a:prstGeom>
          <a:noFill/>
          <a:ln>
            <a:noFill/>
          </a:ln>
        </p:spPr>
        <p:txBody>
          <a:bodyPr lIns="91425" tIns="91425" rIns="91425" bIns="91425" anchor="t" anchorCtr="0"/>
          <a:lstStyle>
            <a:lvl1pPr marL="342900" marR="0" lvl="0" indent="419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492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3429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3"/>
          </p:nvPr>
        </p:nvSpPr>
        <p:spPr>
          <a:xfrm>
            <a:off x="4645025" y="1535112"/>
            <a:ext cx="4041772" cy="639762"/>
          </a:xfrm>
          <a:prstGeom prst="rect">
            <a:avLst/>
          </a:prstGeom>
          <a:noFill/>
          <a:ln>
            <a:noFill/>
          </a:ln>
        </p:spPr>
        <p:txBody>
          <a:bodyPr lIns="91425" tIns="91425" rIns="91425" bIns="91425" anchor="b" anchorCtr="0"/>
          <a:lstStyle>
            <a:lvl1pPr marL="0" marR="0" lvl="0" indent="0" algn="l" rtl="0">
              <a:lnSpc>
                <a:spcPct val="100000"/>
              </a:lnSpc>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100000"/>
              </a:lnSpc>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100000"/>
              </a:lnSpc>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100000"/>
              </a:lnSpc>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4"/>
          </p:nvPr>
        </p:nvSpPr>
        <p:spPr>
          <a:xfrm>
            <a:off x="4645025" y="2174875"/>
            <a:ext cx="4041772" cy="3951285"/>
          </a:xfrm>
          <a:prstGeom prst="rect">
            <a:avLst/>
          </a:prstGeom>
          <a:noFill/>
          <a:ln>
            <a:noFill/>
          </a:ln>
        </p:spPr>
        <p:txBody>
          <a:bodyPr lIns="91425" tIns="91425" rIns="91425" bIns="91425" anchor="t" anchorCtr="0"/>
          <a:lstStyle>
            <a:lvl1pPr marL="342900" marR="0" lvl="0" indent="4191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34925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342900" algn="l" rtl="0">
              <a:lnSpc>
                <a:spcPct val="100000"/>
              </a:lnSpc>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279400" algn="l" rtl="0">
              <a:lnSpc>
                <a:spcPct val="100000"/>
              </a:lnSpc>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41" name="Shape 41"/>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4" name="Shape 4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ido con título">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9" name="Shape 49"/>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53" name="Shape 5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cSld name="Imagen con título">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Clr>
                <a:schemeClr val="dk1"/>
              </a:buClr>
              <a:buFont typeface="Calibri"/>
              <a:buNone/>
              <a:defRPr sz="2000" b="1"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6" name="Shape 5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lvl="0" indent="0" algn="l" rtl="0">
              <a:lnSpc>
                <a:spcPct val="100000"/>
              </a:lnSpc>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marR="0" lvl="0" indent="0" algn="l" rtl="0">
              <a:lnSpc>
                <a:spcPct val="100000"/>
              </a:lnSpc>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59" name="Shape 5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60" name="Shape 60"/>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cSld name="Título y texto vertical">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txBox="1">
            <a:spLocks noGrp="1"/>
          </p:cNvSpPr>
          <p:nvPr>
            <p:ph type="body" idx="1"/>
          </p:nvPr>
        </p:nvSpPr>
        <p:spPr>
          <a:xfrm rot="5400000">
            <a:off x="2309016" y="-251618"/>
            <a:ext cx="4525963" cy="8229600"/>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65" name="Shape 6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66" name="Shape 6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cSld name="Título vertical y texto">
    <p:spTree>
      <p:nvGrpSpPr>
        <p:cNvPr id="1" name="Shape 67"/>
        <p:cNvGrpSpPr/>
        <p:nvPr/>
      </p:nvGrpSpPr>
      <p:grpSpPr>
        <a:xfrm>
          <a:off x="0" y="0"/>
          <a:ext cx="0" cy="0"/>
          <a:chOff x="0" y="0"/>
          <a:chExt cx="0" cy="0"/>
        </a:xfrm>
      </p:grpSpPr>
      <p:sp>
        <p:nvSpPr>
          <p:cNvPr id="68" name="Shape 68"/>
          <p:cNvSpPr txBox="1">
            <a:spLocks noGrp="1"/>
          </p:cNvSpPr>
          <p:nvPr>
            <p:ph type="title"/>
          </p:nvPr>
        </p:nvSpPr>
        <p:spPr>
          <a:xfrm rot="5400000">
            <a:off x="4732335" y="2171700"/>
            <a:ext cx="5851525" cy="20574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9" name="Shape 69"/>
          <p:cNvSpPr txBox="1">
            <a:spLocks noGrp="1"/>
          </p:cNvSpPr>
          <p:nvPr>
            <p:ph type="body" idx="1"/>
          </p:nvPr>
        </p:nvSpPr>
        <p:spPr>
          <a:xfrm rot="5400000">
            <a:off x="541333" y="190497"/>
            <a:ext cx="5851525" cy="6019798"/>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72" name="Shape 72"/>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lvl="0" indent="673100" algn="l" rtl="0">
              <a:lnSpc>
                <a:spcPct val="100000"/>
              </a:lnSpc>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603250" algn="l" rtl="0">
              <a:lnSpc>
                <a:spcPct val="100000"/>
              </a:lnSpc>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533400" algn="l" rtl="0">
              <a:lnSpc>
                <a:spcPct val="100000"/>
              </a:lnSpc>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406400" algn="l" rtl="0">
              <a:lnSpc>
                <a:spcPct val="100000"/>
              </a:lnSpc>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Times New Roman"/>
              <a:buNone/>
              <a:defRPr sz="1200" b="0" i="0" u="sng" strike="noStrike" cap="none">
                <a:solidFill>
                  <a:srgbClr val="888888"/>
                </a:solidFill>
                <a:latin typeface="Times New Roman"/>
                <a:ea typeface="Times New Roman"/>
                <a:cs typeface="Times New Roman"/>
                <a:sym typeface="Times New Roman"/>
              </a:defRPr>
            </a:lvl1pPr>
            <a:lvl2pPr marL="457200" marR="0" lvl="1"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2pPr>
            <a:lvl3pPr marL="914400" marR="0" lvl="2"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3pPr>
            <a:lvl4pPr marL="1371600" marR="0" lvl="3"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4pPr>
            <a:lvl5pPr marL="1828800" marR="0" lvl="4"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5pPr>
            <a:lvl6pPr marL="2286000" marR="0" lvl="5"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6pPr>
            <a:lvl7pPr marL="2743200" marR="0" lvl="6"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7pPr>
            <a:lvl8pPr marL="3200400" marR="0" lvl="7"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8pPr>
            <a:lvl9pPr marL="3657600" marR="0" lvl="8" indent="0" algn="l" rtl="0">
              <a:lnSpc>
                <a:spcPct val="100000"/>
              </a:lnSpc>
              <a:spcBef>
                <a:spcPts val="0"/>
              </a:spcBef>
              <a:spcAft>
                <a:spcPts val="0"/>
              </a:spcAft>
              <a:buClr>
                <a:schemeClr val="dk1"/>
              </a:buClr>
              <a:buFont typeface="Times New Roman"/>
              <a:buNone/>
              <a:defRPr sz="2400" b="0" i="0" u="sng" strike="noStrike" cap="none">
                <a:solidFill>
                  <a:schemeClr val="dk1"/>
                </a:solidFill>
                <a:latin typeface="Times New Roman"/>
                <a:ea typeface="Times New Roman"/>
                <a:cs typeface="Times New Roman"/>
                <a:sym typeface="Times New Roman"/>
              </a:defRPr>
            </a:lvl9pPr>
          </a:lstStyle>
          <a:p>
            <a:endParaRPr/>
          </a:p>
        </p:txBody>
      </p:sp>
      <p:sp>
        <p:nvSpPr>
          <p:cNvPr id="14" name="Shape 14"/>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Times New Roman"/>
              <a:buNone/>
            </a:pPr>
            <a:fld id="{00000000-1234-1234-1234-123412341234}" type="slidenum">
              <a:rPr lang="es-CO" sz="1200" b="0" i="0" u="sng" strike="noStrike" cap="none">
                <a:solidFill>
                  <a:srgbClr val="888888"/>
                </a:solidFill>
                <a:latin typeface="Times New Roman"/>
                <a:ea typeface="Times New Roman"/>
                <a:cs typeface="Times New Roman"/>
                <a:sym typeface="Times New Roman"/>
              </a:rPr>
              <a:t>‹#›</a:t>
            </a:fld>
            <a:endParaRPr lang="es-CO" sz="1200" b="0" i="0" u="sng" strike="noStrike" cap="none">
              <a:solidFill>
                <a:srgbClr val="888888"/>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ermanenciaconequidad@udea.edu.co"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educacion.gov.co/sistemasdeinformacion/1735/articles-254702_libro_desercion.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a:stretch/>
        </p:blipFill>
        <p:spPr>
          <a:xfrm>
            <a:off x="576172" y="1700808"/>
            <a:ext cx="8244300" cy="4944600"/>
          </a:xfrm>
          <a:prstGeom prst="rect">
            <a:avLst/>
          </a:prstGeom>
          <a:noFill/>
          <a:ln>
            <a:noFill/>
          </a:ln>
        </p:spPr>
      </p:pic>
      <p:sp>
        <p:nvSpPr>
          <p:cNvPr id="85" name="Shape 85"/>
          <p:cNvSpPr txBox="1">
            <a:spLocks noGrp="1"/>
          </p:cNvSpPr>
          <p:nvPr>
            <p:ph type="ctrTitle"/>
          </p:nvPr>
        </p:nvSpPr>
        <p:spPr>
          <a:xfrm>
            <a:off x="937328" y="1361054"/>
            <a:ext cx="7883100" cy="1470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3959" b="1" i="1" u="none" strike="noStrike" cap="none">
                <a:solidFill>
                  <a:schemeClr val="dk1"/>
                </a:solidFill>
                <a:latin typeface="Calibri"/>
                <a:ea typeface="Calibri"/>
                <a:cs typeface="Calibri"/>
                <a:sym typeface="Calibri"/>
              </a:rPr>
              <a:t>Permanencia con equidad</a:t>
            </a:r>
            <a:br>
              <a:rPr lang="es-CO" sz="3959" b="1" i="1" u="none" strike="noStrike" cap="none">
                <a:solidFill>
                  <a:schemeClr val="dk1"/>
                </a:solidFill>
                <a:latin typeface="Calibri"/>
                <a:ea typeface="Calibri"/>
                <a:cs typeface="Calibri"/>
                <a:sym typeface="Calibri"/>
              </a:rPr>
            </a:br>
            <a:r>
              <a:rPr lang="es-CO" sz="3959" b="1" i="1" u="none" strike="noStrike" cap="none">
                <a:solidFill>
                  <a:schemeClr val="dk1"/>
                </a:solidFill>
                <a:latin typeface="Calibri"/>
                <a:ea typeface="Calibri"/>
                <a:cs typeface="Calibri"/>
                <a:sym typeface="Calibri"/>
              </a:rPr>
              <a:t>2016</a:t>
            </a:r>
          </a:p>
          <a:p>
            <a:pPr marL="0" marR="0" lvl="0" indent="0" algn="ctr" rtl="0">
              <a:lnSpc>
                <a:spcPct val="100000"/>
              </a:lnSpc>
              <a:spcBef>
                <a:spcPts val="0"/>
              </a:spcBef>
              <a:spcAft>
                <a:spcPts val="0"/>
              </a:spcAft>
              <a:buClr>
                <a:schemeClr val="dk1"/>
              </a:buClr>
              <a:buSzPct val="25000"/>
              <a:buFont typeface="Calibri"/>
              <a:buNone/>
            </a:pPr>
            <a:endParaRPr sz="3959" b="1" i="1"/>
          </a:p>
          <a:p>
            <a:pPr marL="0" marR="0" lvl="0" indent="0" algn="l" rtl="0">
              <a:lnSpc>
                <a:spcPct val="100000"/>
              </a:lnSpc>
              <a:spcBef>
                <a:spcPts val="0"/>
              </a:spcBef>
              <a:spcAft>
                <a:spcPts val="0"/>
              </a:spcAft>
              <a:buClr>
                <a:schemeClr val="dk1"/>
              </a:buClr>
              <a:buSzPct val="25000"/>
              <a:buFont typeface="Calibri"/>
              <a:buNone/>
            </a:pPr>
            <a:r>
              <a:rPr lang="es-CO" sz="2400" b="1" i="1"/>
              <a:t>Patricia Estrada Mejía</a:t>
            </a:r>
          </a:p>
        </p:txBody>
      </p:sp>
      <p:sp>
        <p:nvSpPr>
          <p:cNvPr id="86" name="Shape 86"/>
          <p:cNvSpPr txBox="1">
            <a:spLocks noGrp="1"/>
          </p:cNvSpPr>
          <p:nvPr>
            <p:ph type="subTitle" idx="1"/>
          </p:nvPr>
        </p:nvSpPr>
        <p:spPr>
          <a:xfrm>
            <a:off x="179507" y="2114114"/>
            <a:ext cx="8640900" cy="21603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888888"/>
              </a:buClr>
              <a:buSzPct val="25000"/>
              <a:buFont typeface="Arial"/>
              <a:buNone/>
            </a:pPr>
            <a:endParaRPr sz="2400" b="0" i="0" u="none" strike="noStrike" cap="none">
              <a:solidFill>
                <a:srgbClr val="888888"/>
              </a:solidFill>
              <a:latin typeface="Calibri"/>
              <a:ea typeface="Calibri"/>
              <a:cs typeface="Calibri"/>
              <a:sym typeface="Calibri"/>
            </a:endParaRPr>
          </a:p>
          <a:p>
            <a:pPr marL="0" marR="0" lvl="0" indent="0" algn="ctr" rtl="0">
              <a:lnSpc>
                <a:spcPct val="100000"/>
              </a:lnSpc>
              <a:spcBef>
                <a:spcPts val="480"/>
              </a:spcBef>
              <a:spcAft>
                <a:spcPts val="0"/>
              </a:spcAft>
              <a:buClr>
                <a:srgbClr val="888888"/>
              </a:buClr>
              <a:buSzPct val="25000"/>
              <a:buFont typeface="Arial"/>
              <a:buNone/>
            </a:pPr>
            <a:endParaRPr sz="2400" b="0" i="0" u="none" strike="noStrike" cap="none">
              <a:solidFill>
                <a:srgbClr val="888888"/>
              </a:solidFill>
              <a:latin typeface="Calibri"/>
              <a:ea typeface="Calibri"/>
              <a:cs typeface="Calibri"/>
              <a:sym typeface="Calibri"/>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ctrTitle"/>
          </p:nvPr>
        </p:nvSpPr>
        <p:spPr>
          <a:xfrm>
            <a:off x="476420" y="182393"/>
            <a:ext cx="7883151" cy="1470023"/>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4800" b="1" i="0" u="none" strike="noStrike" cap="none">
                <a:solidFill>
                  <a:schemeClr val="dk1"/>
                </a:solidFill>
                <a:latin typeface="Calibri"/>
                <a:ea typeface="Calibri"/>
                <a:cs typeface="Calibri"/>
                <a:sym typeface="Calibri"/>
              </a:rPr>
              <a:t>Retos</a:t>
            </a:r>
          </a:p>
        </p:txBody>
      </p:sp>
      <p:sp>
        <p:nvSpPr>
          <p:cNvPr id="177" name="Shape 177"/>
          <p:cNvSpPr txBox="1">
            <a:spLocks noGrp="1"/>
          </p:cNvSpPr>
          <p:nvPr>
            <p:ph type="subTitle" idx="1"/>
          </p:nvPr>
        </p:nvSpPr>
        <p:spPr>
          <a:xfrm>
            <a:off x="305771" y="1998644"/>
            <a:ext cx="8640960" cy="4032448"/>
          </a:xfrm>
          <a:prstGeom prst="rect">
            <a:avLst/>
          </a:prstGeom>
          <a:noFill/>
          <a:ln>
            <a:noFill/>
          </a:ln>
        </p:spPr>
        <p:txBody>
          <a:bodyPr lIns="91425" tIns="45700" rIns="91425" bIns="45700" anchor="t" anchorCtr="0">
            <a:noAutofit/>
          </a:bodyPr>
          <a:lstStyle/>
          <a:p>
            <a:pPr marL="457200" marR="0" lvl="0" indent="-457200" algn="just" rtl="0">
              <a:lnSpc>
                <a:spcPct val="100000"/>
              </a:lnSpc>
              <a:spcBef>
                <a:spcPts val="0"/>
              </a:spcBef>
              <a:spcAft>
                <a:spcPts val="0"/>
              </a:spcAft>
              <a:buClr>
                <a:srgbClr val="888888"/>
              </a:buClr>
              <a:buSzPct val="100000"/>
              <a:buFont typeface="Arial"/>
              <a:buAutoNum type="arabicPeriod"/>
            </a:pPr>
            <a:r>
              <a:rPr lang="es-CO" sz="2000" b="1" i="0" u="none" strike="noStrike" cap="none">
                <a:solidFill>
                  <a:schemeClr val="dk1"/>
                </a:solidFill>
                <a:latin typeface="Calibri"/>
                <a:ea typeface="Calibri"/>
                <a:cs typeface="Calibri"/>
                <a:sym typeface="Calibri"/>
              </a:rPr>
              <a:t>Fortalecer y articular los sistemas de información</a:t>
            </a:r>
            <a:r>
              <a:rPr lang="es-CO" sz="2000" b="0" i="0" u="none" strike="noStrike" cap="none">
                <a:solidFill>
                  <a:schemeClr val="dk1"/>
                </a:solidFill>
                <a:latin typeface="Calibri"/>
                <a:ea typeface="Calibri"/>
                <a:cs typeface="Calibri"/>
                <a:sym typeface="Calibri"/>
              </a:rPr>
              <a:t> institucionales con capacidad de arrojar datos confiables y oportunos para orientar la toma de decisiones.</a:t>
            </a:r>
          </a:p>
          <a:p>
            <a:pPr marL="457200" marR="0" lvl="0" indent="-457200" algn="just" rtl="0">
              <a:lnSpc>
                <a:spcPct val="100000"/>
              </a:lnSpc>
              <a:spcBef>
                <a:spcPts val="0"/>
              </a:spcBef>
              <a:spcAft>
                <a:spcPts val="0"/>
              </a:spcAft>
              <a:buClr>
                <a:srgbClr val="888888"/>
              </a:buClr>
              <a:buSzPct val="100000"/>
              <a:buFont typeface="Arial"/>
              <a:buNone/>
            </a:pPr>
            <a:endParaRPr sz="2000" b="0" i="0" u="none" strike="noStrike" cap="none">
              <a:solidFill>
                <a:schemeClr val="dk1"/>
              </a:solidFill>
              <a:latin typeface="Calibri"/>
              <a:ea typeface="Calibri"/>
              <a:cs typeface="Calibri"/>
              <a:sym typeface="Calibri"/>
            </a:endParaRPr>
          </a:p>
          <a:p>
            <a:pPr marL="457200" marR="0" lvl="0" indent="-457200" algn="just" rtl="0">
              <a:lnSpc>
                <a:spcPct val="100000"/>
              </a:lnSpc>
              <a:spcBef>
                <a:spcPts val="0"/>
              </a:spcBef>
              <a:spcAft>
                <a:spcPts val="0"/>
              </a:spcAft>
              <a:buClr>
                <a:srgbClr val="888888"/>
              </a:buClr>
              <a:buSzPct val="100000"/>
              <a:buFont typeface="Arial"/>
              <a:buAutoNum type="arabicPeriod"/>
            </a:pPr>
            <a:r>
              <a:rPr lang="es-CO" sz="2000" b="0" i="0" u="none" strike="noStrike" cap="none">
                <a:solidFill>
                  <a:schemeClr val="dk1"/>
                </a:solidFill>
                <a:latin typeface="Calibri"/>
                <a:ea typeface="Calibri"/>
                <a:cs typeface="Calibri"/>
                <a:sym typeface="Calibri"/>
              </a:rPr>
              <a:t>Fortalecer las </a:t>
            </a:r>
            <a:r>
              <a:rPr lang="es-CO" sz="2000" b="1" i="0" u="none" strike="noStrike" cap="none">
                <a:solidFill>
                  <a:schemeClr val="dk1"/>
                </a:solidFill>
                <a:latin typeface="Calibri"/>
                <a:ea typeface="Calibri"/>
                <a:cs typeface="Calibri"/>
                <a:sym typeface="Calibri"/>
              </a:rPr>
              <a:t>estrategias académicas </a:t>
            </a:r>
            <a:r>
              <a:rPr lang="es-CO" sz="2000" b="0" i="0" u="none" strike="noStrike" cap="none">
                <a:solidFill>
                  <a:schemeClr val="dk1"/>
                </a:solidFill>
                <a:latin typeface="Calibri"/>
                <a:ea typeface="Calibri"/>
                <a:cs typeface="Calibri"/>
                <a:sym typeface="Calibri"/>
              </a:rPr>
              <a:t>de acompañamiento</a:t>
            </a:r>
          </a:p>
          <a:p>
            <a:pPr marL="457200" marR="0" lvl="0" indent="-457200" algn="just" rtl="0">
              <a:lnSpc>
                <a:spcPct val="100000"/>
              </a:lnSpc>
              <a:spcBef>
                <a:spcPts val="0"/>
              </a:spcBef>
              <a:spcAft>
                <a:spcPts val="0"/>
              </a:spcAft>
              <a:buClr>
                <a:srgbClr val="888888"/>
              </a:buClr>
              <a:buSzPct val="100000"/>
              <a:buFont typeface="Arial"/>
              <a:buNone/>
            </a:pPr>
            <a:endParaRPr sz="2000" b="0" i="0" u="none" strike="noStrike" cap="none">
              <a:solidFill>
                <a:schemeClr val="dk1"/>
              </a:solidFill>
              <a:latin typeface="Calibri"/>
              <a:ea typeface="Calibri"/>
              <a:cs typeface="Calibri"/>
              <a:sym typeface="Calibri"/>
            </a:endParaRPr>
          </a:p>
          <a:p>
            <a:pPr marL="457200" marR="0" lvl="0" indent="-457200" algn="just" rtl="0">
              <a:lnSpc>
                <a:spcPct val="100000"/>
              </a:lnSpc>
              <a:spcBef>
                <a:spcPts val="0"/>
              </a:spcBef>
              <a:spcAft>
                <a:spcPts val="0"/>
              </a:spcAft>
              <a:buClr>
                <a:srgbClr val="888888"/>
              </a:buClr>
              <a:buSzPct val="100000"/>
              <a:buFont typeface="Arial"/>
              <a:buAutoNum type="arabicPeriod"/>
            </a:pPr>
            <a:r>
              <a:rPr lang="es-CO" sz="2000" b="1" i="0" u="none" strike="noStrike" cap="none">
                <a:solidFill>
                  <a:schemeClr val="dk1"/>
                </a:solidFill>
                <a:latin typeface="Calibri"/>
                <a:ea typeface="Calibri"/>
                <a:cs typeface="Calibri"/>
                <a:sym typeface="Calibri"/>
              </a:rPr>
              <a:t>Autoevaluar la permanencia </a:t>
            </a:r>
            <a:r>
              <a:rPr lang="es-CO" sz="2000" b="0" i="0" u="none" strike="noStrike" cap="none">
                <a:solidFill>
                  <a:schemeClr val="dk1"/>
                </a:solidFill>
                <a:latin typeface="Calibri"/>
                <a:ea typeface="Calibri"/>
                <a:cs typeface="Calibri"/>
                <a:sym typeface="Calibri"/>
              </a:rPr>
              <a:t>en las regiones y crear </a:t>
            </a:r>
            <a:r>
              <a:rPr lang="es-CO" sz="2000" b="1" i="0" u="none" strike="noStrike" cap="none">
                <a:solidFill>
                  <a:schemeClr val="dk1"/>
                </a:solidFill>
                <a:latin typeface="Calibri"/>
                <a:ea typeface="Calibri"/>
                <a:cs typeface="Calibri"/>
                <a:sym typeface="Calibri"/>
              </a:rPr>
              <a:t>herramientas contextualizadas </a:t>
            </a:r>
            <a:r>
              <a:rPr lang="es-CO" sz="2000" b="0" i="0" u="none" strike="noStrike" cap="none">
                <a:solidFill>
                  <a:schemeClr val="dk1"/>
                </a:solidFill>
                <a:latin typeface="Calibri"/>
                <a:ea typeface="Calibri"/>
                <a:cs typeface="Calibri"/>
                <a:sym typeface="Calibri"/>
              </a:rPr>
              <a:t>de manera participativa.</a:t>
            </a:r>
          </a:p>
          <a:p>
            <a:pPr marL="457200" marR="0" lvl="0" indent="-457200" algn="just" rtl="0">
              <a:lnSpc>
                <a:spcPct val="100000"/>
              </a:lnSpc>
              <a:spcBef>
                <a:spcPts val="0"/>
              </a:spcBef>
              <a:spcAft>
                <a:spcPts val="0"/>
              </a:spcAft>
              <a:buClr>
                <a:srgbClr val="888888"/>
              </a:buClr>
              <a:buSzPct val="100000"/>
              <a:buFont typeface="Arial"/>
              <a:buNone/>
            </a:pPr>
            <a:endParaRPr sz="2000" b="0" i="0" u="none" strike="noStrike" cap="none">
              <a:solidFill>
                <a:schemeClr val="dk1"/>
              </a:solidFill>
              <a:latin typeface="Calibri"/>
              <a:ea typeface="Calibri"/>
              <a:cs typeface="Calibri"/>
              <a:sym typeface="Calibri"/>
            </a:endParaRPr>
          </a:p>
          <a:p>
            <a:pPr marL="457200" marR="0" lvl="0" indent="-457200" algn="just" rtl="0">
              <a:lnSpc>
                <a:spcPct val="100000"/>
              </a:lnSpc>
              <a:spcBef>
                <a:spcPts val="0"/>
              </a:spcBef>
              <a:spcAft>
                <a:spcPts val="0"/>
              </a:spcAft>
              <a:buClr>
                <a:srgbClr val="888888"/>
              </a:buClr>
              <a:buSzPct val="100000"/>
              <a:buFont typeface="Arial"/>
              <a:buAutoNum type="arabicPeriod"/>
            </a:pPr>
            <a:r>
              <a:rPr lang="es-CO" sz="2000" b="0" i="0" u="none" strike="noStrike" cap="none">
                <a:solidFill>
                  <a:schemeClr val="dk1"/>
                </a:solidFill>
                <a:latin typeface="Calibri"/>
                <a:ea typeface="Calibri"/>
                <a:cs typeface="Calibri"/>
                <a:sym typeface="Calibri"/>
              </a:rPr>
              <a:t>Visibilizar estrategias de </a:t>
            </a:r>
            <a:r>
              <a:rPr lang="es-CO" sz="2000" b="1" i="0" u="none" strike="noStrike" cap="none">
                <a:solidFill>
                  <a:schemeClr val="dk1"/>
                </a:solidFill>
                <a:latin typeface="Calibri"/>
                <a:ea typeface="Calibri"/>
                <a:cs typeface="Calibri"/>
                <a:sym typeface="Calibri"/>
              </a:rPr>
              <a:t>comunicación permanente</a:t>
            </a:r>
            <a:r>
              <a:rPr lang="es-CO" sz="2000" b="0" i="0" u="none" strike="noStrike" cap="none">
                <a:solidFill>
                  <a:schemeClr val="dk1"/>
                </a:solidFill>
                <a:latin typeface="Calibri"/>
                <a:ea typeface="Calibri"/>
                <a:cs typeface="Calibri"/>
                <a:sym typeface="Calibri"/>
              </a:rPr>
              <a:t>.</a:t>
            </a:r>
          </a:p>
          <a:p>
            <a:pPr marL="457200" marR="0" lvl="0" indent="-457200" algn="just" rtl="0">
              <a:lnSpc>
                <a:spcPct val="100000"/>
              </a:lnSpc>
              <a:spcBef>
                <a:spcPts val="0"/>
              </a:spcBef>
              <a:spcAft>
                <a:spcPts val="0"/>
              </a:spcAft>
              <a:buClr>
                <a:srgbClr val="888888"/>
              </a:buClr>
              <a:buSzPct val="100000"/>
              <a:buFont typeface="Arial"/>
              <a:buNone/>
            </a:pPr>
            <a:endParaRPr sz="2000" b="0" i="0" u="none" strike="noStrike" cap="none">
              <a:solidFill>
                <a:schemeClr val="dk1"/>
              </a:solidFill>
              <a:latin typeface="Calibri"/>
              <a:ea typeface="Calibri"/>
              <a:cs typeface="Calibri"/>
              <a:sym typeface="Calibri"/>
            </a:endParaRPr>
          </a:p>
          <a:p>
            <a:pPr marL="457200" marR="0" lvl="0" indent="-457200" algn="just" rtl="0">
              <a:lnSpc>
                <a:spcPct val="100000"/>
              </a:lnSpc>
              <a:spcBef>
                <a:spcPts val="0"/>
              </a:spcBef>
              <a:spcAft>
                <a:spcPts val="0"/>
              </a:spcAft>
              <a:buClr>
                <a:srgbClr val="888888"/>
              </a:buClr>
              <a:buSzPct val="100000"/>
              <a:buFont typeface="Arial"/>
              <a:buAutoNum type="arabicPeriod"/>
            </a:pPr>
            <a:r>
              <a:rPr lang="es-CO" sz="2000" b="1" i="0" u="none" strike="noStrike" cap="none">
                <a:solidFill>
                  <a:schemeClr val="dk1"/>
                </a:solidFill>
                <a:latin typeface="Calibri"/>
                <a:ea typeface="Calibri"/>
                <a:cs typeface="Calibri"/>
                <a:sym typeface="Calibri"/>
              </a:rPr>
              <a:t>Fomentar espacios para la retroalimentación</a:t>
            </a:r>
            <a:r>
              <a:rPr lang="es-CO" sz="2000" b="0" i="0" u="none" strike="noStrike" cap="none">
                <a:solidFill>
                  <a:schemeClr val="dk1"/>
                </a:solidFill>
                <a:latin typeface="Calibri"/>
                <a:ea typeface="Calibri"/>
                <a:cs typeface="Calibri"/>
                <a:sym typeface="Calibri"/>
              </a:rPr>
              <a:t> que permitan a la comunidad universitaria estar informada acerca del tema.</a:t>
            </a:r>
          </a:p>
          <a:p>
            <a:pPr marL="457200" marR="0" lvl="0" indent="-457200" algn="just" rtl="0">
              <a:lnSpc>
                <a:spcPct val="100000"/>
              </a:lnSpc>
              <a:spcBef>
                <a:spcPts val="0"/>
              </a:spcBef>
              <a:spcAft>
                <a:spcPts val="0"/>
              </a:spcAft>
              <a:buClr>
                <a:srgbClr val="888888"/>
              </a:buClr>
              <a:buSzPct val="100000"/>
              <a:buFont typeface="Arial"/>
              <a:buNone/>
            </a:pPr>
            <a:endParaRPr sz="24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888888"/>
              </a:buClr>
              <a:buSzPct val="25000"/>
              <a:buFont typeface="Arial"/>
              <a:buNone/>
            </a:pPr>
            <a:endParaRPr sz="24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888888"/>
              </a:buClr>
              <a:buSzPct val="25000"/>
              <a:buFont typeface="Arial"/>
              <a:buNone/>
            </a:pPr>
            <a:endParaRPr sz="2400" b="0" i="0" u="none" strike="noStrike" cap="none">
              <a:solidFill>
                <a:schemeClr val="dk1"/>
              </a:solidFill>
              <a:latin typeface="Calibri"/>
              <a:ea typeface="Calibri"/>
              <a:cs typeface="Calibri"/>
              <a:sym typeface="Calibri"/>
            </a:endParaRPr>
          </a:p>
        </p:txBody>
      </p:sp>
      <p:sp>
        <p:nvSpPr>
          <p:cNvPr id="178" name="Shape 178"/>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ctrTitle"/>
          </p:nvPr>
        </p:nvSpPr>
        <p:spPr>
          <a:xfrm>
            <a:off x="577279" y="2060848"/>
            <a:ext cx="7883100" cy="1470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4800" b="1" i="0" u="none" strike="noStrike" cap="none">
                <a:solidFill>
                  <a:schemeClr val="dk1"/>
                </a:solidFill>
                <a:latin typeface="Calibri"/>
                <a:ea typeface="Calibri"/>
                <a:cs typeface="Calibri"/>
                <a:sym typeface="Calibri"/>
              </a:rPr>
              <a:t>Gracias</a:t>
            </a:r>
          </a:p>
        </p:txBody>
      </p:sp>
      <p:sp>
        <p:nvSpPr>
          <p:cNvPr id="184" name="Shape 184"/>
          <p:cNvSpPr txBox="1">
            <a:spLocks noGrp="1"/>
          </p:cNvSpPr>
          <p:nvPr>
            <p:ph type="subTitle" idx="1"/>
          </p:nvPr>
        </p:nvSpPr>
        <p:spPr>
          <a:xfrm>
            <a:off x="395536" y="3530873"/>
            <a:ext cx="8640900" cy="1752600"/>
          </a:xfrm>
          <a:prstGeom prst="rect">
            <a:avLst/>
          </a:prstGeom>
          <a:noFill/>
          <a:ln>
            <a:noFill/>
          </a:ln>
        </p:spPr>
        <p:txBody>
          <a:bodyPr lIns="91425" tIns="45700" rIns="91425" bIns="45700" anchor="t" anchorCtr="0">
            <a:noAutofit/>
          </a:bodyPr>
          <a:lstStyle/>
          <a:p>
            <a:pPr marL="0" marR="0" lvl="0" indent="0" algn="ctr" rtl="0">
              <a:lnSpc>
                <a:spcPct val="80000"/>
              </a:lnSpc>
              <a:spcBef>
                <a:spcPts val="0"/>
              </a:spcBef>
              <a:spcAft>
                <a:spcPts val="0"/>
              </a:spcAft>
              <a:buClr>
                <a:srgbClr val="888888"/>
              </a:buClr>
              <a:buSzPct val="25000"/>
              <a:buFont typeface="Arial"/>
              <a:buNone/>
            </a:pPr>
            <a:r>
              <a:rPr lang="es-CO" sz="1860" b="1" i="0" u="none" strike="noStrike" cap="none">
                <a:solidFill>
                  <a:srgbClr val="888888"/>
                </a:solidFill>
                <a:latin typeface="Calibri"/>
                <a:ea typeface="Calibri"/>
                <a:cs typeface="Calibri"/>
                <a:sym typeface="Calibri"/>
              </a:rPr>
              <a:t>¡La permanencia estudiantil, un asunto de todos!</a:t>
            </a:r>
          </a:p>
          <a:p>
            <a:pPr marL="0" marR="0" lvl="0" indent="0" algn="ctr" rtl="0">
              <a:lnSpc>
                <a:spcPct val="80000"/>
              </a:lnSpc>
              <a:spcBef>
                <a:spcPts val="372"/>
              </a:spcBef>
              <a:spcAft>
                <a:spcPts val="0"/>
              </a:spcAft>
              <a:buClr>
                <a:srgbClr val="888888"/>
              </a:buClr>
              <a:buSzPct val="25000"/>
              <a:buFont typeface="Arial"/>
              <a:buNone/>
            </a:pPr>
            <a:endParaRPr sz="1860" b="0" i="0" u="none" strike="noStrike" cap="none">
              <a:solidFill>
                <a:srgbClr val="888888"/>
              </a:solidFill>
              <a:latin typeface="Calibri"/>
              <a:ea typeface="Calibri"/>
              <a:cs typeface="Calibri"/>
              <a:sym typeface="Calibri"/>
            </a:endParaRPr>
          </a:p>
          <a:p>
            <a:pPr marL="0" marR="0" lvl="0" indent="0" algn="ctr" rtl="0">
              <a:lnSpc>
                <a:spcPct val="80000"/>
              </a:lnSpc>
              <a:spcBef>
                <a:spcPts val="372"/>
              </a:spcBef>
              <a:spcAft>
                <a:spcPts val="0"/>
              </a:spcAft>
              <a:buClr>
                <a:srgbClr val="888888"/>
              </a:buClr>
              <a:buSzPct val="25000"/>
              <a:buFont typeface="Arial"/>
              <a:buNone/>
            </a:pPr>
            <a:endParaRPr sz="1860" b="0" i="0" u="none" strike="noStrike" cap="none">
              <a:solidFill>
                <a:srgbClr val="888888"/>
              </a:solidFill>
              <a:latin typeface="Calibri"/>
              <a:ea typeface="Calibri"/>
              <a:cs typeface="Calibri"/>
              <a:sym typeface="Calibri"/>
            </a:endParaRPr>
          </a:p>
          <a:p>
            <a:pPr marL="0" marR="0" lvl="0" indent="0" algn="ctr" rtl="0">
              <a:lnSpc>
                <a:spcPct val="80000"/>
              </a:lnSpc>
              <a:spcBef>
                <a:spcPts val="248"/>
              </a:spcBef>
              <a:spcAft>
                <a:spcPts val="0"/>
              </a:spcAft>
              <a:buClr>
                <a:srgbClr val="888888"/>
              </a:buClr>
              <a:buSzPct val="25000"/>
              <a:buFont typeface="Arial"/>
              <a:buNone/>
            </a:pPr>
            <a:r>
              <a:rPr lang="es-CO" sz="1240" b="0" i="0" u="sng" strike="noStrike" cap="none">
                <a:solidFill>
                  <a:schemeClr val="hlink"/>
                </a:solidFill>
                <a:latin typeface="Calibri"/>
                <a:ea typeface="Calibri"/>
                <a:cs typeface="Calibri"/>
                <a:sym typeface="Calibri"/>
                <a:hlinkClick r:id="rId3"/>
              </a:rPr>
              <a:t>permanenciaconequidad@udea.edu.co</a:t>
            </a:r>
          </a:p>
          <a:p>
            <a:pPr marL="0" marR="0" lvl="0" indent="0" algn="ctr" rtl="0">
              <a:lnSpc>
                <a:spcPct val="80000"/>
              </a:lnSpc>
              <a:spcBef>
                <a:spcPts val="248"/>
              </a:spcBef>
              <a:spcAft>
                <a:spcPts val="0"/>
              </a:spcAft>
              <a:buClr>
                <a:srgbClr val="888888"/>
              </a:buClr>
              <a:buSzPct val="25000"/>
              <a:buFont typeface="Arial"/>
              <a:buNone/>
            </a:pPr>
            <a:r>
              <a:rPr lang="es-CO" sz="1240" b="0" i="0" u="none" strike="noStrike" cap="none">
                <a:solidFill>
                  <a:srgbClr val="888888"/>
                </a:solidFill>
                <a:latin typeface="Calibri"/>
                <a:ea typeface="Calibri"/>
                <a:cs typeface="Calibri"/>
                <a:sym typeface="Calibri"/>
              </a:rPr>
              <a:t>Teléfono: 2198103</a:t>
            </a:r>
          </a:p>
          <a:p>
            <a:pPr marL="0" marR="0" lvl="0" indent="0" algn="ctr" rtl="0">
              <a:lnSpc>
                <a:spcPct val="80000"/>
              </a:lnSpc>
              <a:spcBef>
                <a:spcPts val="248"/>
              </a:spcBef>
              <a:spcAft>
                <a:spcPts val="0"/>
              </a:spcAft>
              <a:buClr>
                <a:srgbClr val="888888"/>
              </a:buClr>
              <a:buSzPct val="25000"/>
              <a:buFont typeface="Arial"/>
              <a:buNone/>
            </a:pPr>
            <a:r>
              <a:rPr lang="es-CO" sz="1240" b="0" i="0" u="none" strike="noStrike" cap="none">
                <a:solidFill>
                  <a:srgbClr val="888888"/>
                </a:solidFill>
                <a:latin typeface="Calibri"/>
                <a:ea typeface="Calibri"/>
                <a:cs typeface="Calibri"/>
                <a:sym typeface="Calibri"/>
              </a:rPr>
              <a:t>Facebook: Permanencia con Equidad</a:t>
            </a:r>
          </a:p>
          <a:p>
            <a:pPr marL="0" marR="0" lvl="0" indent="0" algn="ctr" rtl="0">
              <a:lnSpc>
                <a:spcPct val="80000"/>
              </a:lnSpc>
              <a:spcBef>
                <a:spcPts val="248"/>
              </a:spcBef>
              <a:spcAft>
                <a:spcPts val="0"/>
              </a:spcAft>
              <a:buClr>
                <a:srgbClr val="888888"/>
              </a:buClr>
              <a:buSzPct val="25000"/>
              <a:buFont typeface="Arial"/>
              <a:buNone/>
            </a:pPr>
            <a:r>
              <a:rPr lang="es-CO" sz="1240" b="0" i="0" u="none" strike="noStrike" cap="none">
                <a:solidFill>
                  <a:srgbClr val="888888"/>
                </a:solidFill>
                <a:latin typeface="Calibri"/>
                <a:ea typeface="Calibri"/>
                <a:cs typeface="Calibri"/>
                <a:sym typeface="Calibri"/>
              </a:rPr>
              <a:t>http://www.udea.edu.co/portal/page/portal/portal/a.InformacionInstitucional/f.InformacionOrganizacional/permanenciaConEquidad</a:t>
            </a:r>
          </a:p>
          <a:p>
            <a:pPr marL="0" marR="0" lvl="0" indent="0" algn="ctr" rtl="0">
              <a:lnSpc>
                <a:spcPct val="80000"/>
              </a:lnSpc>
              <a:spcBef>
                <a:spcPts val="372"/>
              </a:spcBef>
              <a:spcAft>
                <a:spcPts val="0"/>
              </a:spcAft>
              <a:buClr>
                <a:srgbClr val="888888"/>
              </a:buClr>
              <a:buSzPct val="25000"/>
              <a:buFont typeface="Arial"/>
              <a:buNone/>
            </a:pPr>
            <a:endParaRPr sz="1860" b="0" i="0" u="none" strike="noStrike" cap="none">
              <a:solidFill>
                <a:srgbClr val="888888"/>
              </a:solidFill>
              <a:latin typeface="Calibri"/>
              <a:ea typeface="Calibri"/>
              <a:cs typeface="Calibri"/>
              <a:sym typeface="Calibri"/>
            </a:endParaRPr>
          </a:p>
          <a:p>
            <a:pPr marL="0" marR="0" lvl="0" indent="0" algn="ctr" rtl="0">
              <a:lnSpc>
                <a:spcPct val="80000"/>
              </a:lnSpc>
              <a:spcBef>
                <a:spcPts val="372"/>
              </a:spcBef>
              <a:spcAft>
                <a:spcPts val="0"/>
              </a:spcAft>
              <a:buClr>
                <a:srgbClr val="888888"/>
              </a:buClr>
              <a:buSzPct val="25000"/>
              <a:buFont typeface="Arial"/>
              <a:buNone/>
            </a:pPr>
            <a:endParaRPr sz="1860" b="0" i="0" u="none" strike="noStrike" cap="none">
              <a:solidFill>
                <a:srgbClr val="888888"/>
              </a:solidFill>
              <a:latin typeface="Calibri"/>
              <a:ea typeface="Calibri"/>
              <a:cs typeface="Calibri"/>
              <a:sym typeface="Calibri"/>
            </a:endParaRPr>
          </a:p>
          <a:p>
            <a:pPr marL="0" marR="0" lvl="0" indent="0" algn="ctr" rtl="0">
              <a:lnSpc>
                <a:spcPct val="80000"/>
              </a:lnSpc>
              <a:spcBef>
                <a:spcPts val="372"/>
              </a:spcBef>
              <a:spcAft>
                <a:spcPts val="0"/>
              </a:spcAft>
              <a:buClr>
                <a:srgbClr val="888888"/>
              </a:buClr>
              <a:buSzPct val="25000"/>
              <a:buFont typeface="Arial"/>
              <a:buNone/>
            </a:pPr>
            <a:endParaRPr sz="1860" b="0" i="0" u="none" strike="noStrike" cap="none">
              <a:solidFill>
                <a:srgbClr val="888888"/>
              </a:solidFill>
              <a:latin typeface="Calibri"/>
              <a:ea typeface="Calibri"/>
              <a:cs typeface="Calibri"/>
              <a:sym typeface="Calibri"/>
            </a:endParaRPr>
          </a:p>
        </p:txBody>
      </p:sp>
      <p:sp>
        <p:nvSpPr>
          <p:cNvPr id="185" name="Shape 185"/>
          <p:cNvSpPr txBox="1">
            <a:spLocks noGrp="1"/>
          </p:cNvSpPr>
          <p:nvPr>
            <p:ph type="ftr" idx="11"/>
          </p:nvPr>
        </p:nvSpPr>
        <p:spPr>
          <a:xfrm>
            <a:off x="2411758" y="6520257"/>
            <a:ext cx="2895600" cy="3651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SzPct val="25000"/>
              <a:buFont typeface="Calibri"/>
              <a:buNone/>
            </a:pPr>
            <a:r>
              <a:rPr lang="es-CO" sz="3600" b="1" i="0" u="none" strike="noStrike" cap="none">
                <a:solidFill>
                  <a:schemeClr val="lt1"/>
                </a:solidFill>
                <a:latin typeface="Calibri"/>
                <a:ea typeface="Calibri"/>
                <a:cs typeface="Calibri"/>
                <a:sym typeface="Calibri"/>
              </a:rPr>
              <a:t>Glosario</a:t>
            </a:r>
          </a:p>
        </p:txBody>
      </p:sp>
      <p:sp>
        <p:nvSpPr>
          <p:cNvPr id="93" name="Shape 93"/>
          <p:cNvSpPr txBox="1">
            <a:spLocks noGrp="1"/>
          </p:cNvSpPr>
          <p:nvPr>
            <p:ph type="body" idx="1"/>
          </p:nvPr>
        </p:nvSpPr>
        <p:spPr>
          <a:xfrm>
            <a:off x="457200" y="1855365"/>
            <a:ext cx="8507399" cy="4526100"/>
          </a:xfrm>
          <a:prstGeom prst="rect">
            <a:avLst/>
          </a:prstGeom>
          <a:noFill/>
          <a:ln>
            <a:noFill/>
          </a:ln>
        </p:spPr>
        <p:txBody>
          <a:bodyPr lIns="91425" tIns="45700" rIns="91425" bIns="45700" anchor="t" anchorCtr="0">
            <a:noAutofit/>
          </a:bodyPr>
          <a:lstStyle/>
          <a:p>
            <a:pPr marL="342900" marR="0" lvl="0" indent="-342900" algn="just" rtl="0">
              <a:lnSpc>
                <a:spcPct val="100000"/>
              </a:lnSpc>
              <a:spcBef>
                <a:spcPts val="0"/>
              </a:spcBef>
              <a:spcAft>
                <a:spcPts val="0"/>
              </a:spcAft>
              <a:buClr>
                <a:schemeClr val="dk1"/>
              </a:buClr>
              <a:buSzPct val="100000"/>
              <a:buFont typeface="Arial"/>
              <a:buChar char="•"/>
            </a:pPr>
            <a:r>
              <a:rPr lang="es-CO" sz="2000" b="1" i="0" u="none" strike="noStrike" cap="none">
                <a:solidFill>
                  <a:schemeClr val="dk1"/>
                </a:solidFill>
                <a:latin typeface="Calibri"/>
                <a:ea typeface="Calibri"/>
                <a:cs typeface="Calibri"/>
                <a:sym typeface="Calibri"/>
              </a:rPr>
              <a:t>PERMANENCIA: </a:t>
            </a:r>
            <a:r>
              <a:rPr lang="es-CO" sz="1600" b="0" i="0" u="none" strike="noStrike" cap="none">
                <a:solidFill>
                  <a:schemeClr val="dk1"/>
                </a:solidFill>
                <a:latin typeface="Calibri"/>
                <a:ea typeface="Calibri"/>
                <a:cs typeface="Calibri"/>
                <a:sym typeface="Calibri"/>
              </a:rPr>
              <a:t>Este término hace referencia a la persistencia del estudiante en la institución, en ese sentido siempre es nombrada como </a:t>
            </a:r>
            <a:r>
              <a:rPr lang="es-CO" sz="1600" b="1" i="1" u="none" strike="noStrike" cap="none">
                <a:solidFill>
                  <a:schemeClr val="dk1"/>
                </a:solidFill>
                <a:latin typeface="Calibri"/>
                <a:ea typeface="Calibri"/>
                <a:cs typeface="Calibri"/>
                <a:sym typeface="Calibri"/>
              </a:rPr>
              <a:t>retención en el sistema educativo o en la trayectoria académica</a:t>
            </a:r>
            <a:r>
              <a:rPr lang="es-CO" sz="1600" b="0" i="0" u="none" strike="noStrike" cap="none">
                <a:solidFill>
                  <a:schemeClr val="dk1"/>
                </a:solidFill>
                <a:latin typeface="Calibri"/>
                <a:ea typeface="Calibri"/>
                <a:cs typeface="Calibri"/>
                <a:sym typeface="Calibri"/>
              </a:rPr>
              <a:t>. “La permanencia es sinónimo de calidad. De ahí que el Sistema de Aseguramiento de la Calidad de la Educación Superior integrará de modo más explícito el uso de los actuales sistemas de información. En este sentido, la información del SPADIES debe perfilarse como un elemento objetivo en la perspectiva de aportar a la evaluación del otorgamiento y renovación del registro calificado y de acreditación de alta calidad”.</a:t>
            </a:r>
          </a:p>
          <a:p>
            <a:pPr marL="400050" marR="0" lvl="1" indent="-6350" algn="just" rtl="0">
              <a:lnSpc>
                <a:spcPct val="100000"/>
              </a:lnSpc>
              <a:spcBef>
                <a:spcPts val="0"/>
              </a:spcBef>
              <a:spcAft>
                <a:spcPts val="0"/>
              </a:spcAft>
              <a:buClr>
                <a:schemeClr val="dk1"/>
              </a:buClr>
              <a:buSzPct val="25000"/>
              <a:buFont typeface="Arial"/>
              <a:buNone/>
            </a:pPr>
            <a:r>
              <a:rPr lang="es-CO" sz="1200" b="1" i="0" u="sng" strike="noStrike" cap="none">
                <a:solidFill>
                  <a:schemeClr val="hlink"/>
                </a:solidFill>
                <a:latin typeface="Calibri"/>
                <a:ea typeface="Calibri"/>
                <a:cs typeface="Calibri"/>
                <a:sym typeface="Calibri"/>
                <a:hlinkClick r:id="rId3"/>
              </a:rPr>
              <a:t>Fuente: http://www.mineducacion.gov.co/sistemasdeinformacion/1735/articles-254702_libro_desercion.pdf</a:t>
            </a:r>
          </a:p>
          <a:p>
            <a:pPr marL="342900" marR="0" lvl="0" indent="-342900" algn="just" rtl="0">
              <a:lnSpc>
                <a:spcPct val="100000"/>
              </a:lnSpc>
              <a:spcBef>
                <a:spcPts val="0"/>
              </a:spcBef>
              <a:spcAft>
                <a:spcPts val="0"/>
              </a:spcAft>
              <a:buClr>
                <a:schemeClr val="dk1"/>
              </a:buClr>
              <a:buSzPct val="25000"/>
              <a:buFont typeface="Arial"/>
              <a:buNone/>
            </a:pPr>
            <a:endParaRPr sz="1600" b="0" i="0" u="none" strike="noStrike" cap="none">
              <a:solidFill>
                <a:schemeClr val="dk1"/>
              </a:solidFill>
              <a:latin typeface="Calibri"/>
              <a:ea typeface="Calibri"/>
              <a:cs typeface="Calibri"/>
              <a:sym typeface="Calibri"/>
            </a:endParaRPr>
          </a:p>
          <a:p>
            <a:pPr marL="342900" marR="0" lvl="0" indent="-342900" algn="just" rtl="0">
              <a:lnSpc>
                <a:spcPct val="100000"/>
              </a:lnSpc>
              <a:spcBef>
                <a:spcPts val="200"/>
              </a:spcBef>
              <a:spcAft>
                <a:spcPts val="0"/>
              </a:spcAft>
              <a:buClr>
                <a:schemeClr val="dk1"/>
              </a:buClr>
              <a:buSzPct val="25000"/>
              <a:buFont typeface="Arial"/>
              <a:buNone/>
            </a:pPr>
            <a:endParaRPr sz="1000" b="1" i="0" u="none" strike="noStrike" cap="none">
              <a:solidFill>
                <a:schemeClr val="dk1"/>
              </a:solidFill>
              <a:latin typeface="Calibri"/>
              <a:ea typeface="Calibri"/>
              <a:cs typeface="Calibri"/>
              <a:sym typeface="Calibri"/>
            </a:endParaRPr>
          </a:p>
          <a:p>
            <a:pPr marL="342900" marR="0" lvl="0" indent="-342900" algn="just" rtl="0">
              <a:lnSpc>
                <a:spcPct val="100000"/>
              </a:lnSpc>
              <a:spcBef>
                <a:spcPts val="200"/>
              </a:spcBef>
              <a:spcAft>
                <a:spcPts val="0"/>
              </a:spcAft>
              <a:buClr>
                <a:schemeClr val="dk1"/>
              </a:buClr>
              <a:buSzPct val="25000"/>
              <a:buFont typeface="Arial"/>
              <a:buNone/>
            </a:pPr>
            <a:endParaRPr sz="1000" b="1" i="0" u="none" strike="noStrike" cap="none">
              <a:solidFill>
                <a:schemeClr val="dk1"/>
              </a:solidFill>
              <a:latin typeface="Calibri"/>
              <a:ea typeface="Calibri"/>
              <a:cs typeface="Calibri"/>
              <a:sym typeface="Calibri"/>
            </a:endParaRPr>
          </a:p>
          <a:p>
            <a:pPr marL="342900" marR="0" lvl="0" indent="-342900" algn="just" rtl="0">
              <a:lnSpc>
                <a:spcPct val="100000"/>
              </a:lnSpc>
              <a:spcBef>
                <a:spcPts val="400"/>
              </a:spcBef>
              <a:spcAft>
                <a:spcPts val="0"/>
              </a:spcAft>
              <a:buClr>
                <a:schemeClr val="dk1"/>
              </a:buClr>
              <a:buSzPct val="100000"/>
              <a:buFont typeface="Arial"/>
              <a:buChar char="•"/>
            </a:pPr>
            <a:r>
              <a:rPr lang="es-CO" sz="2000" b="1" i="0" u="none" strike="noStrike" cap="none">
                <a:solidFill>
                  <a:schemeClr val="dk1"/>
                </a:solidFill>
                <a:latin typeface="Calibri"/>
                <a:ea typeface="Calibri"/>
                <a:cs typeface="Calibri"/>
                <a:sym typeface="Calibri"/>
              </a:rPr>
              <a:t>EQUIDAD:</a:t>
            </a:r>
            <a:r>
              <a:rPr lang="es-CO" sz="2000" b="0" i="0" u="none" strike="noStrike" cap="none">
                <a:solidFill>
                  <a:schemeClr val="dk1"/>
                </a:solidFill>
                <a:latin typeface="Calibri"/>
                <a:ea typeface="Calibri"/>
                <a:cs typeface="Calibri"/>
                <a:sym typeface="Calibri"/>
              </a:rPr>
              <a:t> </a:t>
            </a:r>
            <a:r>
              <a:rPr lang="es-CO" sz="1600" b="0" i="0" u="none" strike="noStrike" cap="none">
                <a:solidFill>
                  <a:schemeClr val="dk1"/>
                </a:solidFill>
                <a:latin typeface="Calibri"/>
                <a:ea typeface="Calibri"/>
                <a:cs typeface="Calibri"/>
                <a:sym typeface="Calibri"/>
              </a:rPr>
              <a:t>Se refiere a las acciones que se fundamentan en la premisa de </a:t>
            </a:r>
            <a:r>
              <a:rPr lang="es-CO" sz="1600" b="1" i="1" u="none" strike="noStrike" cap="none">
                <a:solidFill>
                  <a:schemeClr val="dk1"/>
                </a:solidFill>
                <a:latin typeface="Calibri"/>
                <a:ea typeface="Calibri"/>
                <a:cs typeface="Calibri"/>
                <a:sym typeface="Calibri"/>
              </a:rPr>
              <a:t>dar a cada ser humano lo que necesita</a:t>
            </a:r>
            <a:r>
              <a:rPr lang="es-CO" sz="1600" b="0" i="0" u="none" strike="noStrike" cap="none">
                <a:solidFill>
                  <a:schemeClr val="dk1"/>
                </a:solidFill>
                <a:latin typeface="Calibri"/>
                <a:ea typeface="Calibri"/>
                <a:cs typeface="Calibri"/>
                <a:sym typeface="Calibri"/>
              </a:rPr>
              <a:t> más allá de enfoques “asistencialistas, compensatorios y focalizados”. El concepto de equidad no es contrario al de igualdad pues la complementa al tener en cuenta la diversidad de subjetividades del ser humano para generar condiciones de igualdad en la sociedad.</a:t>
            </a:r>
          </a:p>
          <a:p>
            <a:pPr marL="0" marR="0" lvl="0" indent="0" algn="l" rtl="0">
              <a:lnSpc>
                <a:spcPct val="100000"/>
              </a:lnSpc>
              <a:spcBef>
                <a:spcPts val="220"/>
              </a:spcBef>
              <a:spcAft>
                <a:spcPts val="0"/>
              </a:spcAft>
              <a:buClr>
                <a:schemeClr val="dk1"/>
              </a:buClr>
              <a:buSzPct val="25000"/>
              <a:buFont typeface="Arial"/>
              <a:buNone/>
            </a:pPr>
            <a:r>
              <a:rPr lang="es-CO" sz="1200" b="0" i="0" u="none" strike="noStrike" cap="none">
                <a:solidFill>
                  <a:schemeClr val="dk1"/>
                </a:solidFill>
                <a:latin typeface="Calibri"/>
                <a:ea typeface="Calibri"/>
                <a:cs typeface="Calibri"/>
                <a:sym typeface="Calibri"/>
              </a:rPr>
              <a:t>         Fuente: Consejo Nacional de Acreditación. Lineamientos para la acreditación institucional</a:t>
            </a:r>
          </a:p>
        </p:txBody>
      </p:sp>
      <p:sp>
        <p:nvSpPr>
          <p:cNvPr id="94" name="Shape 94"/>
          <p:cNvSpPr txBox="1"/>
          <p:nvPr/>
        </p:nvSpPr>
        <p:spPr>
          <a:xfrm>
            <a:off x="683568" y="404662"/>
            <a:ext cx="7883151" cy="1470023"/>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2800" b="1" i="1" u="none" strike="noStrike" cap="none">
                <a:solidFill>
                  <a:schemeClr val="dk1"/>
                </a:solidFill>
                <a:latin typeface="Calibri"/>
                <a:ea typeface="Calibri"/>
                <a:cs typeface="Calibri"/>
                <a:sym typeface="Calibri"/>
              </a:rPr>
              <a:t>Conceptos</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755585" y="0"/>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3600" b="0" i="0" u="none" strike="noStrike" cap="none">
                <a:solidFill>
                  <a:schemeClr val="dk1"/>
                </a:solidFill>
                <a:latin typeface="Calibri"/>
                <a:ea typeface="Calibri"/>
                <a:cs typeface="Calibri"/>
                <a:sym typeface="Calibri"/>
              </a:rPr>
              <a:t>      Estructura      Acciones        Objetivo</a:t>
            </a:r>
          </a:p>
        </p:txBody>
      </p:sp>
      <p:grpSp>
        <p:nvGrpSpPr>
          <p:cNvPr id="101" name="Shape 101"/>
          <p:cNvGrpSpPr/>
          <p:nvPr/>
        </p:nvGrpSpPr>
        <p:grpSpPr>
          <a:xfrm>
            <a:off x="-219643" y="1045297"/>
            <a:ext cx="7073350" cy="5330724"/>
            <a:chOff x="608956" y="2277"/>
            <a:chExt cx="7073350" cy="5330724"/>
          </a:xfrm>
        </p:grpSpPr>
        <p:sp>
          <p:nvSpPr>
            <p:cNvPr id="102" name="Shape 102"/>
            <p:cNvSpPr/>
            <p:nvPr/>
          </p:nvSpPr>
          <p:spPr>
            <a:xfrm rot="2562360">
              <a:off x="2680251" y="3741309"/>
              <a:ext cx="806921" cy="55634"/>
            </a:xfrm>
            <a:custGeom>
              <a:avLst/>
              <a:gdLst/>
              <a:ahLst/>
              <a:cxnLst/>
              <a:rect l="0" t="0" r="0" b="0"/>
              <a:pathLst>
                <a:path w="120000" h="120000" extrusionOk="0">
                  <a:moveTo>
                    <a:pt x="0" y="60000"/>
                  </a:moveTo>
                  <a:lnTo>
                    <a:pt x="120000" y="60000"/>
                  </a:lnTo>
                </a:path>
              </a:pathLst>
            </a:custGeom>
            <a:noFill/>
            <a:ln w="25400" cap="flat" cmpd="sng">
              <a:solidFill>
                <a:srgbClr val="4C66C7"/>
              </a:solidFill>
              <a:prstDash val="solid"/>
              <a:round/>
              <a:headEnd type="none" w="med" len="med"/>
              <a:tailEnd type="none" w="med" len="med"/>
            </a:ln>
          </p:spPr>
        </p:sp>
        <p:sp>
          <p:nvSpPr>
            <p:cNvPr id="103" name="Shape 103"/>
            <p:cNvSpPr/>
            <p:nvPr/>
          </p:nvSpPr>
          <p:spPr>
            <a:xfrm>
              <a:off x="2787233" y="2639823"/>
              <a:ext cx="897289" cy="55629"/>
            </a:xfrm>
            <a:custGeom>
              <a:avLst/>
              <a:gdLst/>
              <a:ahLst/>
              <a:cxnLst/>
              <a:rect l="0" t="0" r="0" b="0"/>
              <a:pathLst>
                <a:path w="120000" h="120000" extrusionOk="0">
                  <a:moveTo>
                    <a:pt x="0" y="60000"/>
                  </a:moveTo>
                  <a:lnTo>
                    <a:pt x="119999" y="60000"/>
                  </a:lnTo>
                </a:path>
              </a:pathLst>
            </a:custGeom>
            <a:noFill/>
            <a:ln w="25400" cap="flat" cmpd="sng">
              <a:solidFill>
                <a:srgbClr val="4C66C7"/>
              </a:solidFill>
              <a:prstDash val="solid"/>
              <a:round/>
              <a:headEnd type="none" w="med" len="med"/>
              <a:tailEnd type="none" w="med" len="med"/>
            </a:ln>
          </p:spPr>
        </p:sp>
        <p:sp>
          <p:nvSpPr>
            <p:cNvPr id="104" name="Shape 104"/>
            <p:cNvSpPr/>
            <p:nvPr/>
          </p:nvSpPr>
          <p:spPr>
            <a:xfrm rot="-2562360">
              <a:off x="2680251" y="1538334"/>
              <a:ext cx="806921" cy="55634"/>
            </a:xfrm>
            <a:custGeom>
              <a:avLst/>
              <a:gdLst/>
              <a:ahLst/>
              <a:cxnLst/>
              <a:rect l="0" t="0" r="0" b="0"/>
              <a:pathLst>
                <a:path w="120000" h="120000" extrusionOk="0">
                  <a:moveTo>
                    <a:pt x="0" y="60000"/>
                  </a:moveTo>
                  <a:lnTo>
                    <a:pt x="120000" y="60000"/>
                  </a:lnTo>
                </a:path>
              </a:pathLst>
            </a:custGeom>
            <a:noFill/>
            <a:ln w="25400" cap="flat" cmpd="sng">
              <a:solidFill>
                <a:srgbClr val="4C66C7"/>
              </a:solidFill>
              <a:prstDash val="solid"/>
              <a:round/>
              <a:headEnd type="none" w="med" len="med"/>
              <a:tailEnd type="none" w="med" len="med"/>
            </a:ln>
          </p:spPr>
        </p:sp>
        <p:sp>
          <p:nvSpPr>
            <p:cNvPr id="105" name="Shape 105"/>
            <p:cNvSpPr/>
            <p:nvPr/>
          </p:nvSpPr>
          <p:spPr>
            <a:xfrm>
              <a:off x="608956" y="1386300"/>
              <a:ext cx="2562679" cy="2562679"/>
            </a:xfrm>
            <a:prstGeom prst="ellipse">
              <a:avLst/>
            </a:prstGeom>
            <a:solidFill>
              <a:srgbClr val="5DCCF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6" name="Shape 106"/>
            <p:cNvSpPr/>
            <p:nvPr/>
          </p:nvSpPr>
          <p:spPr>
            <a:xfrm>
              <a:off x="3176341" y="2277"/>
              <a:ext cx="1537607" cy="1537607"/>
            </a:xfrm>
            <a:prstGeom prst="ellipse">
              <a:avLst/>
            </a:prstGeom>
            <a:solidFill>
              <a:schemeClr val="accent3"/>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7" name="Shape 107"/>
            <p:cNvSpPr txBox="1"/>
            <p:nvPr/>
          </p:nvSpPr>
          <p:spPr>
            <a:xfrm>
              <a:off x="3401519" y="227454"/>
              <a:ext cx="1087253" cy="1087253"/>
            </a:xfrm>
            <a:prstGeom prst="rect">
              <a:avLst/>
            </a:prstGeom>
            <a:noFill/>
            <a:ln>
              <a:noFill/>
            </a:ln>
          </p:spPr>
          <p:txBody>
            <a:bodyPr lIns="9525" tIns="9525" rIns="9525" bIns="9525" anchor="ctr" anchorCtr="0">
              <a:noAutofit/>
            </a:bodyPr>
            <a:lstStyle/>
            <a:p>
              <a:pPr marL="0" marR="0" lvl="0" indent="0" algn="ctr" rtl="0">
                <a:lnSpc>
                  <a:spcPct val="90000"/>
                </a:lnSpc>
                <a:spcBef>
                  <a:spcPts val="0"/>
                </a:spcBef>
                <a:spcAft>
                  <a:spcPts val="0"/>
                </a:spcAft>
                <a:buClr>
                  <a:schemeClr val="dk1"/>
                </a:buClr>
                <a:buSzPct val="25000"/>
                <a:buFont typeface="Times New Roman"/>
                <a:buNone/>
              </a:pPr>
              <a:r>
                <a:rPr lang="es-CO" sz="1500" b="0" i="0" u="none" strike="noStrike" cap="none">
                  <a:solidFill>
                    <a:schemeClr val="dk1"/>
                  </a:solidFill>
                  <a:latin typeface="Times New Roman"/>
                  <a:ea typeface="Times New Roman"/>
                  <a:cs typeface="Times New Roman"/>
                  <a:sym typeface="Times New Roman"/>
                </a:rPr>
                <a:t>Observatorio académico</a:t>
              </a:r>
            </a:p>
          </p:txBody>
        </p:sp>
        <p:sp>
          <p:nvSpPr>
            <p:cNvPr id="108" name="Shape 108"/>
            <p:cNvSpPr/>
            <p:nvPr/>
          </p:nvSpPr>
          <p:spPr>
            <a:xfrm>
              <a:off x="4867712" y="2277"/>
              <a:ext cx="2306412" cy="1537607"/>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9" name="Shape 109"/>
            <p:cNvSpPr txBox="1"/>
            <p:nvPr/>
          </p:nvSpPr>
          <p:spPr>
            <a:xfrm>
              <a:off x="5222130" y="2278"/>
              <a:ext cx="1951994" cy="961055"/>
            </a:xfrm>
            <a:prstGeom prst="rect">
              <a:avLst/>
            </a:prstGeom>
            <a:noFill/>
            <a:ln>
              <a:noFill/>
            </a:ln>
          </p:spPr>
          <p:txBody>
            <a:bodyPr lIns="0" tIns="0" rIns="0" bIns="0" anchor="ctr" anchorCtr="0">
              <a:noAutofit/>
            </a:bodyPr>
            <a:lstStyle/>
            <a:p>
              <a:pPr marL="114300" marR="0" lvl="1" indent="-114300" algn="l" rtl="0">
                <a:lnSpc>
                  <a:spcPct val="90000"/>
                </a:lnSpc>
                <a:spcBef>
                  <a:spcPts val="0"/>
                </a:spcBef>
                <a:spcAft>
                  <a:spcPts val="0"/>
                </a:spcAft>
                <a:buClr>
                  <a:schemeClr val="dk1"/>
                </a:buClr>
                <a:buSzPct val="100000"/>
                <a:buFont typeface="Times New Roman"/>
                <a:buChar char="•"/>
              </a:pPr>
              <a:r>
                <a:rPr lang="es-CO" sz="1400" b="0" i="0" u="none" strike="noStrike" cap="none">
                  <a:solidFill>
                    <a:schemeClr val="dk1"/>
                  </a:solidFill>
                  <a:latin typeface="Times New Roman"/>
                  <a:ea typeface="Times New Roman"/>
                  <a:cs typeface="Times New Roman"/>
                  <a:sym typeface="Times New Roman"/>
                </a:rPr>
                <a:t>Proceso de articulación de las bases de datos institucionales</a:t>
              </a:r>
            </a:p>
          </p:txBody>
        </p:sp>
        <p:sp>
          <p:nvSpPr>
            <p:cNvPr id="110" name="Shape 110"/>
            <p:cNvSpPr/>
            <p:nvPr/>
          </p:nvSpPr>
          <p:spPr>
            <a:xfrm>
              <a:off x="3684523" y="1898833"/>
              <a:ext cx="1537607" cy="1537607"/>
            </a:xfrm>
            <a:prstGeom prst="ellipse">
              <a:avLst/>
            </a:prstGeom>
            <a:solidFill>
              <a:srgbClr val="5BCDAF"/>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1" name="Shape 111"/>
            <p:cNvSpPr txBox="1"/>
            <p:nvPr/>
          </p:nvSpPr>
          <p:spPr>
            <a:xfrm>
              <a:off x="3909701" y="2124013"/>
              <a:ext cx="1087253" cy="1087253"/>
            </a:xfrm>
            <a:prstGeom prst="rect">
              <a:avLst/>
            </a:prstGeom>
            <a:noFill/>
            <a:ln>
              <a:noFill/>
            </a:ln>
          </p:spPr>
          <p:txBody>
            <a:bodyPr lIns="9525" tIns="9525" rIns="9525" bIns="9525" anchor="ctr" anchorCtr="0">
              <a:noAutofit/>
            </a:bodyPr>
            <a:lstStyle/>
            <a:p>
              <a:pPr marL="0" marR="0" lvl="0" indent="0" algn="ctr" rtl="0">
                <a:lnSpc>
                  <a:spcPct val="90000"/>
                </a:lnSpc>
                <a:spcBef>
                  <a:spcPts val="0"/>
                </a:spcBef>
                <a:spcAft>
                  <a:spcPts val="0"/>
                </a:spcAft>
                <a:buClr>
                  <a:schemeClr val="dk1"/>
                </a:buClr>
                <a:buSzPct val="25000"/>
                <a:buFont typeface="Times New Roman"/>
                <a:buNone/>
              </a:pPr>
              <a:r>
                <a:rPr lang="es-CO" sz="1500" b="0" i="0" u="none" strike="noStrike" cap="none">
                  <a:solidFill>
                    <a:schemeClr val="dk1"/>
                  </a:solidFill>
                  <a:latin typeface="Times New Roman"/>
                  <a:ea typeface="Times New Roman"/>
                  <a:cs typeface="Times New Roman"/>
                  <a:sym typeface="Times New Roman"/>
                </a:rPr>
                <a:t>Fomento a la permanencia</a:t>
              </a:r>
            </a:p>
          </p:txBody>
        </p:sp>
        <p:sp>
          <p:nvSpPr>
            <p:cNvPr id="112" name="Shape 112"/>
            <p:cNvSpPr/>
            <p:nvPr/>
          </p:nvSpPr>
          <p:spPr>
            <a:xfrm>
              <a:off x="5375894" y="1898833"/>
              <a:ext cx="2306412" cy="1537607"/>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3" name="Shape 113"/>
            <p:cNvSpPr txBox="1"/>
            <p:nvPr/>
          </p:nvSpPr>
          <p:spPr>
            <a:xfrm>
              <a:off x="5375898" y="1602248"/>
              <a:ext cx="2306400" cy="1834200"/>
            </a:xfrm>
            <a:prstGeom prst="rect">
              <a:avLst/>
            </a:prstGeom>
            <a:noFill/>
            <a:ln>
              <a:noFill/>
            </a:ln>
          </p:spPr>
          <p:txBody>
            <a:bodyPr lIns="0" tIns="0" rIns="0" bIns="0" anchor="ctr" anchorCtr="0">
              <a:noAutofit/>
            </a:bodyPr>
            <a:lstStyle/>
            <a:p>
              <a:pPr marL="457200" marR="0" lvl="0" indent="0" algn="l" rtl="0">
                <a:lnSpc>
                  <a:spcPct val="9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a:p>
              <a:pPr marL="114300" marR="0" lvl="1" indent="-114300" algn="l" rtl="0">
                <a:lnSpc>
                  <a:spcPct val="90000"/>
                </a:lnSpc>
                <a:spcBef>
                  <a:spcPts val="0"/>
                </a:spcBef>
                <a:spcAft>
                  <a:spcPts val="0"/>
                </a:spcAft>
                <a:buClr>
                  <a:schemeClr val="dk1"/>
                </a:buClr>
                <a:buSzPct val="100000"/>
                <a:buFont typeface="Times New Roman"/>
                <a:buChar char="•"/>
              </a:pPr>
              <a:r>
                <a:rPr lang="es-CO" sz="1300" b="0" i="0" u="none" strike="noStrike" cap="none">
                  <a:solidFill>
                    <a:schemeClr val="dk1"/>
                  </a:solidFill>
                  <a:latin typeface="Times New Roman"/>
                  <a:ea typeface="Times New Roman"/>
                  <a:cs typeface="Times New Roman"/>
                  <a:sym typeface="Times New Roman"/>
                </a:rPr>
                <a:t>Tutorías</a:t>
              </a:r>
            </a:p>
            <a:p>
              <a:pPr marL="114300" marR="0" lvl="1" indent="-114300" algn="l" rtl="0">
                <a:lnSpc>
                  <a:spcPct val="90000"/>
                </a:lnSpc>
                <a:spcBef>
                  <a:spcPts val="195"/>
                </a:spcBef>
                <a:spcAft>
                  <a:spcPts val="0"/>
                </a:spcAft>
                <a:buClr>
                  <a:schemeClr val="dk1"/>
                </a:buClr>
                <a:buSzPct val="100000"/>
                <a:buFont typeface="Times New Roman"/>
                <a:buChar char="•"/>
              </a:pPr>
              <a:r>
                <a:rPr lang="es-CO" sz="1300" b="0" i="0" u="none" strike="noStrike" cap="none">
                  <a:solidFill>
                    <a:schemeClr val="dk1"/>
                  </a:solidFill>
                  <a:latin typeface="Times New Roman"/>
                  <a:ea typeface="Times New Roman"/>
                  <a:cs typeface="Times New Roman"/>
                  <a:sym typeface="Times New Roman"/>
                </a:rPr>
                <a:t>Inclusión</a:t>
              </a:r>
            </a:p>
            <a:p>
              <a:pPr marL="114300" marR="0" lvl="1" indent="-114300" algn="l" rtl="0">
                <a:lnSpc>
                  <a:spcPct val="90000"/>
                </a:lnSpc>
                <a:spcBef>
                  <a:spcPts val="195"/>
                </a:spcBef>
                <a:spcAft>
                  <a:spcPts val="0"/>
                </a:spcAft>
                <a:buClr>
                  <a:schemeClr val="dk1"/>
                </a:buClr>
                <a:buSzPct val="100000"/>
                <a:buFont typeface="Times New Roman"/>
                <a:buChar char="•"/>
              </a:pPr>
              <a:r>
                <a:rPr lang="es-CO" sz="1300" b="0" i="0" u="none" strike="noStrike" cap="none">
                  <a:solidFill>
                    <a:schemeClr val="dk1"/>
                  </a:solidFill>
                  <a:latin typeface="Times New Roman"/>
                  <a:ea typeface="Times New Roman"/>
                  <a:cs typeface="Times New Roman"/>
                  <a:sym typeface="Times New Roman"/>
                </a:rPr>
                <a:t>Iniciativas producto del diploma y banco iniciativas</a:t>
              </a:r>
            </a:p>
            <a:p>
              <a:pPr marL="114300" marR="0" lvl="1" indent="-114300" algn="l" rtl="0">
                <a:lnSpc>
                  <a:spcPct val="90000"/>
                </a:lnSpc>
                <a:spcBef>
                  <a:spcPts val="195"/>
                </a:spcBef>
                <a:spcAft>
                  <a:spcPts val="0"/>
                </a:spcAft>
                <a:buClr>
                  <a:schemeClr val="dk1"/>
                </a:buClr>
                <a:buSzPct val="100000"/>
                <a:buFont typeface="Times New Roman"/>
                <a:buChar char="•"/>
              </a:pPr>
              <a:r>
                <a:rPr lang="es-CO" sz="1300" b="0" i="0" u="none" strike="noStrike" cap="none">
                  <a:solidFill>
                    <a:schemeClr val="dk1"/>
                  </a:solidFill>
                  <a:latin typeface="Times New Roman"/>
                  <a:ea typeface="Times New Roman"/>
                  <a:cs typeface="Times New Roman"/>
                  <a:sym typeface="Times New Roman"/>
                </a:rPr>
                <a:t>Relacionamiento</a:t>
              </a:r>
            </a:p>
            <a:p>
              <a:pPr marL="114300" marR="0" lvl="1" indent="-114300" algn="l" rtl="0">
                <a:lnSpc>
                  <a:spcPct val="90000"/>
                </a:lnSpc>
                <a:spcBef>
                  <a:spcPts val="195"/>
                </a:spcBef>
                <a:spcAft>
                  <a:spcPts val="0"/>
                </a:spcAft>
                <a:buClr>
                  <a:schemeClr val="dk1"/>
                </a:buClr>
                <a:buSzPct val="100000"/>
                <a:buFont typeface="Times New Roman"/>
                <a:buChar char="•"/>
              </a:pPr>
              <a:r>
                <a:rPr lang="es-CO" sz="1300" b="0" i="0" u="none" strike="noStrike" cap="none">
                  <a:solidFill>
                    <a:schemeClr val="dk1"/>
                  </a:solidFill>
                  <a:latin typeface="Times New Roman"/>
                  <a:ea typeface="Times New Roman"/>
                  <a:cs typeface="Times New Roman"/>
                  <a:sym typeface="Times New Roman"/>
                </a:rPr>
                <a:t>Sistema de Bienestar Universitario para la salud, el deporte y el desarrollo humano que incluye apoyos económicos y de formación integral</a:t>
              </a:r>
            </a:p>
            <a:p>
              <a:pPr marL="114300" marR="0" lvl="1" indent="-114300" algn="l" rtl="0">
                <a:lnSpc>
                  <a:spcPct val="90000"/>
                </a:lnSpc>
                <a:spcBef>
                  <a:spcPts val="195"/>
                </a:spcBef>
                <a:spcAft>
                  <a:spcPts val="0"/>
                </a:spcAft>
                <a:buClr>
                  <a:schemeClr val="dk1"/>
                </a:buClr>
                <a:buFont typeface="Times New Roman"/>
                <a:buNone/>
              </a:pPr>
              <a:endParaRPr sz="1300" b="0" i="0" u="sng" strike="noStrike" cap="none">
                <a:solidFill>
                  <a:schemeClr val="dk1"/>
                </a:solidFill>
                <a:latin typeface="Times New Roman"/>
                <a:ea typeface="Times New Roman"/>
                <a:cs typeface="Times New Roman"/>
                <a:sym typeface="Times New Roman"/>
              </a:endParaRPr>
            </a:p>
            <a:p>
              <a:pPr marL="57150" marR="0" lvl="1" indent="-57150" algn="l" rtl="0">
                <a:lnSpc>
                  <a:spcPct val="90000"/>
                </a:lnSpc>
                <a:spcBef>
                  <a:spcPts val="195"/>
                </a:spcBef>
                <a:spcAft>
                  <a:spcPts val="0"/>
                </a:spcAft>
                <a:buClr>
                  <a:schemeClr val="dk1"/>
                </a:buClr>
                <a:buFont typeface="Times New Roman"/>
                <a:buNone/>
              </a:pPr>
              <a:endParaRPr sz="800" b="0" i="0" u="sng" strike="noStrike" cap="none">
                <a:solidFill>
                  <a:schemeClr val="dk1"/>
                </a:solidFill>
                <a:latin typeface="Times New Roman"/>
                <a:ea typeface="Times New Roman"/>
                <a:cs typeface="Times New Roman"/>
                <a:sym typeface="Times New Roman"/>
              </a:endParaRPr>
            </a:p>
          </p:txBody>
        </p:sp>
        <p:sp>
          <p:nvSpPr>
            <p:cNvPr id="114" name="Shape 114"/>
            <p:cNvSpPr/>
            <p:nvPr/>
          </p:nvSpPr>
          <p:spPr>
            <a:xfrm>
              <a:off x="3176341" y="3795394"/>
              <a:ext cx="1537607" cy="1537607"/>
            </a:xfrm>
            <a:prstGeom prst="ellipse">
              <a:avLst/>
            </a:prstGeom>
            <a:solidFill>
              <a:srgbClr val="FE7F2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5" name="Shape 115"/>
            <p:cNvSpPr txBox="1"/>
            <p:nvPr/>
          </p:nvSpPr>
          <p:spPr>
            <a:xfrm>
              <a:off x="3401519" y="4020571"/>
              <a:ext cx="1087253" cy="1087253"/>
            </a:xfrm>
            <a:prstGeom prst="rect">
              <a:avLst/>
            </a:prstGeom>
            <a:noFill/>
            <a:ln>
              <a:noFill/>
            </a:ln>
          </p:spPr>
          <p:txBody>
            <a:bodyPr lIns="9525" tIns="9525" rIns="9525" bIns="9525" anchor="ctr" anchorCtr="0">
              <a:noAutofit/>
            </a:bodyPr>
            <a:lstStyle/>
            <a:p>
              <a:pPr marL="0" marR="0" lvl="0" indent="0" algn="ctr" rtl="0">
                <a:lnSpc>
                  <a:spcPct val="90000"/>
                </a:lnSpc>
                <a:spcBef>
                  <a:spcPts val="0"/>
                </a:spcBef>
                <a:spcAft>
                  <a:spcPts val="0"/>
                </a:spcAft>
                <a:buClr>
                  <a:schemeClr val="dk1"/>
                </a:buClr>
                <a:buSzPct val="25000"/>
                <a:buFont typeface="Times New Roman"/>
                <a:buNone/>
              </a:pPr>
              <a:r>
                <a:rPr lang="es-CO" sz="1500" b="0" i="0" u="none" strike="noStrike" cap="none">
                  <a:solidFill>
                    <a:schemeClr val="dk1"/>
                  </a:solidFill>
                  <a:latin typeface="Times New Roman"/>
                  <a:ea typeface="Times New Roman"/>
                  <a:cs typeface="Times New Roman"/>
                  <a:sym typeface="Times New Roman"/>
                </a:rPr>
                <a:t>Formación</a:t>
              </a:r>
            </a:p>
          </p:txBody>
        </p:sp>
        <p:sp>
          <p:nvSpPr>
            <p:cNvPr id="116" name="Shape 116"/>
            <p:cNvSpPr/>
            <p:nvPr/>
          </p:nvSpPr>
          <p:spPr>
            <a:xfrm>
              <a:off x="4867712" y="3795394"/>
              <a:ext cx="2306412" cy="1537607"/>
            </a:xfrm>
            <a:prstGeom prst="rect">
              <a:avLst/>
            </a:prstGeom>
            <a:no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7" name="Shape 117"/>
            <p:cNvSpPr txBox="1"/>
            <p:nvPr/>
          </p:nvSpPr>
          <p:spPr>
            <a:xfrm>
              <a:off x="4816596" y="4294398"/>
              <a:ext cx="2306412" cy="1038603"/>
            </a:xfrm>
            <a:prstGeom prst="rect">
              <a:avLst/>
            </a:prstGeom>
            <a:noFill/>
            <a:ln>
              <a:noFill/>
            </a:ln>
          </p:spPr>
          <p:txBody>
            <a:bodyPr lIns="0" tIns="0" rIns="0" bIns="0" anchor="ctr" anchorCtr="0">
              <a:noAutofit/>
            </a:bodyPr>
            <a:lstStyle/>
            <a:p>
              <a:pPr marL="114300" marR="0" lvl="1" indent="-114300" algn="l" rtl="0">
                <a:lnSpc>
                  <a:spcPct val="90000"/>
                </a:lnSpc>
                <a:spcBef>
                  <a:spcPts val="0"/>
                </a:spcBef>
                <a:spcAft>
                  <a:spcPts val="0"/>
                </a:spcAft>
                <a:buClr>
                  <a:schemeClr val="dk1"/>
                </a:buClr>
                <a:buSzPct val="100000"/>
                <a:buFont typeface="Times New Roman"/>
                <a:buChar char="•"/>
              </a:pPr>
              <a:r>
                <a:rPr lang="es-CO" sz="1400" b="0" i="0" u="none" strike="noStrike" cap="none">
                  <a:solidFill>
                    <a:schemeClr val="dk1"/>
                  </a:solidFill>
                  <a:latin typeface="Times New Roman"/>
                  <a:ea typeface="Times New Roman"/>
                  <a:cs typeface="Times New Roman"/>
                  <a:sym typeface="Times New Roman"/>
                </a:rPr>
                <a:t>A tutores y mentores</a:t>
              </a:r>
            </a:p>
            <a:p>
              <a:pPr marL="114300" marR="0" lvl="1" indent="-114300" algn="l" rtl="0">
                <a:lnSpc>
                  <a:spcPct val="90000"/>
                </a:lnSpc>
                <a:spcBef>
                  <a:spcPts val="210"/>
                </a:spcBef>
                <a:spcAft>
                  <a:spcPts val="0"/>
                </a:spcAft>
                <a:buClr>
                  <a:schemeClr val="dk1"/>
                </a:buClr>
                <a:buSzPct val="100000"/>
                <a:buFont typeface="Times New Roman"/>
                <a:buChar char="•"/>
              </a:pPr>
              <a:r>
                <a:rPr lang="es-CO" sz="1400" b="0" i="0" u="none" strike="noStrike" cap="none">
                  <a:solidFill>
                    <a:schemeClr val="dk1"/>
                  </a:solidFill>
                  <a:latin typeface="Times New Roman"/>
                  <a:ea typeface="Times New Roman"/>
                  <a:cs typeface="Times New Roman"/>
                  <a:sym typeface="Times New Roman"/>
                </a:rPr>
                <a:t>A profesores</a:t>
              </a:r>
            </a:p>
            <a:p>
              <a:pPr marL="114300" marR="0" lvl="1" indent="-114300" algn="l" rtl="0">
                <a:lnSpc>
                  <a:spcPct val="90000"/>
                </a:lnSpc>
                <a:spcBef>
                  <a:spcPts val="210"/>
                </a:spcBef>
                <a:spcAft>
                  <a:spcPts val="0"/>
                </a:spcAft>
                <a:buClr>
                  <a:schemeClr val="dk1"/>
                </a:buClr>
                <a:buSzPct val="100000"/>
                <a:buFont typeface="Times New Roman"/>
                <a:buChar char="•"/>
              </a:pPr>
              <a:r>
                <a:rPr lang="es-CO" sz="1400" b="0" i="0" u="none" strike="noStrike" cap="none">
                  <a:solidFill>
                    <a:schemeClr val="dk1"/>
                  </a:solidFill>
                  <a:latin typeface="Times New Roman"/>
                  <a:ea typeface="Times New Roman"/>
                  <a:cs typeface="Times New Roman"/>
                  <a:sym typeface="Times New Roman"/>
                </a:rPr>
                <a:t>A comunidad universitaria</a:t>
              </a:r>
            </a:p>
          </p:txBody>
        </p:sp>
      </p:grpSp>
      <p:sp>
        <p:nvSpPr>
          <p:cNvPr id="118" name="Shape 118"/>
          <p:cNvSpPr/>
          <p:nvPr/>
        </p:nvSpPr>
        <p:spPr>
          <a:xfrm>
            <a:off x="6671928" y="1412583"/>
            <a:ext cx="2364568" cy="738664"/>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s-CO" sz="1400" b="0" i="0" u="none" strike="noStrike" cap="none">
                <a:solidFill>
                  <a:schemeClr val="dk1"/>
                </a:solidFill>
                <a:latin typeface="Times New Roman"/>
                <a:ea typeface="Times New Roman"/>
                <a:cs typeface="Times New Roman"/>
                <a:sym typeface="Times New Roman"/>
              </a:rPr>
              <a:t>Establecer un espacio de referencia para la toma de decisiones institucionales. </a:t>
            </a:r>
          </a:p>
        </p:txBody>
      </p:sp>
      <p:sp>
        <p:nvSpPr>
          <p:cNvPr id="119" name="Shape 119"/>
          <p:cNvSpPr/>
          <p:nvPr/>
        </p:nvSpPr>
        <p:spPr>
          <a:xfrm>
            <a:off x="6671925" y="2793450"/>
            <a:ext cx="2233499" cy="12711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s-CO" sz="1400" b="0" i="0" u="none" strike="noStrike" cap="none">
                <a:solidFill>
                  <a:schemeClr val="dk1"/>
                </a:solidFill>
                <a:latin typeface="Times New Roman"/>
                <a:ea typeface="Times New Roman"/>
                <a:cs typeface="Times New Roman"/>
                <a:sym typeface="Times New Roman"/>
              </a:rPr>
              <a:t>Fortalecer y generar programas, estrategias y acciones institucionales para el acceso,  permanencia y graduación estudiantil. </a:t>
            </a:r>
          </a:p>
          <a:p>
            <a:pPr marL="0" marR="0" lvl="0" indent="0" algn="l" rtl="0">
              <a:lnSpc>
                <a:spcPct val="100000"/>
              </a:lnSpc>
              <a:spcBef>
                <a:spcPts val="0"/>
              </a:spcBef>
              <a:spcAft>
                <a:spcPts val="0"/>
              </a:spcAft>
              <a:buClr>
                <a:srgbClr val="000000"/>
              </a:buClr>
              <a:buFont typeface="Arial"/>
              <a:buNone/>
            </a:pPr>
            <a:endParaRPr sz="1400" b="0" i="0" u="sng" strike="noStrike" cap="none">
              <a:solidFill>
                <a:schemeClr val="dk1"/>
              </a:solidFill>
              <a:latin typeface="Times New Roman"/>
              <a:ea typeface="Times New Roman"/>
              <a:cs typeface="Times New Roman"/>
              <a:sym typeface="Times New Roman"/>
            </a:endParaRPr>
          </a:p>
        </p:txBody>
      </p:sp>
      <p:sp>
        <p:nvSpPr>
          <p:cNvPr id="120" name="Shape 120"/>
          <p:cNvSpPr/>
          <p:nvPr/>
        </p:nvSpPr>
        <p:spPr>
          <a:xfrm>
            <a:off x="6673350" y="4635375"/>
            <a:ext cx="2364600" cy="1834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Times New Roman"/>
              <a:buNone/>
            </a:pPr>
            <a:r>
              <a:rPr lang="es-CO" sz="1400" b="0" i="0" u="none" strike="noStrike" cap="none">
                <a:solidFill>
                  <a:schemeClr val="dk1"/>
                </a:solidFill>
                <a:latin typeface="Times New Roman"/>
                <a:ea typeface="Times New Roman"/>
                <a:cs typeface="Times New Roman"/>
                <a:sym typeface="Times New Roman"/>
              </a:rPr>
              <a:t>Realizar acciones de formación a los diferentes estamentos para mejorar la capacidad institucional y la aplicación de estrategias de acompañamiento estudiantil, y creación de comunidad de conocimiento</a:t>
            </a:r>
          </a:p>
        </p:txBody>
      </p:sp>
      <p:sp>
        <p:nvSpPr>
          <p:cNvPr id="121" name="Shape 121"/>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
        <p:nvSpPr>
          <p:cNvPr id="122" name="Shape 122"/>
          <p:cNvSpPr txBox="1"/>
          <p:nvPr/>
        </p:nvSpPr>
        <p:spPr>
          <a:xfrm>
            <a:off x="316900" y="3356660"/>
            <a:ext cx="1571400" cy="708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Times New Roman"/>
              <a:buNone/>
            </a:pPr>
            <a:r>
              <a:rPr lang="es-CO" sz="2000" b="0" i="0" u="none" strike="noStrike" cap="none">
                <a:solidFill>
                  <a:schemeClr val="dk1"/>
                </a:solidFill>
                <a:latin typeface="Times New Roman"/>
                <a:ea typeface="Times New Roman"/>
                <a:cs typeface="Times New Roman"/>
                <a:sym typeface="Times New Roman"/>
              </a:rPr>
              <a:t>Permanencia </a:t>
            </a:r>
          </a:p>
          <a:p>
            <a:pPr marL="0" marR="0" lvl="0" indent="0" algn="l" rtl="0">
              <a:lnSpc>
                <a:spcPct val="100000"/>
              </a:lnSpc>
              <a:spcBef>
                <a:spcPts val="0"/>
              </a:spcBef>
              <a:spcAft>
                <a:spcPts val="0"/>
              </a:spcAft>
              <a:buClr>
                <a:schemeClr val="dk1"/>
              </a:buClr>
              <a:buSzPct val="25000"/>
              <a:buFont typeface="Times New Roman"/>
              <a:buNone/>
            </a:pPr>
            <a:r>
              <a:rPr lang="es-CO" sz="2000" b="0" i="0" u="none" strike="noStrike" cap="none">
                <a:solidFill>
                  <a:schemeClr val="dk1"/>
                </a:solidFill>
                <a:latin typeface="Times New Roman"/>
                <a:ea typeface="Times New Roman"/>
                <a:cs typeface="Times New Roman"/>
                <a:sym typeface="Times New Roman"/>
              </a:rPr>
              <a:t>con Equidad</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grpSp>
        <p:nvGrpSpPr>
          <p:cNvPr id="127" name="Shape 127"/>
          <p:cNvGrpSpPr/>
          <p:nvPr/>
        </p:nvGrpSpPr>
        <p:grpSpPr>
          <a:xfrm>
            <a:off x="2123728" y="1418082"/>
            <a:ext cx="4816546" cy="3883126"/>
            <a:chOff x="2347741" y="4838414"/>
            <a:chExt cx="1537607" cy="1537607"/>
          </a:xfrm>
        </p:grpSpPr>
        <p:sp>
          <p:nvSpPr>
            <p:cNvPr id="128" name="Shape 128"/>
            <p:cNvSpPr/>
            <p:nvPr/>
          </p:nvSpPr>
          <p:spPr>
            <a:xfrm>
              <a:off x="2347741" y="4838414"/>
              <a:ext cx="1537607" cy="1537607"/>
            </a:xfrm>
            <a:prstGeom prst="ellipse">
              <a:avLst/>
            </a:prstGeom>
            <a:solidFill>
              <a:srgbClr val="FE7F20"/>
            </a:solidFill>
            <a:ln>
              <a:noFill/>
            </a:ln>
          </p:spPr>
          <p:txBody>
            <a:bodyPr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9" name="Shape 129"/>
            <p:cNvSpPr txBox="1"/>
            <p:nvPr/>
          </p:nvSpPr>
          <p:spPr>
            <a:xfrm>
              <a:off x="2561991" y="5063592"/>
              <a:ext cx="1109106" cy="1087253"/>
            </a:xfrm>
            <a:prstGeom prst="rect">
              <a:avLst/>
            </a:prstGeom>
            <a:noFill/>
            <a:ln>
              <a:noFill/>
            </a:ln>
          </p:spPr>
          <p:txBody>
            <a:bodyPr lIns="9525" tIns="9525" rIns="9525" bIns="9525" anchor="ctr" anchorCtr="0">
              <a:noAutofit/>
            </a:bodyPr>
            <a:lstStyle/>
            <a:p>
              <a:pPr marL="0" marR="0" lvl="0" indent="0" algn="ctr" rtl="0">
                <a:lnSpc>
                  <a:spcPct val="90000"/>
                </a:lnSpc>
                <a:spcBef>
                  <a:spcPts val="0"/>
                </a:spcBef>
                <a:spcAft>
                  <a:spcPts val="0"/>
                </a:spcAft>
                <a:buClr>
                  <a:schemeClr val="dk1"/>
                </a:buClr>
                <a:buSzPct val="25000"/>
                <a:buFont typeface="Times New Roman"/>
                <a:buNone/>
              </a:pPr>
              <a:r>
                <a:rPr lang="es-CO" sz="4800" b="0" i="0" u="none" strike="noStrike" cap="none">
                  <a:solidFill>
                    <a:schemeClr val="dk1"/>
                  </a:solidFill>
                  <a:latin typeface="Times New Roman"/>
                  <a:ea typeface="Times New Roman"/>
                  <a:cs typeface="Times New Roman"/>
                  <a:sym typeface="Times New Roman"/>
                </a:rPr>
                <a:t>Formación</a:t>
              </a:r>
            </a:p>
          </p:txBody>
        </p:sp>
      </p:grpSp>
      <p:sp>
        <p:nvSpPr>
          <p:cNvPr id="130" name="Shape 130"/>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p:nvPr/>
        </p:nvSpPr>
        <p:spPr>
          <a:xfrm>
            <a:off x="1038349" y="772700"/>
            <a:ext cx="7632900" cy="5824651"/>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2000" b="1" i="0" u="none" strike="noStrike" cap="none">
                <a:solidFill>
                  <a:schemeClr val="dk1"/>
                </a:solidFill>
                <a:latin typeface="Calibri"/>
                <a:ea typeface="Calibri"/>
                <a:cs typeface="Calibri"/>
                <a:sym typeface="Calibri"/>
              </a:rPr>
              <a:t>A tutores:</a:t>
            </a:r>
          </a:p>
          <a:p>
            <a:pPr marL="0" marR="0" lvl="0" indent="0" algn="ctr" rtl="0">
              <a:lnSpc>
                <a:spcPct val="100000"/>
              </a:lnSpc>
              <a:spcBef>
                <a:spcPts val="0"/>
              </a:spcBef>
              <a:spcAft>
                <a:spcPts val="0"/>
              </a:spcAft>
              <a:buClr>
                <a:srgbClr val="000000"/>
              </a:buClr>
              <a:buFont typeface="Arial"/>
              <a:buNone/>
            </a:pPr>
            <a:endParaRPr sz="2000" b="1" i="0" u="sng" strike="noStrike" cap="none">
              <a:solidFill>
                <a:schemeClr val="dk1"/>
              </a:solidFill>
              <a:latin typeface="Calibri"/>
              <a:ea typeface="Calibri"/>
              <a:cs typeface="Calibri"/>
              <a:sym typeface="Calibri"/>
            </a:endParaRPr>
          </a:p>
          <a:p>
            <a:pPr marL="342900" marR="0" lvl="0" indent="-342900" algn="just"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Relación docente-estudiante</a:t>
            </a:r>
          </a:p>
          <a:p>
            <a:pPr marL="342900" marR="0" lvl="0" indent="-342900" algn="just"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Salud mental del estudiante universitario</a:t>
            </a:r>
          </a:p>
          <a:p>
            <a:pPr marL="342900" marR="0" lvl="0" indent="-342900" algn="just"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El joven universitario hoy</a:t>
            </a:r>
          </a:p>
          <a:p>
            <a:pPr marL="342900" marR="0" lvl="0" indent="-342900" algn="just"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Profesor acompañante</a:t>
            </a:r>
          </a:p>
          <a:p>
            <a:pPr marL="342900" marR="0" lvl="0" indent="-342900" algn="just"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Lo comunicacional en la juventud</a:t>
            </a:r>
          </a:p>
          <a:p>
            <a:pPr marL="342900" marR="0" lvl="0" indent="-342900" algn="just" rtl="0">
              <a:lnSpc>
                <a:spcPct val="100000"/>
              </a:lnSpc>
              <a:spcBef>
                <a:spcPts val="0"/>
              </a:spcBef>
              <a:spcAft>
                <a:spcPts val="0"/>
              </a:spcAft>
              <a:buClr>
                <a:schemeClr val="dk1"/>
              </a:buClr>
              <a:buFont typeface="Calibri"/>
              <a:buNone/>
            </a:pPr>
            <a:endParaRPr sz="1600" b="0" i="0" u="none"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Font typeface="Arial"/>
              <a:buNone/>
            </a:pPr>
            <a:endParaRPr sz="1600" b="1" i="0" u="sng"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Calibri"/>
              <a:buNone/>
            </a:pPr>
            <a:r>
              <a:rPr lang="es-CO" sz="2000" b="1" i="0" u="none" strike="noStrike" cap="none">
                <a:solidFill>
                  <a:schemeClr val="dk1"/>
                </a:solidFill>
                <a:latin typeface="Calibri"/>
                <a:ea typeface="Calibri"/>
                <a:cs typeface="Calibri"/>
                <a:sym typeface="Calibri"/>
              </a:rPr>
              <a:t>A profesores:</a:t>
            </a:r>
          </a:p>
          <a:p>
            <a:pPr marL="0" marR="0" lvl="0" indent="0" algn="ctr" rtl="0">
              <a:lnSpc>
                <a:spcPct val="100000"/>
              </a:lnSpc>
              <a:spcBef>
                <a:spcPts val="0"/>
              </a:spcBef>
              <a:spcAft>
                <a:spcPts val="0"/>
              </a:spcAft>
              <a:buClr>
                <a:srgbClr val="000000"/>
              </a:buClr>
              <a:buFont typeface="Arial"/>
              <a:buNone/>
            </a:pPr>
            <a:endParaRPr sz="1600" b="1" i="0" u="sng" strike="noStrike" cap="none">
              <a:solidFill>
                <a:schemeClr val="dk1"/>
              </a:solidFill>
              <a:latin typeface="Calibri"/>
              <a:ea typeface="Calibri"/>
              <a:cs typeface="Calibri"/>
              <a:sym typeface="Calibri"/>
            </a:endParaRPr>
          </a:p>
          <a:p>
            <a:pPr marL="342900" marR="0" lvl="0" indent="-342900" algn="l"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Programa de Inmersión a la Vida Universitaria. Componente de “Universidad plural diversa y sin exclusiones”</a:t>
            </a:r>
          </a:p>
          <a:p>
            <a:pPr marL="342900" marR="0" lvl="0" indent="-342900" algn="l"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Diplomado en Fundamentación Pedagógica y Didáctica Universitaria, Componente de Permanencia e Inclusión</a:t>
            </a:r>
          </a:p>
          <a:p>
            <a:pPr marL="342900" marR="0" lvl="0" indent="-342900" algn="l"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Diplomado “Acompañamiento Estudiantil para la Permanencia con Equidad”</a:t>
            </a:r>
          </a:p>
          <a:p>
            <a:pPr marL="342900" marR="0" lvl="0" indent="-342900" algn="l" rtl="0">
              <a:lnSpc>
                <a:spcPct val="100000"/>
              </a:lnSpc>
              <a:spcBef>
                <a:spcPts val="0"/>
              </a:spcBef>
              <a:spcAft>
                <a:spcPts val="0"/>
              </a:spcAft>
              <a:buClr>
                <a:schemeClr val="dk1"/>
              </a:buClr>
              <a:buSzPct val="100000"/>
              <a:buFont typeface="Calibri"/>
              <a:buAutoNum type="arabicPeriod"/>
            </a:pPr>
            <a:r>
              <a:rPr lang="es-CO" sz="1600" b="0" i="0" u="none" strike="noStrike" cap="none">
                <a:solidFill>
                  <a:schemeClr val="dk1"/>
                </a:solidFill>
                <a:latin typeface="Calibri"/>
                <a:ea typeface="Calibri"/>
                <a:cs typeface="Calibri"/>
                <a:sym typeface="Calibri"/>
              </a:rPr>
              <a:t>Curso derivados del diploma de acompañamiento para la permanencia estudiantil:  lengua de señas</a:t>
            </a:r>
          </a:p>
          <a:p>
            <a:pPr marL="0" marR="0" lvl="0" indent="0" algn="ctr" rtl="0">
              <a:lnSpc>
                <a:spcPct val="100000"/>
              </a:lnSpc>
              <a:spcBef>
                <a:spcPts val="0"/>
              </a:spcBef>
              <a:spcAft>
                <a:spcPts val="0"/>
              </a:spcAft>
              <a:buClr>
                <a:srgbClr val="000000"/>
              </a:buClr>
              <a:buFont typeface="Arial"/>
              <a:buNone/>
            </a:pPr>
            <a:endParaRPr sz="1600" b="1" i="0" u="sng"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chemeClr val="dk1"/>
              </a:buClr>
              <a:buSzPct val="25000"/>
              <a:buFont typeface="Calibri"/>
              <a:buNone/>
            </a:pPr>
            <a:r>
              <a:rPr lang="es-CO" sz="2000" b="1" i="0" u="none" strike="noStrike" cap="none">
                <a:solidFill>
                  <a:schemeClr val="dk1"/>
                </a:solidFill>
                <a:latin typeface="Calibri"/>
                <a:ea typeface="Calibri"/>
                <a:cs typeface="Calibri"/>
                <a:sym typeface="Calibri"/>
              </a:rPr>
              <a:t>Administrativos y otros públicos:</a:t>
            </a:r>
          </a:p>
          <a:p>
            <a:pPr marL="0" marR="0" lvl="0" indent="0" algn="ctr" rtl="0">
              <a:lnSpc>
                <a:spcPct val="100000"/>
              </a:lnSpc>
              <a:spcBef>
                <a:spcPts val="0"/>
              </a:spcBef>
              <a:spcAft>
                <a:spcPts val="0"/>
              </a:spcAft>
              <a:buClr>
                <a:srgbClr val="000000"/>
              </a:buClr>
              <a:buFont typeface="Arial"/>
              <a:buNone/>
            </a:pPr>
            <a:endParaRPr sz="1600" b="1"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ct val="25000"/>
              <a:buFont typeface="Calibri"/>
              <a:buNone/>
            </a:pPr>
            <a:r>
              <a:rPr lang="es-CO" sz="1600" b="0" i="0" u="none" strike="noStrike" cap="none">
                <a:solidFill>
                  <a:schemeClr val="dk1"/>
                </a:solidFill>
                <a:latin typeface="Calibri"/>
                <a:ea typeface="Calibri"/>
                <a:cs typeface="Calibri"/>
                <a:sym typeface="Calibri"/>
              </a:rPr>
              <a:t>Taller sensibilización sobre el manejo de personas con discapacidad </a:t>
            </a:r>
          </a:p>
          <a:p>
            <a:pPr marL="0" marR="0" lvl="0" indent="0" algn="just" rtl="0">
              <a:lnSpc>
                <a:spcPct val="100000"/>
              </a:lnSpc>
              <a:spcBef>
                <a:spcPts val="0"/>
              </a:spcBef>
              <a:spcAft>
                <a:spcPts val="0"/>
              </a:spcAft>
              <a:buClr>
                <a:srgbClr val="000000"/>
              </a:buClr>
              <a:buFont typeface="Arial"/>
              <a:buNone/>
            </a:pPr>
            <a:endParaRPr sz="1600" b="0" i="0" u="sng" strike="noStrike" cap="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Font typeface="Arial"/>
              <a:buNone/>
            </a:pPr>
            <a:endParaRPr sz="1600" b="0" i="0" u="sng" strike="noStrike" cap="none">
              <a:solidFill>
                <a:schemeClr val="dk1"/>
              </a:solidFill>
              <a:latin typeface="Times New Roman"/>
              <a:ea typeface="Times New Roman"/>
              <a:cs typeface="Times New Roman"/>
              <a:sym typeface="Times New Roman"/>
            </a:endParaRPr>
          </a:p>
        </p:txBody>
      </p:sp>
      <p:sp>
        <p:nvSpPr>
          <p:cNvPr id="137" name="Shape 137"/>
          <p:cNvSpPr/>
          <p:nvPr/>
        </p:nvSpPr>
        <p:spPr>
          <a:xfrm>
            <a:off x="5322600" y="429050"/>
            <a:ext cx="3348598" cy="687300"/>
          </a:xfrm>
          <a:prstGeom prst="wedgeEllipseCallout">
            <a:avLst>
              <a:gd name="adj1" fmla="val -20833"/>
              <a:gd name="adj2" fmla="val 62500"/>
            </a:avLst>
          </a:prstGeom>
          <a:solidFill>
            <a:srgbClr val="FFE4D2"/>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s-CO" sz="1400" b="0" i="0" u="none" strike="noStrike" cap="none">
                <a:solidFill>
                  <a:srgbClr val="000000"/>
                </a:solidFill>
                <a:latin typeface="Arial"/>
                <a:ea typeface="Arial"/>
                <a:cs typeface="Arial"/>
                <a:sym typeface="Arial"/>
              </a:rPr>
              <a:t>bienestar universitario, profesores</a:t>
            </a:r>
          </a:p>
        </p:txBody>
      </p:sp>
      <p:sp>
        <p:nvSpPr>
          <p:cNvPr id="138" name="Shape 138"/>
          <p:cNvSpPr/>
          <p:nvPr/>
        </p:nvSpPr>
        <p:spPr>
          <a:xfrm>
            <a:off x="5218160" y="2531425"/>
            <a:ext cx="3992100" cy="687300"/>
          </a:xfrm>
          <a:prstGeom prst="wedgeEllipseCallout">
            <a:avLst>
              <a:gd name="adj1" fmla="val -20833"/>
              <a:gd name="adj2" fmla="val 62500"/>
            </a:avLst>
          </a:prstGeom>
          <a:solidFill>
            <a:srgbClr val="FFE4D2"/>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s-CO" sz="1400" b="0" i="0" u="none" strike="noStrike" cap="none">
                <a:solidFill>
                  <a:srgbClr val="000000"/>
                </a:solidFill>
                <a:latin typeface="Arial"/>
                <a:ea typeface="Arial"/>
                <a:cs typeface="Arial"/>
                <a:sym typeface="Arial"/>
              </a:rPr>
              <a:t>Facultad de educación, programa de desarrollo docente</a:t>
            </a:r>
          </a:p>
        </p:txBody>
      </p:sp>
      <p:sp>
        <p:nvSpPr>
          <p:cNvPr id="139" name="Shape 139"/>
          <p:cNvSpPr/>
          <p:nvPr/>
        </p:nvSpPr>
        <p:spPr>
          <a:xfrm>
            <a:off x="6805610" y="5445223"/>
            <a:ext cx="2237400" cy="687300"/>
          </a:xfrm>
          <a:prstGeom prst="wedgeEllipseCallout">
            <a:avLst>
              <a:gd name="adj1" fmla="val -20833"/>
              <a:gd name="adj2" fmla="val 62500"/>
            </a:avLst>
          </a:prstGeom>
          <a:solidFill>
            <a:srgbClr val="FFE4D2"/>
          </a:solidFill>
          <a:ln w="9525" cap="flat" cmpd="sng">
            <a:solidFill>
              <a:schemeClr val="dk2"/>
            </a:solidFill>
            <a:prstDash val="solid"/>
            <a:round/>
            <a:headEnd type="none" w="med" len="med"/>
            <a:tailEnd type="none" w="med" len="med"/>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s-CO" sz="1400" b="0" i="0" u="none" strike="noStrike" cap="none">
                <a:solidFill>
                  <a:srgbClr val="000000"/>
                </a:solidFill>
                <a:latin typeface="Arial"/>
                <a:ea typeface="Arial"/>
                <a:cs typeface="Arial"/>
                <a:sym typeface="Arial"/>
              </a:rPr>
              <a:t>Guías culturales</a:t>
            </a:r>
          </a:p>
        </p:txBody>
      </p:sp>
      <p:sp>
        <p:nvSpPr>
          <p:cNvPr id="140" name="Shape 140"/>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body" idx="1"/>
          </p:nvPr>
        </p:nvSpPr>
        <p:spPr>
          <a:xfrm>
            <a:off x="215021" y="1497605"/>
            <a:ext cx="8856983" cy="468052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sz="1800" b="1" i="0" u="none" strike="noStrike" cap="none">
              <a:solidFill>
                <a:schemeClr val="dk1"/>
              </a:solidFill>
              <a:latin typeface="Calibri"/>
              <a:ea typeface="Calibri"/>
              <a:cs typeface="Calibri"/>
              <a:sym typeface="Calibri"/>
            </a:endParaRPr>
          </a:p>
          <a:p>
            <a:pPr marL="0" marR="0" lvl="0" indent="0" algn="ctr" rtl="0">
              <a:lnSpc>
                <a:spcPct val="100000"/>
              </a:lnSpc>
              <a:spcBef>
                <a:spcPts val="320"/>
              </a:spcBef>
              <a:spcAft>
                <a:spcPts val="0"/>
              </a:spcAft>
              <a:buClr>
                <a:schemeClr val="dk1"/>
              </a:buClr>
              <a:buSzPct val="25000"/>
              <a:buFont typeface="Arial"/>
              <a:buNone/>
            </a:pPr>
            <a:r>
              <a:rPr lang="es-CO" sz="1800" b="0" i="0" u="none" strike="noStrike" cap="none">
                <a:solidFill>
                  <a:schemeClr val="dk1"/>
                </a:solidFill>
                <a:latin typeface="Calibri"/>
                <a:ea typeface="Calibri"/>
                <a:cs typeface="Calibri"/>
                <a:sym typeface="Calibri"/>
              </a:rPr>
              <a:t>Brinda a los asistentes elementos conceptuales y procedimentales  que den respuestas diferenciadas a las necesidades de los estudiantes. </a:t>
            </a:r>
          </a:p>
          <a:p>
            <a:pPr marL="0" marR="0" lvl="0" indent="0" algn="ctr" rtl="0">
              <a:lnSpc>
                <a:spcPct val="100000"/>
              </a:lnSpc>
              <a:spcBef>
                <a:spcPts val="32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I</a:t>
            </a:r>
            <a:r>
              <a:rPr lang="es-CO" sz="1800" b="0" i="0" u="none" strike="noStrike" cap="none">
                <a:solidFill>
                  <a:schemeClr val="dk1"/>
                </a:solidFill>
                <a:latin typeface="Calibri"/>
                <a:ea typeface="Calibri"/>
                <a:cs typeface="Calibri"/>
                <a:sym typeface="Calibri"/>
              </a:rPr>
              <a:t>:  Modalidades del acompañamiento estudiantil y herramientas de acción tutorial </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II</a:t>
            </a:r>
            <a:r>
              <a:rPr lang="es-CO" sz="1800" b="0" i="0" u="none" strike="noStrike" cap="none">
                <a:solidFill>
                  <a:schemeClr val="dk1"/>
                </a:solidFill>
                <a:latin typeface="Calibri"/>
                <a:ea typeface="Calibri"/>
                <a:cs typeface="Calibri"/>
                <a:sym typeface="Calibri"/>
              </a:rPr>
              <a:t>:  </a:t>
            </a:r>
            <a:r>
              <a:rPr lang="es-CO" sz="1800" b="0" i="0" u="none" strike="noStrike" cap="none">
                <a:solidFill>
                  <a:schemeClr val="dk1"/>
                </a:solidFill>
                <a:highlight>
                  <a:srgbClr val="FFFFFF"/>
                </a:highlight>
                <a:latin typeface="Calibri"/>
                <a:ea typeface="Calibri"/>
                <a:cs typeface="Calibri"/>
                <a:sym typeface="Calibri"/>
              </a:rPr>
              <a:t>Acompañamiento a estudiantes en contextos regionales</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III:</a:t>
            </a:r>
            <a:r>
              <a:rPr lang="es-CO" sz="1800" b="0" i="0" u="none" strike="noStrike" cap="none">
                <a:solidFill>
                  <a:schemeClr val="dk1"/>
                </a:solidFill>
                <a:latin typeface="Calibri"/>
                <a:ea typeface="Calibri"/>
                <a:cs typeface="Calibri"/>
                <a:sym typeface="Calibri"/>
              </a:rPr>
              <a:t> Acompañamiento a estudiantes víctimas del conflicto armado</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IV: </a:t>
            </a:r>
            <a:r>
              <a:rPr lang="es-CO" sz="1800" b="0" i="0" u="none" strike="noStrike" cap="none">
                <a:solidFill>
                  <a:schemeClr val="dk1"/>
                </a:solidFill>
                <a:latin typeface="Calibri"/>
                <a:ea typeface="Calibri"/>
                <a:cs typeface="Calibri"/>
                <a:sym typeface="Calibri"/>
              </a:rPr>
              <a:t>Gestión de iniciativas  de acompañamiento estudiantil</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Modulo V: </a:t>
            </a:r>
            <a:r>
              <a:rPr lang="es-CO" sz="1800" b="0" i="0" u="none" strike="noStrike" cap="none">
                <a:solidFill>
                  <a:schemeClr val="dk1"/>
                </a:solidFill>
                <a:latin typeface="Calibri"/>
                <a:ea typeface="Calibri"/>
                <a:cs typeface="Calibri"/>
                <a:sym typeface="Calibri"/>
              </a:rPr>
              <a:t>Acompañamiento a estudiantes con situaciones de salud mental y física</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VI: </a:t>
            </a:r>
            <a:r>
              <a:rPr lang="es-CO" sz="1800" b="0" i="0" u="none" strike="noStrike" cap="none">
                <a:solidFill>
                  <a:schemeClr val="dk1"/>
                </a:solidFill>
                <a:latin typeface="Calibri"/>
                <a:ea typeface="Calibri"/>
                <a:cs typeface="Calibri"/>
                <a:sym typeface="Calibri"/>
              </a:rPr>
              <a:t>Universidad, diversidad étnica e interculturalidad:</a:t>
            </a:r>
          </a:p>
          <a:p>
            <a:pPr marL="342900" marR="0" lvl="0" indent="-342900" algn="l" rtl="0">
              <a:lnSpc>
                <a:spcPct val="100000"/>
              </a:lnSpc>
              <a:spcBef>
                <a:spcPts val="320"/>
              </a:spcBef>
              <a:spcAft>
                <a:spcPts val="0"/>
              </a:spcAft>
              <a:buClr>
                <a:schemeClr val="dk1"/>
              </a:buClr>
              <a:buSzPct val="100000"/>
              <a:buFont typeface="Arial"/>
              <a:buChar char="•"/>
            </a:pPr>
            <a:r>
              <a:rPr lang="es-CO" sz="1800" b="0" i="0" u="none" strike="noStrike" cap="none">
                <a:solidFill>
                  <a:schemeClr val="dk1"/>
                </a:solidFill>
                <a:latin typeface="Calibri"/>
                <a:ea typeface="Calibri"/>
                <a:cs typeface="Calibri"/>
                <a:sym typeface="Calibri"/>
              </a:rPr>
              <a:t>Acompañamiento a estudiantes afrodescendientes</a:t>
            </a:r>
          </a:p>
          <a:p>
            <a:pPr marL="342900" marR="0" lvl="0" indent="-342900" algn="l" rtl="0">
              <a:lnSpc>
                <a:spcPct val="100000"/>
              </a:lnSpc>
              <a:spcBef>
                <a:spcPts val="320"/>
              </a:spcBef>
              <a:spcAft>
                <a:spcPts val="0"/>
              </a:spcAft>
              <a:buClr>
                <a:schemeClr val="dk1"/>
              </a:buClr>
              <a:buSzPct val="100000"/>
              <a:buFont typeface="Arial"/>
              <a:buChar char="•"/>
            </a:pPr>
            <a:r>
              <a:rPr lang="es-CO" sz="1800" b="0" i="0" u="none" strike="noStrike" cap="none">
                <a:solidFill>
                  <a:schemeClr val="dk1"/>
                </a:solidFill>
                <a:latin typeface="Calibri"/>
                <a:ea typeface="Calibri"/>
                <a:cs typeface="Calibri"/>
                <a:sym typeface="Calibri"/>
              </a:rPr>
              <a:t>Acompañamiento a estudiantes indígenas</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VII: </a:t>
            </a:r>
            <a:r>
              <a:rPr lang="es-CO" sz="1800" b="0" i="0" u="none" strike="noStrike" cap="none">
                <a:solidFill>
                  <a:schemeClr val="dk1"/>
                </a:solidFill>
                <a:latin typeface="Calibri"/>
                <a:ea typeface="Calibri"/>
                <a:cs typeface="Calibri"/>
                <a:sym typeface="Calibri"/>
              </a:rPr>
              <a:t>Género y diversidades sexuales</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VIII: </a:t>
            </a:r>
            <a:r>
              <a:rPr lang="es-CO" sz="1800" b="0" i="0" u="none" strike="noStrike" cap="none">
                <a:solidFill>
                  <a:schemeClr val="dk1"/>
                </a:solidFill>
                <a:latin typeface="Calibri"/>
                <a:ea typeface="Calibri"/>
                <a:cs typeface="Calibri"/>
                <a:sym typeface="Calibri"/>
              </a:rPr>
              <a:t>Acompañamiento a estudiantes con discapacidad</a:t>
            </a:r>
          </a:p>
          <a:p>
            <a:pPr marL="0" marR="0" lvl="0" indent="0" algn="l" rtl="0">
              <a:lnSpc>
                <a:spcPct val="100000"/>
              </a:lnSpc>
              <a:spcBef>
                <a:spcPts val="320"/>
              </a:spcBef>
              <a:spcAft>
                <a:spcPts val="0"/>
              </a:spcAft>
              <a:buClr>
                <a:schemeClr val="dk1"/>
              </a:buClr>
              <a:buSzPct val="25000"/>
              <a:buFont typeface="Arial"/>
              <a:buNone/>
            </a:pPr>
            <a:r>
              <a:rPr lang="es-CO" sz="1800" b="1" i="0" u="none" strike="noStrike" cap="none">
                <a:solidFill>
                  <a:schemeClr val="dk1"/>
                </a:solidFill>
                <a:latin typeface="Calibri"/>
                <a:ea typeface="Calibri"/>
                <a:cs typeface="Calibri"/>
                <a:sym typeface="Calibri"/>
              </a:rPr>
              <a:t>Módulo IX:</a:t>
            </a:r>
            <a:r>
              <a:rPr lang="es-CO" sz="1800" b="0" i="0" u="none" strike="noStrike" cap="none">
                <a:solidFill>
                  <a:schemeClr val="dk1"/>
                </a:solidFill>
                <a:latin typeface="Calibri"/>
                <a:ea typeface="Calibri"/>
                <a:cs typeface="Calibri"/>
                <a:sym typeface="Calibri"/>
              </a:rPr>
              <a:t> </a:t>
            </a:r>
            <a:r>
              <a:rPr lang="es-CO" sz="1800" b="0" i="0" u="none" strike="noStrike" cap="none">
                <a:solidFill>
                  <a:schemeClr val="dk1"/>
                </a:solidFill>
                <a:highlight>
                  <a:srgbClr val="FFFFFF"/>
                </a:highlight>
                <a:latin typeface="Calibri"/>
                <a:ea typeface="Calibri"/>
                <a:cs typeface="Calibri"/>
                <a:sym typeface="Calibri"/>
              </a:rPr>
              <a:t>Gestión de iniciativas de acompañamiento estudiantil</a:t>
            </a:r>
          </a:p>
          <a:p>
            <a:pPr marL="342900" marR="0" lvl="0" indent="-342900" algn="l" rtl="0">
              <a:lnSpc>
                <a:spcPct val="100000"/>
              </a:lnSpc>
              <a:spcBef>
                <a:spcPts val="32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32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4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a:p>
            <a:pPr marL="0" marR="0" lvl="0" indent="0" algn="ctr" rtl="0">
              <a:lnSpc>
                <a:spcPct val="100000"/>
              </a:lnSpc>
              <a:spcBef>
                <a:spcPts val="400"/>
              </a:spcBef>
              <a:spcAft>
                <a:spcPts val="0"/>
              </a:spcAft>
              <a:buClr>
                <a:schemeClr val="dk1"/>
              </a:buClr>
              <a:buSzPct val="25000"/>
              <a:buFont typeface="Arial"/>
              <a:buNone/>
            </a:pPr>
            <a:endParaRPr sz="2400" b="0" i="0" u="none" strike="noStrike" cap="none">
              <a:solidFill>
                <a:schemeClr val="dk1"/>
              </a:solidFill>
              <a:latin typeface="Calibri"/>
              <a:ea typeface="Calibri"/>
              <a:cs typeface="Calibri"/>
              <a:sym typeface="Calibri"/>
            </a:endParaRPr>
          </a:p>
        </p:txBody>
      </p:sp>
      <p:sp>
        <p:nvSpPr>
          <p:cNvPr id="146" name="Shape 146"/>
          <p:cNvSpPr txBox="1">
            <a:spLocks noGrp="1"/>
          </p:cNvSpPr>
          <p:nvPr>
            <p:ph type="title"/>
          </p:nvPr>
        </p:nvSpPr>
        <p:spPr>
          <a:xfrm>
            <a:off x="1259632" y="0"/>
            <a:ext cx="7067127"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accent3"/>
              </a:buClr>
              <a:buSzPct val="25000"/>
              <a:buFont typeface="Calibri"/>
              <a:buNone/>
            </a:pPr>
            <a:r>
              <a:rPr lang="es-CO" sz="2160" b="0" i="0" u="none" strike="noStrike" cap="none">
                <a:solidFill>
                  <a:schemeClr val="accent3"/>
                </a:solidFill>
                <a:latin typeface="Calibri"/>
                <a:ea typeface="Calibri"/>
                <a:cs typeface="Calibri"/>
                <a:sym typeface="Calibri"/>
              </a:rPr>
              <a:t/>
            </a:r>
            <a:br>
              <a:rPr lang="es-CO" sz="2160" b="0" i="0" u="none" strike="noStrike" cap="none">
                <a:solidFill>
                  <a:schemeClr val="accent3"/>
                </a:solidFill>
                <a:latin typeface="Calibri"/>
                <a:ea typeface="Calibri"/>
                <a:cs typeface="Calibri"/>
                <a:sym typeface="Calibri"/>
              </a:rPr>
            </a:br>
            <a:r>
              <a:rPr lang="es-CO" sz="2160" b="0" i="0" u="none" strike="noStrike" cap="none">
                <a:solidFill>
                  <a:schemeClr val="accent3"/>
                </a:solidFill>
                <a:latin typeface="Calibri"/>
                <a:ea typeface="Calibri"/>
                <a:cs typeface="Calibri"/>
                <a:sym typeface="Calibri"/>
              </a:rPr>
              <a:t/>
            </a:r>
            <a:br>
              <a:rPr lang="es-CO" sz="2160" b="0" i="0" u="none" strike="noStrike" cap="none">
                <a:solidFill>
                  <a:schemeClr val="accent3"/>
                </a:solidFill>
                <a:latin typeface="Calibri"/>
                <a:ea typeface="Calibri"/>
                <a:cs typeface="Calibri"/>
                <a:sym typeface="Calibri"/>
              </a:rPr>
            </a:br>
            <a:r>
              <a:rPr lang="es-CO" sz="2790" b="1" i="0" u="none" strike="noStrike" cap="none">
                <a:solidFill>
                  <a:schemeClr val="dk1"/>
                </a:solidFill>
                <a:latin typeface="Calibri"/>
                <a:ea typeface="Calibri"/>
                <a:cs typeface="Calibri"/>
                <a:sym typeface="Calibri"/>
              </a:rPr>
              <a:t>Diplomado en Acompañamiento estudiantil para la permanencia con equidad </a:t>
            </a:r>
            <a:br>
              <a:rPr lang="es-CO" sz="2790" b="1" i="0" u="none" strike="noStrike" cap="none">
                <a:solidFill>
                  <a:schemeClr val="dk1"/>
                </a:solidFill>
                <a:latin typeface="Calibri"/>
                <a:ea typeface="Calibri"/>
                <a:cs typeface="Calibri"/>
                <a:sym typeface="Calibri"/>
              </a:rPr>
            </a:br>
            <a:r>
              <a:rPr lang="es-CO" sz="2790" b="1" i="0" u="none" strike="noStrike" cap="none">
                <a:solidFill>
                  <a:schemeClr val="dk1"/>
                </a:solidFill>
                <a:latin typeface="Calibri"/>
                <a:ea typeface="Calibri"/>
                <a:cs typeface="Calibri"/>
                <a:sym typeface="Calibri"/>
              </a:rPr>
              <a:t>-modalidad presencial mediada-</a:t>
            </a:r>
            <a:r>
              <a:rPr lang="es-CO" sz="2160" b="0" i="0" u="none" strike="noStrike" cap="none">
                <a:solidFill>
                  <a:schemeClr val="accent3"/>
                </a:solidFill>
                <a:latin typeface="Calibri"/>
                <a:ea typeface="Calibri"/>
                <a:cs typeface="Calibri"/>
                <a:sym typeface="Calibri"/>
              </a:rPr>
              <a:t/>
            </a:r>
            <a:br>
              <a:rPr lang="es-CO" sz="2160" b="0" i="0" u="none" strike="noStrike" cap="none">
                <a:solidFill>
                  <a:schemeClr val="accent3"/>
                </a:solidFill>
                <a:latin typeface="Calibri"/>
                <a:ea typeface="Calibri"/>
                <a:cs typeface="Calibri"/>
                <a:sym typeface="Calibri"/>
              </a:rPr>
            </a:br>
            <a:endParaRPr lang="es-CO" sz="2160" b="0" i="0" u="none" strike="noStrike" cap="none">
              <a:solidFill>
                <a:schemeClr val="accent3"/>
              </a:solidFill>
              <a:latin typeface="Calibri"/>
              <a:ea typeface="Calibri"/>
              <a:cs typeface="Calibri"/>
              <a:sym typeface="Calibri"/>
            </a:endParaRPr>
          </a:p>
        </p:txBody>
      </p:sp>
      <p:sp>
        <p:nvSpPr>
          <p:cNvPr id="147" name="Shape 147"/>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ctrTitle"/>
          </p:nvPr>
        </p:nvSpPr>
        <p:spPr>
          <a:xfrm>
            <a:off x="683568" y="188640"/>
            <a:ext cx="7883151" cy="1470023"/>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3600" b="1" i="0" u="none" strike="noStrike" cap="none">
                <a:solidFill>
                  <a:schemeClr val="dk1"/>
                </a:solidFill>
                <a:latin typeface="Calibri"/>
                <a:ea typeface="Calibri"/>
                <a:cs typeface="Calibri"/>
                <a:sym typeface="Calibri"/>
              </a:rPr>
              <a:t>Resultados del Diplomado</a:t>
            </a:r>
          </a:p>
        </p:txBody>
      </p:sp>
      <p:sp>
        <p:nvSpPr>
          <p:cNvPr id="153" name="Shape 153"/>
          <p:cNvSpPr txBox="1"/>
          <p:nvPr/>
        </p:nvSpPr>
        <p:spPr>
          <a:xfrm>
            <a:off x="323487" y="2377323"/>
            <a:ext cx="8395591" cy="2239064"/>
          </a:xfrm>
          <a:prstGeom prst="rect">
            <a:avLst/>
          </a:prstGeom>
          <a:noFill/>
          <a:ln>
            <a:noFill/>
          </a:ln>
        </p:spPr>
        <p:txBody>
          <a:bodyPr lIns="91425" tIns="45700" rIns="91425" bIns="45700" anchor="ctr" anchorCtr="0">
            <a:noAutofit/>
          </a:bodyPr>
          <a:lstStyle/>
          <a:p>
            <a:pPr marL="342900" marR="0" lvl="0" indent="-342900" algn="just" rtl="0">
              <a:lnSpc>
                <a:spcPct val="100000"/>
              </a:lnSpc>
              <a:spcBef>
                <a:spcPts val="0"/>
              </a:spcBef>
              <a:spcAft>
                <a:spcPts val="0"/>
              </a:spcAft>
              <a:buClr>
                <a:schemeClr val="dk1"/>
              </a:buClr>
              <a:buSzPct val="25000"/>
              <a:buFont typeface="Noto Sans Symbols"/>
              <a:buChar char="➢"/>
            </a:pPr>
            <a:r>
              <a:rPr lang="es-CO" sz="1800" b="0" i="0" u="none" strike="noStrike" cap="none">
                <a:solidFill>
                  <a:schemeClr val="dk1"/>
                </a:solidFill>
                <a:latin typeface="Calibri"/>
                <a:ea typeface="Calibri"/>
                <a:cs typeface="Calibri"/>
                <a:sym typeface="Calibri"/>
              </a:rPr>
              <a:t>Acciones diferenciadas que permitan garantizar no sólo el acceso sino la permanencia y graduación de los miembros de la comunidad estudiantil</a:t>
            </a:r>
          </a:p>
          <a:p>
            <a:pPr marL="0" marR="0" lvl="0" indent="0" algn="just" rtl="0">
              <a:lnSpc>
                <a:spcPct val="100000"/>
              </a:lnSpc>
              <a:spcBef>
                <a:spcPts val="0"/>
              </a:spcBef>
              <a:spcAft>
                <a:spcPts val="0"/>
              </a:spcAft>
              <a:buClr>
                <a:schemeClr val="dk1"/>
              </a:buClr>
              <a:buFont typeface="Calibri"/>
              <a:buNone/>
            </a:pPr>
            <a:endParaRPr sz="1800" b="0" i="0" u="none" strike="noStrike" cap="none">
              <a:solidFill>
                <a:schemeClr val="dk1"/>
              </a:solidFill>
              <a:latin typeface="Calibri"/>
              <a:ea typeface="Calibri"/>
              <a:cs typeface="Calibri"/>
              <a:sym typeface="Calibri"/>
            </a:endParaRPr>
          </a:p>
          <a:p>
            <a:pPr marL="342900" marR="0" lvl="0" indent="-342900" algn="just" rtl="0">
              <a:lnSpc>
                <a:spcPct val="100000"/>
              </a:lnSpc>
              <a:spcBef>
                <a:spcPts val="0"/>
              </a:spcBef>
              <a:spcAft>
                <a:spcPts val="0"/>
              </a:spcAft>
              <a:buClr>
                <a:schemeClr val="dk1"/>
              </a:buClr>
              <a:buSzPct val="25000"/>
              <a:buFont typeface="Noto Sans Symbols"/>
              <a:buChar char="➢"/>
            </a:pPr>
            <a:r>
              <a:rPr lang="es-CO" sz="1800" b="0" i="0" u="none" strike="noStrike" cap="none">
                <a:solidFill>
                  <a:schemeClr val="dk1"/>
                </a:solidFill>
                <a:latin typeface="Calibri"/>
                <a:ea typeface="Calibri"/>
                <a:cs typeface="Calibri"/>
                <a:sym typeface="Calibri"/>
              </a:rPr>
              <a:t>Banco de iniciativas que contribuyen a la permanencia</a:t>
            </a:r>
          </a:p>
          <a:p>
            <a:pPr marL="342900" marR="0" lvl="0" indent="-342900" algn="just" rtl="0">
              <a:lnSpc>
                <a:spcPct val="100000"/>
              </a:lnSpc>
              <a:spcBef>
                <a:spcPts val="0"/>
              </a:spcBef>
              <a:spcAft>
                <a:spcPts val="0"/>
              </a:spcAft>
              <a:buClr>
                <a:schemeClr val="dk1"/>
              </a:buClr>
              <a:buFont typeface="Noto Sans Symbols"/>
              <a:buNone/>
            </a:pPr>
            <a:endParaRPr sz="1800" b="0" i="0" u="none" strike="noStrike" cap="none">
              <a:solidFill>
                <a:schemeClr val="dk1"/>
              </a:solidFill>
              <a:latin typeface="Calibri"/>
              <a:ea typeface="Calibri"/>
              <a:cs typeface="Calibri"/>
              <a:sym typeface="Calibri"/>
            </a:endParaRPr>
          </a:p>
          <a:p>
            <a:pPr marL="342900" marR="0" lvl="0" indent="-342900" algn="just" rtl="0">
              <a:lnSpc>
                <a:spcPct val="100000"/>
              </a:lnSpc>
              <a:spcBef>
                <a:spcPts val="0"/>
              </a:spcBef>
              <a:spcAft>
                <a:spcPts val="0"/>
              </a:spcAft>
              <a:buClr>
                <a:schemeClr val="dk1"/>
              </a:buClr>
              <a:buSzPct val="25000"/>
              <a:buFont typeface="Noto Sans Symbols"/>
              <a:buChar char="➢"/>
            </a:pPr>
            <a:r>
              <a:rPr lang="es-CO" sz="1800" b="0" i="0" u="none" strike="noStrike" cap="none">
                <a:solidFill>
                  <a:schemeClr val="dk1"/>
                </a:solidFill>
                <a:latin typeface="Calibri"/>
                <a:ea typeface="Calibri"/>
                <a:cs typeface="Calibri"/>
                <a:sym typeface="Calibri"/>
              </a:rPr>
              <a:t>Atender diferentes grados de vulnerabilidad y tendencias de la deserción</a:t>
            </a:r>
          </a:p>
          <a:p>
            <a:pPr marL="342900" marR="0" lvl="0" indent="-342900" algn="just" rtl="0">
              <a:lnSpc>
                <a:spcPct val="100000"/>
              </a:lnSpc>
              <a:spcBef>
                <a:spcPts val="0"/>
              </a:spcBef>
              <a:spcAft>
                <a:spcPts val="0"/>
              </a:spcAft>
              <a:buClr>
                <a:schemeClr val="dk1"/>
              </a:buClr>
              <a:buFont typeface="Noto Sans Symbols"/>
              <a:buNone/>
            </a:pPr>
            <a:endParaRPr sz="1800" b="0" i="0" u="none" strike="noStrike" cap="none">
              <a:solidFill>
                <a:schemeClr val="dk1"/>
              </a:solidFill>
              <a:latin typeface="Calibri"/>
              <a:ea typeface="Calibri"/>
              <a:cs typeface="Calibri"/>
              <a:sym typeface="Calibri"/>
            </a:endParaRPr>
          </a:p>
        </p:txBody>
      </p:sp>
      <p:graphicFrame>
        <p:nvGraphicFramePr>
          <p:cNvPr id="154" name="Shape 154"/>
          <p:cNvGraphicFramePr/>
          <p:nvPr/>
        </p:nvGraphicFramePr>
        <p:xfrm>
          <a:off x="604777" y="4738644"/>
          <a:ext cx="3000000" cy="3000000"/>
        </p:xfrm>
        <a:graphic>
          <a:graphicData uri="http://schemas.openxmlformats.org/drawingml/2006/table">
            <a:tbl>
              <a:tblPr firstRow="1" bandRow="1">
                <a:noFill/>
                <a:tableStyleId>{5D4ED7B2-6AF7-4038-A2C6-18BDEAB899E5}</a:tableStyleId>
              </a:tblPr>
              <a:tblGrid>
                <a:gridCol w="2048550"/>
                <a:gridCol w="2048550"/>
                <a:gridCol w="2048550"/>
                <a:gridCol w="2048550"/>
              </a:tblGrid>
              <a:tr h="1192800">
                <a:tc>
                  <a:txBody>
                    <a:bodyPr/>
                    <a:lstStyle/>
                    <a:p>
                      <a:pPr marL="0" marR="0" lvl="0" indent="0" algn="ctr" rtl="0">
                        <a:lnSpc>
                          <a:spcPct val="100000"/>
                        </a:lnSpc>
                        <a:spcBef>
                          <a:spcPts val="0"/>
                        </a:spcBef>
                        <a:spcAft>
                          <a:spcPts val="0"/>
                        </a:spcAft>
                        <a:buClr>
                          <a:srgbClr val="000000"/>
                        </a:buClr>
                        <a:buSzPct val="25000"/>
                        <a:buFont typeface="Calibri"/>
                        <a:buNone/>
                      </a:pPr>
                      <a:r>
                        <a:rPr lang="es-CO" sz="1600" b="1" u="none" strike="noStrike" cap="none">
                          <a:latin typeface="Calibri"/>
                          <a:ea typeface="Calibri"/>
                          <a:cs typeface="Calibri"/>
                          <a:sym typeface="Calibri"/>
                        </a:rPr>
                        <a:t>3 Diplomados realizados</a:t>
                      </a:r>
                    </a:p>
                  </a:txBody>
                  <a:tcPr marL="91450" marR="91450" marT="45725" marB="45725" anchor="ctr"/>
                </a:tc>
                <a:tc>
                  <a:txBody>
                    <a:bodyPr/>
                    <a:lstStyle/>
                    <a:p>
                      <a:pPr marL="0" marR="0" lvl="0" indent="0" algn="ctr" rtl="0">
                        <a:lnSpc>
                          <a:spcPct val="100000"/>
                        </a:lnSpc>
                        <a:spcBef>
                          <a:spcPts val="0"/>
                        </a:spcBef>
                        <a:spcAft>
                          <a:spcPts val="0"/>
                        </a:spcAft>
                        <a:buClr>
                          <a:srgbClr val="000000"/>
                        </a:buClr>
                        <a:buSzPct val="25000"/>
                        <a:buFont typeface="Calibri"/>
                        <a:buNone/>
                      </a:pPr>
                      <a:r>
                        <a:rPr lang="es-CO" sz="1600" b="1" u="none" strike="noStrike" cap="none">
                          <a:latin typeface="Calibri"/>
                          <a:ea typeface="Calibri"/>
                          <a:cs typeface="Calibri"/>
                          <a:sym typeface="Calibri"/>
                        </a:rPr>
                        <a:t>72 profesores formados</a:t>
                      </a:r>
                    </a:p>
                  </a:txBody>
                  <a:tcPr marL="91450" marR="91450" marT="45725" marB="45725" anchor="ctr"/>
                </a:tc>
                <a:tc>
                  <a:txBody>
                    <a:bodyPr/>
                    <a:lstStyle/>
                    <a:p>
                      <a:pPr marL="0" marR="0" lvl="0" indent="0" algn="ctr" rtl="0">
                        <a:lnSpc>
                          <a:spcPct val="100000"/>
                        </a:lnSpc>
                        <a:spcBef>
                          <a:spcPts val="0"/>
                        </a:spcBef>
                        <a:spcAft>
                          <a:spcPts val="0"/>
                        </a:spcAft>
                        <a:buClr>
                          <a:srgbClr val="000000"/>
                        </a:buClr>
                        <a:buSzPct val="25000"/>
                        <a:buFont typeface="Calibri"/>
                        <a:buNone/>
                      </a:pPr>
                      <a:r>
                        <a:rPr lang="es-CO" sz="1600" b="1" u="none" strike="noStrike" cap="none">
                          <a:latin typeface="Calibri"/>
                          <a:ea typeface="Calibri"/>
                          <a:cs typeface="Calibri"/>
                          <a:sym typeface="Calibri"/>
                        </a:rPr>
                        <a:t>52 iniciativas creadas</a:t>
                      </a:r>
                    </a:p>
                  </a:txBody>
                  <a:tcPr marL="91450" marR="91450" marT="45725" marB="45725" anchor="ctr"/>
                </a:tc>
                <a:tc>
                  <a:txBody>
                    <a:bodyPr/>
                    <a:lstStyle/>
                    <a:p>
                      <a:pPr marL="0" marR="0" lvl="0" indent="0" algn="ctr" rtl="0">
                        <a:lnSpc>
                          <a:spcPct val="100000"/>
                        </a:lnSpc>
                        <a:spcBef>
                          <a:spcPts val="0"/>
                        </a:spcBef>
                        <a:spcAft>
                          <a:spcPts val="0"/>
                        </a:spcAft>
                        <a:buClr>
                          <a:srgbClr val="000000"/>
                        </a:buClr>
                        <a:buSzPct val="25000"/>
                        <a:buFont typeface="Calibri"/>
                        <a:buNone/>
                      </a:pPr>
                      <a:r>
                        <a:rPr lang="es-CO" sz="1600" b="1" u="none" strike="noStrike" cap="none">
                          <a:latin typeface="Calibri"/>
                          <a:ea typeface="Calibri"/>
                          <a:cs typeface="Calibri"/>
                          <a:sym typeface="Calibri"/>
                        </a:rPr>
                        <a:t>21 unidades académicas con iniciativas creadas</a:t>
                      </a:r>
                    </a:p>
                  </a:txBody>
                  <a:tcPr marL="91450" marR="91450" marT="45725" marB="45725" anchor="ctr"/>
                </a:tc>
              </a:tr>
            </a:tbl>
          </a:graphicData>
        </a:graphic>
      </p:graphicFrame>
      <p:sp>
        <p:nvSpPr>
          <p:cNvPr id="155" name="Shape 155"/>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4400" b="1" i="0" u="none" strike="noStrike" cap="none">
                <a:solidFill>
                  <a:schemeClr val="dk1"/>
                </a:solidFill>
                <a:latin typeface="Calibri"/>
                <a:ea typeface="Calibri"/>
                <a:cs typeface="Calibri"/>
                <a:sym typeface="Calibri"/>
              </a:rPr>
              <a:t>Resultados del Diplomado</a:t>
            </a:r>
          </a:p>
        </p:txBody>
      </p:sp>
      <p:sp>
        <p:nvSpPr>
          <p:cNvPr id="161" name="Shape 16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noAutofit/>
          </a:bodyPr>
          <a:lstStyle/>
          <a:p>
            <a:pPr marL="342900" marR="0" lvl="0" indent="0" algn="l" rtl="0">
              <a:lnSpc>
                <a:spcPct val="100000"/>
              </a:lnSpc>
              <a:spcBef>
                <a:spcPts val="0"/>
              </a:spcBef>
              <a:spcAft>
                <a:spcPts val="0"/>
              </a:spcAft>
              <a:buClr>
                <a:schemeClr val="dk1"/>
              </a:buClr>
              <a:buSzPct val="25000"/>
              <a:buFont typeface="Arial"/>
              <a:buNone/>
            </a:pPr>
            <a:r>
              <a:rPr lang="es-CO" sz="2000" b="0" i="0" u="none" strike="noStrike" cap="none">
                <a:solidFill>
                  <a:schemeClr val="dk1"/>
                </a:solidFill>
                <a:latin typeface="Calibri"/>
                <a:ea typeface="Calibri"/>
                <a:cs typeface="Calibri"/>
                <a:sym typeface="Calibri"/>
              </a:rPr>
              <a:t>Los profesores que terminan el diplomado construyen iniciativas para desarrollar en sus unidades académicas y hasta el momento contamos con 52 iniciativas</a:t>
            </a:r>
          </a:p>
          <a:p>
            <a:pPr marL="342900" marR="0" lvl="0" indent="469900" algn="l" rtl="0">
              <a:lnSpc>
                <a:spcPct val="100000"/>
              </a:lnSpc>
              <a:spcBef>
                <a:spcPts val="640"/>
              </a:spcBef>
              <a:spcAft>
                <a:spcPts val="0"/>
              </a:spcAft>
              <a:buClr>
                <a:schemeClr val="dk1"/>
              </a:buClr>
              <a:buSzPct val="100000"/>
              <a:buFont typeface="Arial"/>
              <a:buNone/>
            </a:pPr>
            <a:endParaRPr sz="3200" b="0" i="0" u="none" strike="noStrike" cap="none">
              <a:solidFill>
                <a:schemeClr val="dk1"/>
              </a:solidFill>
              <a:latin typeface="Calibri"/>
              <a:ea typeface="Calibri"/>
              <a:cs typeface="Calibri"/>
              <a:sym typeface="Calibri"/>
            </a:endParaRPr>
          </a:p>
        </p:txBody>
      </p:sp>
      <p:pic>
        <p:nvPicPr>
          <p:cNvPr id="162" name="Shape 162"/>
          <p:cNvPicPr preferRelativeResize="0"/>
          <p:nvPr/>
        </p:nvPicPr>
        <p:blipFill rotWithShape="1">
          <a:blip r:embed="rId3">
            <a:alphaModFix/>
          </a:blip>
          <a:srcRect/>
          <a:stretch/>
        </p:blipFill>
        <p:spPr>
          <a:xfrm>
            <a:off x="2166150" y="2847513"/>
            <a:ext cx="6613864" cy="3642063"/>
          </a:xfrm>
          <a:prstGeom prst="rect">
            <a:avLst/>
          </a:prstGeom>
          <a:noFill/>
          <a:ln>
            <a:noFill/>
          </a:ln>
        </p:spPr>
      </p:pic>
      <p:sp>
        <p:nvSpPr>
          <p:cNvPr id="163" name="Shape 163"/>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683568" y="629816"/>
            <a:ext cx="8229600"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Calibri"/>
              <a:buNone/>
            </a:pPr>
            <a:r>
              <a:rPr lang="es-CO" sz="2800" b="1" i="0" u="none" strike="noStrike" cap="none">
                <a:solidFill>
                  <a:schemeClr val="dk1"/>
                </a:solidFill>
                <a:latin typeface="Calibri"/>
                <a:ea typeface="Calibri"/>
                <a:cs typeface="Calibri"/>
                <a:sym typeface="Calibri"/>
              </a:rPr>
              <a:t>Administrativos y otros públicos</a:t>
            </a:r>
          </a:p>
        </p:txBody>
      </p:sp>
      <p:sp>
        <p:nvSpPr>
          <p:cNvPr id="170" name="Shape 170"/>
          <p:cNvSpPr txBox="1">
            <a:spLocks noGrp="1"/>
          </p:cNvSpPr>
          <p:nvPr>
            <p:ph type="body" idx="1"/>
          </p:nvPr>
        </p:nvSpPr>
        <p:spPr>
          <a:xfrm>
            <a:off x="606554" y="1946941"/>
            <a:ext cx="8229600" cy="45261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sz="1600" b="1" i="0" u="none" strike="noStrike" cap="none">
              <a:solidFill>
                <a:schemeClr val="dk1"/>
              </a:solidFill>
              <a:latin typeface="Calibri"/>
              <a:ea typeface="Calibri"/>
              <a:cs typeface="Calibri"/>
              <a:sym typeface="Calibri"/>
            </a:endParaRPr>
          </a:p>
          <a:p>
            <a:pPr marL="0" marR="0" lvl="0" indent="0" algn="ctr" rtl="0">
              <a:lnSpc>
                <a:spcPct val="100000"/>
              </a:lnSpc>
              <a:spcBef>
                <a:spcPts val="400"/>
              </a:spcBef>
              <a:spcAft>
                <a:spcPts val="0"/>
              </a:spcAft>
              <a:buClr>
                <a:schemeClr val="dk1"/>
              </a:buClr>
              <a:buSzPct val="25000"/>
              <a:buFont typeface="Arial"/>
              <a:buNone/>
            </a:pPr>
            <a:r>
              <a:rPr lang="es-CO" sz="2000" b="1" i="0" u="none" strike="noStrike" cap="none">
                <a:solidFill>
                  <a:schemeClr val="dk1"/>
                </a:solidFill>
                <a:latin typeface="Calibri"/>
                <a:ea typeface="Calibri"/>
                <a:cs typeface="Calibri"/>
                <a:sym typeface="Calibri"/>
              </a:rPr>
              <a:t>Mesas interinstitucionales</a:t>
            </a:r>
          </a:p>
          <a:p>
            <a:pPr marL="0" marR="0" lvl="0" indent="0" algn="ctr" rtl="0">
              <a:lnSpc>
                <a:spcPct val="100000"/>
              </a:lnSpc>
              <a:spcBef>
                <a:spcPts val="400"/>
              </a:spcBef>
              <a:spcAft>
                <a:spcPts val="0"/>
              </a:spcAft>
              <a:buClr>
                <a:schemeClr val="dk1"/>
              </a:buClr>
              <a:buSzPct val="25000"/>
              <a:buFont typeface="Arial"/>
              <a:buNone/>
            </a:pPr>
            <a:endParaRPr sz="2000" b="1" i="0" u="none" strike="noStrike" cap="none">
              <a:solidFill>
                <a:schemeClr val="dk1"/>
              </a:solidFill>
              <a:latin typeface="Calibri"/>
              <a:ea typeface="Calibri"/>
              <a:cs typeface="Calibri"/>
              <a:sym typeface="Calibri"/>
            </a:endParaRPr>
          </a:p>
          <a:p>
            <a:pPr marL="0" marR="0" lvl="0" indent="0" algn="ctr" rtl="0">
              <a:lnSpc>
                <a:spcPct val="100000"/>
              </a:lnSpc>
              <a:spcBef>
                <a:spcPts val="400"/>
              </a:spcBef>
              <a:spcAft>
                <a:spcPts val="0"/>
              </a:spcAft>
              <a:buClr>
                <a:schemeClr val="dk1"/>
              </a:buClr>
              <a:buSzPct val="25000"/>
              <a:buFont typeface="Arial"/>
              <a:buNone/>
            </a:pPr>
            <a:endParaRPr sz="2000" b="1" i="0" u="none" strike="noStrike" cap="none">
              <a:solidFill>
                <a:schemeClr val="dk1"/>
              </a:solidFill>
              <a:latin typeface="Calibri"/>
              <a:ea typeface="Calibri"/>
              <a:cs typeface="Calibri"/>
              <a:sym typeface="Calibri"/>
            </a:endParaRPr>
          </a:p>
          <a:p>
            <a:pPr marL="0" marR="0" lvl="0" indent="0" algn="l" rtl="0">
              <a:lnSpc>
                <a:spcPct val="100000"/>
              </a:lnSpc>
              <a:spcBef>
                <a:spcPts val="360"/>
              </a:spcBef>
              <a:spcAft>
                <a:spcPts val="0"/>
              </a:spcAft>
              <a:buClr>
                <a:schemeClr val="dk1"/>
              </a:buClr>
              <a:buSzPct val="25000"/>
              <a:buFont typeface="Arial"/>
              <a:buNone/>
            </a:pPr>
            <a:endParaRPr sz="18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360"/>
              </a:spcBef>
              <a:spcAft>
                <a:spcPts val="0"/>
              </a:spcAft>
              <a:buClr>
                <a:schemeClr val="dk1"/>
              </a:buClr>
              <a:buSzPct val="100000"/>
              <a:buFont typeface="Arial"/>
              <a:buAutoNum type="arabicPeriod"/>
            </a:pPr>
            <a:r>
              <a:rPr lang="es-CO" sz="2000" b="0" i="0" u="none" strike="noStrike" cap="none">
                <a:solidFill>
                  <a:schemeClr val="dk1"/>
                </a:solidFill>
                <a:latin typeface="Calibri"/>
                <a:ea typeface="Calibri"/>
                <a:cs typeface="Calibri"/>
                <a:sym typeface="Calibri"/>
              </a:rPr>
              <a:t>Permanencia en educación superior (junio)</a:t>
            </a:r>
          </a:p>
          <a:p>
            <a:pPr marL="342900" marR="0" lvl="0" indent="-342900" algn="l" rtl="0">
              <a:lnSpc>
                <a:spcPct val="100000"/>
              </a:lnSpc>
              <a:spcBef>
                <a:spcPts val="360"/>
              </a:spcBef>
              <a:spcAft>
                <a:spcPts val="0"/>
              </a:spcAft>
              <a:buClr>
                <a:schemeClr val="dk1"/>
              </a:buClr>
              <a:buSzPct val="25000"/>
              <a:buFont typeface="Arial"/>
              <a:buNone/>
            </a:pPr>
            <a:endParaRPr sz="2000" b="0" i="0" u="none" strike="noStrike" cap="none">
              <a:solidFill>
                <a:schemeClr val="dk1"/>
              </a:solidFill>
              <a:latin typeface="Calibri"/>
              <a:ea typeface="Calibri"/>
              <a:cs typeface="Calibri"/>
              <a:sym typeface="Calibri"/>
            </a:endParaRPr>
          </a:p>
          <a:p>
            <a:pPr marL="342900" marR="0" lvl="0" indent="-342900" algn="l" rtl="0">
              <a:lnSpc>
                <a:spcPct val="100000"/>
              </a:lnSpc>
              <a:spcBef>
                <a:spcPts val="360"/>
              </a:spcBef>
              <a:spcAft>
                <a:spcPts val="0"/>
              </a:spcAft>
              <a:buClr>
                <a:schemeClr val="dk1"/>
              </a:buClr>
              <a:buSzPct val="100000"/>
              <a:buFont typeface="Arial"/>
              <a:buAutoNum type="arabicPeriod"/>
            </a:pPr>
            <a:r>
              <a:rPr lang="es-CO" sz="2000" b="0" i="0" u="none" strike="noStrike" cap="none">
                <a:solidFill>
                  <a:schemeClr val="dk1"/>
                </a:solidFill>
                <a:latin typeface="Calibri"/>
                <a:ea typeface="Calibri"/>
                <a:cs typeface="Calibri"/>
                <a:sym typeface="Calibri"/>
              </a:rPr>
              <a:t>Acompañamiento a la diversidad desde la perspectiva de la interseccionalidad (septiembre)</a:t>
            </a:r>
          </a:p>
        </p:txBody>
      </p:sp>
      <p:sp>
        <p:nvSpPr>
          <p:cNvPr id="171" name="Shape 171"/>
          <p:cNvSpPr txBox="1">
            <a:spLocks noGrp="1"/>
          </p:cNvSpPr>
          <p:nvPr>
            <p:ph type="ftr" idx="11"/>
          </p:nvPr>
        </p:nvSpPr>
        <p:spPr>
          <a:xfrm>
            <a:off x="2411758" y="6520257"/>
            <a:ext cx="2895600" cy="365125"/>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1"/>
              </a:buClr>
              <a:buSzPct val="25000"/>
              <a:buFont typeface="Times New Roman"/>
              <a:buNone/>
            </a:pPr>
            <a:r>
              <a:rPr lang="es-CO" sz="1200" b="1" i="0" u="none" strike="noStrike" cap="none">
                <a:solidFill>
                  <a:schemeClr val="dk1"/>
                </a:solidFill>
                <a:latin typeface="Times New Roman"/>
                <a:ea typeface="Times New Roman"/>
                <a:cs typeface="Times New Roman"/>
                <a:sym typeface="Times New Roman"/>
              </a:rPr>
              <a:t>Programa Permanencia con Equidad</a:t>
            </a:r>
          </a:p>
        </p:txBody>
      </p:sp>
    </p:spTree>
  </p:cSld>
  <p:clrMapOvr>
    <a:masterClrMapping/>
  </p:clrMapOvr>
  <p:transition spd="slow">
    <p:fade/>
  </p:transition>
</p:sld>
</file>

<file path=ppt/theme/theme1.xml><?xml version="1.0" encoding="utf-8"?>
<a:theme xmlns:a="http://schemas.openxmlformats.org/drawingml/2006/main" name="Tema de Office">
  <a:themeElements>
    <a:clrScheme name="Transmisión de listas">
      <a:dk1>
        <a:srgbClr val="000000"/>
      </a:dk1>
      <a:lt1>
        <a:srgbClr val="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1113</Words>
  <Application>Microsoft Office PowerPoint</Application>
  <PresentationFormat>On-screen Show (4:3)</PresentationFormat>
  <Paragraphs>147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Noto Sans Symbols</vt:lpstr>
      <vt:lpstr>Times New Roman</vt:lpstr>
      <vt:lpstr>Tema de Office</vt:lpstr>
      <vt:lpstr>Permanencia con equidad 2016  Patricia Estrada Mejía</vt:lpstr>
      <vt:lpstr>Glosario</vt:lpstr>
      <vt:lpstr>      Estructura      Acciones        Objetivo</vt:lpstr>
      <vt:lpstr>PowerPoint Presentation</vt:lpstr>
      <vt:lpstr>PowerPoint Presentation</vt:lpstr>
      <vt:lpstr>  Diplomado en Acompañamiento estudiantil para la permanencia con equidad  -modalidad presencial mediada- </vt:lpstr>
      <vt:lpstr>Resultados del Diplomado</vt:lpstr>
      <vt:lpstr>Resultados del Diplomado</vt:lpstr>
      <vt:lpstr>Administrativos y otros públicos</vt:lpstr>
      <vt:lpstr>Retos</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Permanencia con equidad 2016  Patricia Estrada Mejía</dc:title>
  <dc:creator>coorpermanencia</dc:creator>
  <cp:lastModifiedBy>coorpermanencia</cp:lastModifiedBy>
  <cp:revision>1</cp:revision>
  <dcterms:modified xsi:type="dcterms:W3CDTF">2016-06-17T19:26:20Z</dcterms:modified>
</cp:coreProperties>
</file>