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 name="Shape 22"/>
        <p:cNvGrpSpPr/>
        <p:nvPr/>
      </p:nvGrpSpPr>
      <p:grpSpPr>
        <a:xfrm>
          <a:off x="0" y="0"/>
          <a:ext cx="0" cy="0"/>
          <a:chOff x="0" y="0"/>
          <a:chExt cx="0" cy="0"/>
        </a:xfrm>
      </p:grpSpPr>
      <p:sp>
        <p:nvSpPr>
          <p:cNvPr id="23" name="Shape 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 name="Shape 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9" name="Shape 1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9" name="Shape 1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 name="Shape 28"/>
        <p:cNvGrpSpPr/>
        <p:nvPr/>
      </p:nvGrpSpPr>
      <p:grpSpPr>
        <a:xfrm>
          <a:off x="0" y="0"/>
          <a:ext cx="0" cy="0"/>
          <a:chOff x="0" y="0"/>
          <a:chExt cx="0" cy="0"/>
        </a:xfrm>
      </p:grpSpPr>
      <p:sp>
        <p:nvSpPr>
          <p:cNvPr id="29" name="Shape 2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0" name="Shape 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7" name="Shape 1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3" name="Shape 1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Shape 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 name="Shape 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2" name="Shape 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8" name="Shape 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Portada y títulos">
    <p:spTree>
      <p:nvGrpSpPr>
        <p:cNvPr id="6" name="Shape 6"/>
        <p:cNvGrpSpPr/>
        <p:nvPr/>
      </p:nvGrpSpPr>
      <p:grpSpPr>
        <a:xfrm>
          <a:off x="0" y="0"/>
          <a:ext cx="0" cy="0"/>
          <a:chOff x="0" y="0"/>
          <a:chExt cx="0" cy="0"/>
        </a:xfrm>
      </p:grpSpPr>
      <p:sp>
        <p:nvSpPr>
          <p:cNvPr id="7" name="Shape 7"/>
          <p:cNvSpPr/>
          <p:nvPr/>
        </p:nvSpPr>
        <p:spPr>
          <a:xfrm>
            <a:off x="0" y="0"/>
            <a:ext cx="9144000" cy="6858000"/>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pic>
        <p:nvPicPr>
          <p:cNvPr descr="fondo-apaisado.jpg" id="8" name="Shape 8"/>
          <p:cNvPicPr preferRelativeResize="0"/>
          <p:nvPr/>
        </p:nvPicPr>
        <p:blipFill rotWithShape="1">
          <a:blip r:embed="rId2">
            <a:alphaModFix/>
          </a:blip>
          <a:srcRect b="0" l="0" r="0" t="0"/>
          <a:stretch/>
        </p:blipFill>
        <p:spPr>
          <a:xfrm>
            <a:off x="13227" y="0"/>
            <a:ext cx="9144000" cy="4518211"/>
          </a:xfrm>
          <a:prstGeom prst="rect">
            <a:avLst/>
          </a:prstGeom>
          <a:noFill/>
          <a:ln>
            <a:noFill/>
          </a:ln>
        </p:spPr>
      </p:pic>
      <p:sp>
        <p:nvSpPr>
          <p:cNvPr id="9" name="Shape 9"/>
          <p:cNvSpPr/>
          <p:nvPr/>
        </p:nvSpPr>
        <p:spPr>
          <a:xfrm>
            <a:off x="-13227" y="4537830"/>
            <a:ext cx="9170454" cy="2320168"/>
          </a:xfrm>
          <a:prstGeom prst="rect">
            <a:avLst/>
          </a:prstGeom>
          <a:solidFill>
            <a:srgbClr val="008000"/>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pic>
        <p:nvPicPr>
          <p:cNvPr descr="logo-udea-horizontal.png" id="10" name="Shape 10"/>
          <p:cNvPicPr preferRelativeResize="0"/>
          <p:nvPr/>
        </p:nvPicPr>
        <p:blipFill rotWithShape="1">
          <a:blip r:embed="rId3">
            <a:alphaModFix/>
          </a:blip>
          <a:srcRect b="0" l="0" r="0" t="0"/>
          <a:stretch/>
        </p:blipFill>
        <p:spPr>
          <a:xfrm>
            <a:off x="259871" y="273100"/>
            <a:ext cx="4043230" cy="1043522"/>
          </a:xfrm>
          <a:prstGeom prst="rect">
            <a:avLst/>
          </a:prstGeom>
          <a:noFill/>
          <a:ln>
            <a:noFill/>
          </a:ln>
        </p:spPr>
      </p:pic>
      <p:sp>
        <p:nvSpPr>
          <p:cNvPr id="11" name="Shape 11"/>
          <p:cNvSpPr txBox="1"/>
          <p:nvPr>
            <p:ph type="ctrTitle"/>
          </p:nvPr>
        </p:nvSpPr>
        <p:spPr>
          <a:xfrm>
            <a:off x="817362" y="4537830"/>
            <a:ext cx="7772400" cy="1065707"/>
          </a:xfrm>
          <a:prstGeom prst="rect">
            <a:avLst/>
          </a:prstGeom>
          <a:noFill/>
          <a:ln>
            <a:noFill/>
          </a:ln>
        </p:spPr>
        <p:txBody>
          <a:bodyPr anchorCtr="0" anchor="t" bIns="91425" lIns="91425" rIns="91425" tIns="91425"/>
          <a:lstStyle>
            <a:lvl1pPr indent="0" lvl="0" marL="0" marR="0" rtl="0" algn="ctr">
              <a:spcBef>
                <a:spcPts val="0"/>
              </a:spcBef>
              <a:buClr>
                <a:schemeClr val="lt1"/>
              </a:buClr>
              <a:buFont typeface="Trebuchet MS"/>
              <a:buNone/>
              <a:defRPr b="0" i="0" sz="44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 name="Shape 12"/>
          <p:cNvSpPr txBox="1"/>
          <p:nvPr>
            <p:ph idx="1" type="subTitle"/>
          </p:nvPr>
        </p:nvSpPr>
        <p:spPr>
          <a:xfrm>
            <a:off x="804133" y="5626364"/>
            <a:ext cx="7785628" cy="516250"/>
          </a:xfrm>
          <a:prstGeom prst="rect">
            <a:avLst/>
          </a:prstGeom>
          <a:noFill/>
          <a:ln>
            <a:noFill/>
          </a:ln>
        </p:spPr>
        <p:txBody>
          <a:bodyPr anchorCtr="0" anchor="t" bIns="91425" lIns="91425" rIns="91425" tIns="91425"/>
          <a:lstStyle>
            <a:lvl1pPr indent="0" lvl="0" marL="0" marR="0" rtl="0" algn="ctr">
              <a:spcBef>
                <a:spcPts val="400"/>
              </a:spcBef>
              <a:buClr>
                <a:srgbClr val="D8D8D8"/>
              </a:buClr>
              <a:buFont typeface="Arial"/>
              <a:buNone/>
              <a:defRPr b="0" i="0" sz="2000" u="none" cap="none" strike="noStrike">
                <a:solidFill>
                  <a:srgbClr val="D8D8D8"/>
                </a:solidFill>
                <a:latin typeface="Trebuchet MS"/>
                <a:ea typeface="Trebuchet MS"/>
                <a:cs typeface="Trebuchet MS"/>
                <a:sym typeface="Trebuchet MS"/>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3" name="Shape 13"/>
          <p:cNvSpPr txBox="1"/>
          <p:nvPr>
            <p:ph idx="10" type="dt"/>
          </p:nvPr>
        </p:nvSpPr>
        <p:spPr>
          <a:xfrm>
            <a:off x="457200" y="6356350"/>
            <a:ext cx="2133599" cy="365125"/>
          </a:xfrm>
          <a:prstGeom prst="rect">
            <a:avLst/>
          </a:prstGeom>
          <a:noFill/>
          <a:ln>
            <a:noFill/>
          </a:ln>
        </p:spPr>
        <p:txBody>
          <a:bodyPr anchorCtr="0" anchor="t" bIns="91425" lIns="91425" rIns="91425" tIns="91425"/>
          <a:lstStyle>
            <a:lvl1pPr indent="0" lvl="0" marL="0" marR="0" rtl="0" algn="l">
              <a:spcBef>
                <a:spcPts val="0"/>
              </a:spcBef>
              <a:buNone/>
              <a:defRPr sz="1800">
                <a:solidFill>
                  <a:srgbClr val="D8D8D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spcBef>
                <a:spcPts val="0"/>
              </a:spcBef>
              <a:buNone/>
              <a:defRPr sz="1800">
                <a:solidFill>
                  <a:srgbClr val="D8D8D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2" type="sldNum"/>
          </p:nvPr>
        </p:nvSpPr>
        <p:spPr>
          <a:xfrm>
            <a:off x="6553200" y="6356350"/>
            <a:ext cx="21335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lang="es-CO" sz="1800" u="none">
                <a:solidFill>
                  <a:srgbClr val="D8D8D8"/>
                </a:solidFill>
                <a:latin typeface="Trebuchet MS"/>
                <a:ea typeface="Trebuchet MS"/>
                <a:cs typeface="Trebuchet MS"/>
                <a:sym typeface="Trebuchet MS"/>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ítulo y objetos">
    <p:spTree>
      <p:nvGrpSpPr>
        <p:cNvPr id="16" name="Shape 16"/>
        <p:cNvGrpSpPr/>
        <p:nvPr/>
      </p:nvGrpSpPr>
      <p:grpSpPr>
        <a:xfrm>
          <a:off x="0" y="0"/>
          <a:ext cx="0" cy="0"/>
          <a:chOff x="0" y="0"/>
          <a:chExt cx="0" cy="0"/>
        </a:xfrm>
      </p:grpSpPr>
      <p:sp>
        <p:nvSpPr>
          <p:cNvPr id="17" name="Shape 17"/>
          <p:cNvSpPr txBox="1"/>
          <p:nvPr>
            <p:ph type="title"/>
          </p:nvPr>
        </p:nvSpPr>
        <p:spPr>
          <a:xfrm>
            <a:off x="628650" y="365125"/>
            <a:ext cx="7886700" cy="1325562"/>
          </a:xfrm>
          <a:prstGeom prst="rect">
            <a:avLst/>
          </a:prstGeom>
          <a:noFill/>
          <a:ln>
            <a:noFill/>
          </a:ln>
        </p:spPr>
        <p:txBody>
          <a:bodyPr anchorCtr="0" anchor="t" bIns="91425" lIns="91425" rIns="91425" tIns="91425"/>
          <a:lstStyle>
            <a:lvl1pPr indent="0" lvl="0" marL="0" marR="0" rtl="0" algn="ctr">
              <a:spcBef>
                <a:spcPts val="0"/>
              </a:spcBef>
              <a:buClr>
                <a:srgbClr val="468646"/>
              </a:buClr>
              <a:buFont typeface="Trebuchet MS"/>
              <a:buNone/>
              <a:defRPr b="0" i="0" sz="4400" u="none" cap="none" strike="noStrike">
                <a:solidFill>
                  <a:srgbClr val="468646"/>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 name="Shape 18"/>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9" name="Shape 19"/>
          <p:cNvSpPr txBox="1"/>
          <p:nvPr>
            <p:ph idx="10" type="dt"/>
          </p:nvPr>
        </p:nvSpPr>
        <p:spPr>
          <a:xfrm>
            <a:off x="628650" y="6356350"/>
            <a:ext cx="2057400" cy="365125"/>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1" type="ftr"/>
          </p:nvPr>
        </p:nvSpPr>
        <p:spPr>
          <a:xfrm>
            <a:off x="3028950" y="6356350"/>
            <a:ext cx="3086099" cy="365125"/>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2" type="sldNum"/>
          </p:nvPr>
        </p:nvSpPr>
        <p:spPr>
          <a:xfrm>
            <a:off x="6457950" y="6356350"/>
            <a:ext cx="2057400"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s-CO" sz="1800">
                <a:solidFill>
                  <a:schemeClr val="dk1"/>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mt="25000"/>
          </a:blip>
          <a:stretch>
            <a:fillRect b="0" l="0" r="0" t="0"/>
          </a:stretch>
        </a:blip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2.udea.edu.co/webmaster/unidades-administrativas/secretaria-general/administracion-documental/cuadro-clasificacion" TargetMode="External"/><Relationship Id="rId4" Type="http://schemas.openxmlformats.org/officeDocument/2006/relationships/hyperlink" Target="http://www.udea.edu.co/wps/portal/udea/web/inicio/somos-udea/empleados/administracion-documental/contenido/asmenulateral/tablas-retencion-documental/!ut/p/z1/rVRbb4IwGP0r48FH0kIR8ZEhS3SCzsEGvJhCq5LQlkB1l1-_smVbjFFjQp_63U7bc3IKMpCAjONDucWyFBxXKk4ze-2MPdNwLTiH4XQCXRvFXjSdw_vAAq-XGiBEILtt_tEYQvfJX4bRwltOZuat8ycN3Tw8s1wIXkAGsoLLWu5AWotG4mpPKB5A3B5HO8Ho774VTLQ_AWV1RTERrcoTVvKylQ0uSq1AWo74HRHFnlGucAawEFxSXhLRQajkvsKSNl1F4rzCrd5QVS8U8fr_WHe9uigJSImdE3Ns5zoeW0S3DER1jPORjgqCcoOaxNlARUd2iTHfG11u-FbsuMGBzoOSJJr7VhxAuBieIJxqdo31VKk2Oquab4LnG999BRD1DBhbfQMafQP2_WTDvhlwdtW8Hki997fN1u0-GrMJvGCrTsByp5d8I0DyZxmQHFkGJJcsU7M4jpmD7JW_ciAa1ofPaMPYOgx1nDsfc9fVtC-SVFLF/dz/d5/L2dBISEvZ0FBIS9nQSEh/?urile=wcm%3Apath%3A%2FPortalUdeA%2FasPortalUdeA%2FasHomeUdeA%2FasSomosUdeA%2FEmpleados%2FAdministraci!c3!b3n%20documental%2FContenido%2FasMenuLateral%2Ftablas-retencion-documental" TargetMode="External"/><Relationship Id="rId5" Type="http://schemas.openxmlformats.org/officeDocument/2006/relationships/hyperlink" Target="http://www2.udea.edu.co/webmaster/unidades-administrativas/secretaria-general/administracion-documental/CIRCULAR_2017/CIRCULAR_TRANSFERENCIA_2017_OK.pdf" TargetMode="External"/><Relationship Id="rId6" Type="http://schemas.openxmlformats.org/officeDocument/2006/relationships/hyperlink" Target="http://www2.udea.edu.co/webmaster/unidades-administrativas/secretaria-general/administracion-documental/pautas-transferencia-electronica" TargetMode="External"/><Relationship Id="rId7" Type="http://schemas.openxmlformats.org/officeDocument/2006/relationships/hyperlink" Target="http://www.udea.edu.co/wps/portal/udea/web/inicio/somos-udea/empleados/administracion-documental/contenido/asmenulateral/transferencia-documental-primaria/!ut/p/z1/rVRdb4IwFP0r88FH0otFwEdElugQ3Sab8GIqLdqEtgTQffz6lS3bYowaE_vUe3vP6e05uUUpWqJUkj3fkIYrSQodJ6m9cgd-z_QsCCEaj8CzcewvxiEMpxZ6PVcAgFF6Hf7B7IP3GMyjxcyfjya9a_FHBS0eTiwP0AtKUZrJpmy2KClV1ZBiRxnpAqkPo60S7HdfK6Hqn4CJsmCEqlrnqeCS101FMt7JcGeN5R1V2U4wqXm6kCnZMMmpail0cleQhlXtiYbIOmcVkxknxj_GKCsuSMVJ22SZcYoSCibuu3ZmODldG9aAgrGmFhiYarH7bp4PHKxFSc_pFvjO-YJv3w4LXHDvtTGLMLDiKcCsf8Rw7Nwl7RPtnXPSu6CHnq989wVCfGPC2Lo1oXlrwls_2bSvJpxcHOEhSvz3t3zjtd9Nr5r6042-gTRbg8tcoeXf4KDlweCg5eXBKUUcx8LF9lPw5Oqmyv3nIhdiFUUGWbsfoed1Ol8FNrrw/dz/d5/L2dBISEvZ0FBIS9nQSEh/?urile=wcm%3Apath%3A%2FPortalUdeA%2FasPortalUdeA%2FasHomeUdeA%2FasSomosUdeA%2FEmpleados%2FAdministraci!c3!b3n%20documental%2FContenido%2FasMenuLateral%2Ftransferencia-documental-primari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2.udea.edu.co/webmaster/unidades-administrativas/secretaria-general/administracion-documental/CIRCULAR_2017/CIRCULAR_TRANSFERENCIA_2017_OK.pdf" TargetMode="External"/><Relationship Id="rId4" Type="http://schemas.openxmlformats.org/officeDocument/2006/relationships/hyperlink" Target="http://www.udea.edu.co/wps/wcm/connect/udea/1d7c7ee0-c859-4116-af30-fadcbcc910f5/estado-transferencia-programas-academicos.xlsx?MOD=AJPERES&amp;attachment=true&amp;id=149989435130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hyperlink" Target="http://www.udea.edu.co/wps/wcm/connect/udea/d786f6b9-bd64-43bb-b181-8821806266ed/formato-acta-publicable.docx?MOD=AJPERES&amp;attachment=true&amp;id=149995420890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 name="Shape 25"/>
        <p:cNvGrpSpPr/>
        <p:nvPr/>
      </p:nvGrpSpPr>
      <p:grpSpPr>
        <a:xfrm>
          <a:off x="0" y="0"/>
          <a:ext cx="0" cy="0"/>
          <a:chOff x="0" y="0"/>
          <a:chExt cx="0" cy="0"/>
        </a:xfrm>
      </p:grpSpPr>
      <p:sp>
        <p:nvSpPr>
          <p:cNvPr id="26" name="Shape 26"/>
          <p:cNvSpPr txBox="1"/>
          <p:nvPr>
            <p:ph type="ctrTitle"/>
          </p:nvPr>
        </p:nvSpPr>
        <p:spPr>
          <a:xfrm>
            <a:off x="817362" y="4832341"/>
            <a:ext cx="7772400" cy="858300"/>
          </a:xfrm>
          <a:prstGeom prst="rect">
            <a:avLst/>
          </a:prstGeom>
          <a:noFill/>
          <a:ln>
            <a:noFill/>
          </a:ln>
        </p:spPr>
        <p:txBody>
          <a:bodyPr anchorCtr="0" anchor="t" bIns="45700" lIns="91425" rIns="91425" tIns="45700">
            <a:noAutofit/>
          </a:bodyPr>
          <a:lstStyle/>
          <a:p>
            <a:pPr indent="0" lvl="0" marL="0" marR="0" rtl="0" algn="ctr">
              <a:spcBef>
                <a:spcPts val="0"/>
              </a:spcBef>
              <a:buClr>
                <a:schemeClr val="lt1"/>
              </a:buClr>
              <a:buSzPct val="25000"/>
              <a:buFont typeface="Trebuchet MS"/>
              <a:buNone/>
            </a:pPr>
            <a:r>
              <a:rPr b="0" i="0" lang="es-CO" sz="3600" u="none" cap="none" strike="noStrike">
                <a:solidFill>
                  <a:schemeClr val="lt1"/>
                </a:solidFill>
                <a:latin typeface="Trebuchet MS"/>
                <a:ea typeface="Trebuchet MS"/>
                <a:cs typeface="Trebuchet MS"/>
                <a:sym typeface="Trebuchet MS"/>
              </a:rPr>
              <a:t>Publicación de actos administrativos y transferencia documental</a:t>
            </a:r>
          </a:p>
        </p:txBody>
      </p:sp>
      <p:sp>
        <p:nvSpPr>
          <p:cNvPr id="27" name="Shape 27"/>
          <p:cNvSpPr txBox="1"/>
          <p:nvPr>
            <p:ph idx="1" type="subTitle"/>
          </p:nvPr>
        </p:nvSpPr>
        <p:spPr>
          <a:xfrm>
            <a:off x="810750" y="5998575"/>
            <a:ext cx="7785600" cy="533700"/>
          </a:xfrm>
          <a:prstGeom prst="rect">
            <a:avLst/>
          </a:prstGeom>
          <a:noFill/>
          <a:ln>
            <a:noFill/>
          </a:ln>
        </p:spPr>
        <p:txBody>
          <a:bodyPr anchorCtr="0" anchor="t" bIns="45700" lIns="91425" rIns="91425" tIns="45700">
            <a:noAutofit/>
          </a:bodyPr>
          <a:lstStyle/>
          <a:p>
            <a:pPr indent="0" lvl="0" marL="0" marR="0" rtl="0" algn="ctr">
              <a:spcBef>
                <a:spcPts val="0"/>
              </a:spcBef>
              <a:buClr>
                <a:srgbClr val="D8D8D8"/>
              </a:buClr>
              <a:buSzPct val="25000"/>
              <a:buFont typeface="Arial"/>
              <a:buNone/>
            </a:pPr>
            <a:r>
              <a:rPr b="0" i="0" lang="es-CO" sz="2000" u="none" cap="none" strike="noStrike">
                <a:solidFill>
                  <a:srgbClr val="D8D8D8"/>
                </a:solidFill>
                <a:latin typeface="Trebuchet MS"/>
                <a:ea typeface="Trebuchet MS"/>
                <a:cs typeface="Trebuchet MS"/>
                <a:sym typeface="Trebuchet MS"/>
              </a:rPr>
              <a:t>Secretaría General y Dirección de Asesoría Jurídica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idx="1" type="body"/>
          </p:nvPr>
        </p:nvSpPr>
        <p:spPr>
          <a:xfrm>
            <a:off x="628650" y="1174225"/>
            <a:ext cx="7886700" cy="5002500"/>
          </a:xfrm>
          <a:prstGeom prst="rect">
            <a:avLst/>
          </a:prstGeom>
        </p:spPr>
        <p:txBody>
          <a:bodyPr anchorCtr="0" anchor="t" bIns="91425" lIns="91425" rIns="91425" tIns="91425">
            <a:noAutofit/>
          </a:bodyPr>
          <a:lstStyle/>
          <a:p>
            <a:pPr indent="0" lvl="0" marL="0" rtl="0" algn="just">
              <a:spcBef>
                <a:spcPts val="0"/>
              </a:spcBef>
              <a:spcAft>
                <a:spcPts val="800"/>
              </a:spcAft>
              <a:buNone/>
            </a:pPr>
            <a:r>
              <a:rPr b="1" lang="es-CO" sz="2000"/>
              <a:t>Otros actos administrativos</a:t>
            </a:r>
          </a:p>
          <a:p>
            <a:pPr indent="0" lvl="0" marL="0" rtl="0" algn="just">
              <a:spcBef>
                <a:spcPts val="0"/>
              </a:spcBef>
              <a:spcAft>
                <a:spcPts val="800"/>
              </a:spcAft>
              <a:buNone/>
            </a:pPr>
            <a:r>
              <a:t/>
            </a:r>
            <a:endParaRPr b="1" sz="2000"/>
          </a:p>
          <a:p>
            <a:pPr indent="0" lvl="0" marL="0" rtl="0" algn="just">
              <a:spcBef>
                <a:spcPts val="0"/>
              </a:spcBef>
              <a:buNone/>
            </a:pPr>
            <a:r>
              <a:rPr lang="es-CO" sz="2000"/>
              <a:t>Los acuerdos y resoluciones de consejos de facultad, escuela, instituto y corporación, y las resoluciones de decanos y directores deben publicarse integralmente en las páginas web de cada unidad. Excepto aquellos que contengan información clasificada y reservada.</a:t>
            </a:r>
          </a:p>
          <a:p>
            <a:pPr indent="-69850" lvl="0" marL="0" rtl="0" algn="just">
              <a:spcBef>
                <a:spcPts val="0"/>
              </a:spcBef>
              <a:spcAft>
                <a:spcPts val="800"/>
              </a:spcAft>
              <a:buClr>
                <a:schemeClr val="dk1"/>
              </a:buClr>
              <a:buSzPct val="55000"/>
              <a:buFont typeface="Arial"/>
              <a:buNone/>
            </a:pPr>
            <a:r>
              <a:t/>
            </a:r>
            <a:endParaRPr b="1" sz="2000"/>
          </a:p>
        </p:txBody>
      </p:sp>
      <p:sp>
        <p:nvSpPr>
          <p:cNvPr id="84" name="Shape 84"/>
          <p:cNvSpPr txBox="1"/>
          <p:nvPr>
            <p:ph type="title"/>
          </p:nvPr>
        </p:nvSpPr>
        <p:spPr>
          <a:xfrm>
            <a:off x="0" y="365125"/>
            <a:ext cx="9248100" cy="676500"/>
          </a:xfrm>
          <a:prstGeom prst="rect">
            <a:avLst/>
          </a:prstGeom>
        </p:spPr>
        <p:txBody>
          <a:bodyPr anchorCtr="0" anchor="t" bIns="91425" lIns="91425" rIns="91425" tIns="91425">
            <a:noAutofit/>
          </a:bodyPr>
          <a:lstStyle/>
          <a:p>
            <a:pPr lvl="0" rtl="0">
              <a:spcBef>
                <a:spcPts val="0"/>
              </a:spcBef>
              <a:buNone/>
            </a:pPr>
            <a:r>
              <a:rPr lang="es-CO" sz="3000"/>
              <a:t>Publicación en el portal de los actos administrativos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Shape 89"/>
          <p:cNvPicPr preferRelativeResize="0"/>
          <p:nvPr>
            <p:ph idx="1" type="body"/>
          </p:nvPr>
        </p:nvPicPr>
        <p:blipFill rotWithShape="1">
          <a:blip r:embed="rId3">
            <a:alphaModFix/>
          </a:blip>
          <a:srcRect b="6090" l="15207" r="15381" t="9435"/>
          <a:stretch/>
        </p:blipFill>
        <p:spPr>
          <a:xfrm>
            <a:off x="1581665" y="1703044"/>
            <a:ext cx="6339000" cy="4339500"/>
          </a:xfrm>
          <a:prstGeom prst="rect">
            <a:avLst/>
          </a:prstGeom>
          <a:noFill/>
          <a:ln>
            <a:noFill/>
          </a:ln>
        </p:spPr>
      </p:pic>
      <p:sp>
        <p:nvSpPr>
          <p:cNvPr id="90" name="Shape 90"/>
          <p:cNvSpPr txBox="1"/>
          <p:nvPr>
            <p:ph type="title"/>
          </p:nvPr>
        </p:nvSpPr>
        <p:spPr>
          <a:xfrm>
            <a:off x="0" y="365125"/>
            <a:ext cx="9248100" cy="6765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lang="es-CO" sz="3000"/>
              <a:t>Publicación en el portal de los actos administrativos</a:t>
            </a:r>
          </a:p>
          <a:p>
            <a:pPr lvl="0">
              <a:spcBef>
                <a:spcPts val="0"/>
              </a:spcBef>
              <a:buClr>
                <a:schemeClr val="dk1"/>
              </a:buClr>
              <a:buSzPct val="36666"/>
              <a:buFont typeface="Arial"/>
              <a:buNone/>
            </a:pPr>
            <a:r>
              <a:rPr lang="es-CO" sz="3000"/>
              <a:t>http://normativa.udea.edu.co</a:t>
            </a:r>
          </a:p>
          <a:p>
            <a:pPr lvl="0" rtl="0">
              <a:spcBef>
                <a:spcPts val="0"/>
              </a:spcBef>
              <a:buNone/>
            </a:pPr>
            <a:r>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descr="NormativaUdeA1.png" id="95" name="Shape 95"/>
          <p:cNvPicPr preferRelativeResize="0"/>
          <p:nvPr/>
        </p:nvPicPr>
        <p:blipFill rotWithShape="1">
          <a:blip r:embed="rId3">
            <a:alphaModFix/>
          </a:blip>
          <a:srcRect b="59502" l="0" r="0" t="0"/>
          <a:stretch/>
        </p:blipFill>
        <p:spPr>
          <a:xfrm>
            <a:off x="205912" y="2188799"/>
            <a:ext cx="8732174" cy="4354751"/>
          </a:xfrm>
          <a:prstGeom prst="rect">
            <a:avLst/>
          </a:prstGeom>
          <a:noFill/>
          <a:ln>
            <a:noFill/>
          </a:ln>
        </p:spPr>
      </p:pic>
      <p:sp>
        <p:nvSpPr>
          <p:cNvPr id="96" name="Shape 96"/>
          <p:cNvSpPr txBox="1"/>
          <p:nvPr>
            <p:ph type="title"/>
          </p:nvPr>
        </p:nvSpPr>
        <p:spPr>
          <a:xfrm>
            <a:off x="0" y="365125"/>
            <a:ext cx="9248100" cy="1511100"/>
          </a:xfrm>
          <a:prstGeom prst="rect">
            <a:avLst/>
          </a:prstGeom>
        </p:spPr>
        <p:txBody>
          <a:bodyPr anchorCtr="0" anchor="t" bIns="91425" lIns="91425" rIns="91425" tIns="91425">
            <a:noAutofit/>
          </a:bodyPr>
          <a:lstStyle/>
          <a:p>
            <a:pPr lvl="0">
              <a:spcBef>
                <a:spcPts val="0"/>
              </a:spcBef>
              <a:buNone/>
            </a:pPr>
            <a:r>
              <a:rPr lang="es-CO" sz="3000"/>
              <a:t>Pasos para realizar una búsqueda en el Sistema de Información Normativa</a:t>
            </a:r>
          </a:p>
          <a:p>
            <a:pPr lvl="0">
              <a:spcBef>
                <a:spcPts val="0"/>
              </a:spcBef>
              <a:buClr>
                <a:schemeClr val="dk1"/>
              </a:buClr>
              <a:buSzPct val="36666"/>
              <a:buFont typeface="Arial"/>
              <a:buNone/>
            </a:pPr>
            <a:r>
              <a:rPr lang="es-CO" sz="3000"/>
              <a:t>http://normativa.udea.edu.co</a:t>
            </a:r>
          </a:p>
          <a:p>
            <a:pPr lvl="0" rtl="0">
              <a:spcBef>
                <a:spcPts val="0"/>
              </a:spcBef>
              <a:buNone/>
            </a:pPr>
            <a:r>
              <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descr="NormativaUdeA2.png" id="101" name="Shape 101"/>
          <p:cNvPicPr preferRelativeResize="0"/>
          <p:nvPr/>
        </p:nvPicPr>
        <p:blipFill rotWithShape="1">
          <a:blip r:embed="rId3">
            <a:alphaModFix/>
          </a:blip>
          <a:srcRect b="9656" l="0" r="0" t="18391"/>
          <a:stretch/>
        </p:blipFill>
        <p:spPr>
          <a:xfrm>
            <a:off x="1151937" y="1592324"/>
            <a:ext cx="6840125" cy="5265676"/>
          </a:xfrm>
          <a:prstGeom prst="rect">
            <a:avLst/>
          </a:prstGeom>
          <a:noFill/>
          <a:ln>
            <a:noFill/>
          </a:ln>
        </p:spPr>
      </p:pic>
      <p:sp>
        <p:nvSpPr>
          <p:cNvPr id="102" name="Shape 102"/>
          <p:cNvSpPr txBox="1"/>
          <p:nvPr>
            <p:ph type="title"/>
          </p:nvPr>
        </p:nvSpPr>
        <p:spPr>
          <a:xfrm>
            <a:off x="0" y="365125"/>
            <a:ext cx="9248100" cy="1511100"/>
          </a:xfrm>
          <a:prstGeom prst="rect">
            <a:avLst/>
          </a:prstGeom>
        </p:spPr>
        <p:txBody>
          <a:bodyPr anchorCtr="0" anchor="t" bIns="91425" lIns="91425" rIns="91425" tIns="91425">
            <a:noAutofit/>
          </a:bodyPr>
          <a:lstStyle/>
          <a:p>
            <a:pPr lvl="0" rtl="0">
              <a:spcBef>
                <a:spcPts val="0"/>
              </a:spcBef>
              <a:buNone/>
            </a:pPr>
            <a:r>
              <a:rPr lang="es-CO" sz="3000"/>
              <a:t>Pasos para realizar una búsqueda en el Sistema de Información Normativa</a:t>
            </a:r>
          </a:p>
          <a:p>
            <a:pPr lvl="0" rtl="0">
              <a:spcBef>
                <a:spcPts val="0"/>
              </a:spcBef>
              <a:buNone/>
            </a:pPr>
            <a:r>
              <a:rPr lang="es-CO" sz="3000"/>
              <a:t>http://normativa.udea.edu.co</a:t>
            </a:r>
          </a:p>
          <a:p>
            <a:pPr lvl="0" rtl="0">
              <a:spcBef>
                <a:spcPts val="0"/>
              </a:spcBef>
              <a:buNone/>
            </a:pPr>
            <a:r>
              <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0" y="365125"/>
            <a:ext cx="9248100" cy="1511100"/>
          </a:xfrm>
          <a:prstGeom prst="rect">
            <a:avLst/>
          </a:prstGeom>
        </p:spPr>
        <p:txBody>
          <a:bodyPr anchorCtr="0" anchor="t" bIns="91425" lIns="91425" rIns="91425" tIns="91425">
            <a:noAutofit/>
          </a:bodyPr>
          <a:lstStyle/>
          <a:p>
            <a:pPr lvl="0" rtl="0">
              <a:spcBef>
                <a:spcPts val="0"/>
              </a:spcBef>
              <a:buNone/>
            </a:pPr>
            <a:r>
              <a:rPr lang="es-CO" sz="3000"/>
              <a:t>Pasos para realizar una búsqueda en el Sistema de Información Normativa</a:t>
            </a:r>
          </a:p>
          <a:p>
            <a:pPr lvl="0" rtl="0">
              <a:spcBef>
                <a:spcPts val="0"/>
              </a:spcBef>
              <a:buNone/>
            </a:pPr>
            <a:r>
              <a:rPr lang="es-CO" sz="3000"/>
              <a:t>http://normativa.udea.edu.co</a:t>
            </a:r>
          </a:p>
          <a:p>
            <a:pPr lvl="0" rtl="0">
              <a:spcBef>
                <a:spcPts val="0"/>
              </a:spcBef>
              <a:buNone/>
            </a:pPr>
            <a:r>
              <a:t/>
            </a:r>
            <a:endParaRPr sz="3000"/>
          </a:p>
        </p:txBody>
      </p:sp>
      <p:pic>
        <p:nvPicPr>
          <p:cNvPr descr="NormativaUdeA3.png" id="108" name="Shape 108"/>
          <p:cNvPicPr preferRelativeResize="0"/>
          <p:nvPr/>
        </p:nvPicPr>
        <p:blipFill rotWithShape="1">
          <a:blip r:embed="rId3">
            <a:alphaModFix/>
          </a:blip>
          <a:srcRect b="0" l="0" r="0" t="52022"/>
          <a:stretch/>
        </p:blipFill>
        <p:spPr>
          <a:xfrm>
            <a:off x="816125" y="1876224"/>
            <a:ext cx="7615852" cy="4829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id="113" name="Shape 113"/>
          <p:cNvPicPr preferRelativeResize="0"/>
          <p:nvPr>
            <p:ph idx="1" type="body"/>
          </p:nvPr>
        </p:nvPicPr>
        <p:blipFill rotWithShape="1">
          <a:blip r:embed="rId3">
            <a:alphaModFix/>
          </a:blip>
          <a:srcRect b="6033" l="14022" r="14029" t="7528"/>
          <a:stretch/>
        </p:blipFill>
        <p:spPr>
          <a:xfrm>
            <a:off x="247130" y="1581665"/>
            <a:ext cx="6783900" cy="4584300"/>
          </a:xfrm>
          <a:prstGeom prst="rect">
            <a:avLst/>
          </a:prstGeom>
          <a:noFill/>
          <a:ln>
            <a:noFill/>
          </a:ln>
        </p:spPr>
      </p:pic>
      <p:cxnSp>
        <p:nvCxnSpPr>
          <p:cNvPr id="114" name="Shape 114"/>
          <p:cNvCxnSpPr/>
          <p:nvPr/>
        </p:nvCxnSpPr>
        <p:spPr>
          <a:xfrm flipH="1">
            <a:off x="5541800" y="3400096"/>
            <a:ext cx="1776300" cy="788400"/>
          </a:xfrm>
          <a:prstGeom prst="straightConnector1">
            <a:avLst/>
          </a:prstGeom>
          <a:noFill/>
          <a:ln cap="flat" cmpd="sng" w="9525">
            <a:solidFill>
              <a:srgbClr val="4A7DBA"/>
            </a:solidFill>
            <a:prstDash val="solid"/>
            <a:round/>
            <a:headEnd len="med" w="med" type="none"/>
            <a:tailEnd len="lg" w="lg" type="triangle"/>
          </a:ln>
        </p:spPr>
      </p:cxnSp>
      <p:sp>
        <p:nvSpPr>
          <p:cNvPr id="115" name="Shape 115"/>
          <p:cNvSpPr txBox="1"/>
          <p:nvPr/>
        </p:nvSpPr>
        <p:spPr>
          <a:xfrm>
            <a:off x="7031025" y="2780275"/>
            <a:ext cx="2026500" cy="2937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s-CO" sz="2000">
                <a:solidFill>
                  <a:schemeClr val="dk1"/>
                </a:solidFill>
                <a:latin typeface="Trebuchet MS"/>
                <a:ea typeface="Trebuchet MS"/>
                <a:cs typeface="Trebuchet MS"/>
                <a:sym typeface="Trebuchet MS"/>
              </a:rPr>
              <a:t>Se incluirán las unidades académicas (facultades, escuelas, institutos y corporaciones) y las unidades administrativas.</a:t>
            </a:r>
          </a:p>
        </p:txBody>
      </p:sp>
      <p:sp>
        <p:nvSpPr>
          <p:cNvPr id="116" name="Shape 116"/>
          <p:cNvSpPr txBox="1"/>
          <p:nvPr>
            <p:ph type="title"/>
          </p:nvPr>
        </p:nvSpPr>
        <p:spPr>
          <a:xfrm>
            <a:off x="0" y="365125"/>
            <a:ext cx="9248100" cy="676500"/>
          </a:xfrm>
          <a:prstGeom prst="rect">
            <a:avLst/>
          </a:prstGeom>
        </p:spPr>
        <p:txBody>
          <a:bodyPr anchorCtr="0" anchor="t" bIns="91425" lIns="91425" rIns="91425" tIns="91425">
            <a:noAutofit/>
          </a:bodyPr>
          <a:lstStyle/>
          <a:p>
            <a:pPr lvl="0">
              <a:spcBef>
                <a:spcPts val="0"/>
              </a:spcBef>
              <a:buNone/>
            </a:pPr>
            <a:r>
              <a:rPr lang="es-CO" sz="3000"/>
              <a:t>Publicación en el portal de los actos administrativos</a:t>
            </a:r>
          </a:p>
          <a:p>
            <a:pPr lvl="0" rtl="0">
              <a:spcBef>
                <a:spcPts val="0"/>
              </a:spcBef>
              <a:buNone/>
            </a:pPr>
            <a:r>
              <a:rPr lang="es-CO" sz="3000"/>
              <a:t>http://normativa.udea.edu.co</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Shape 121"/>
          <p:cNvPicPr preferRelativeResize="0"/>
          <p:nvPr>
            <p:ph idx="1" type="body"/>
          </p:nvPr>
        </p:nvPicPr>
        <p:blipFill rotWithShape="1">
          <a:blip r:embed="rId3">
            <a:alphaModFix/>
          </a:blip>
          <a:srcRect b="7128" l="14747" r="15841" t="7722"/>
          <a:stretch/>
        </p:blipFill>
        <p:spPr>
          <a:xfrm>
            <a:off x="531343" y="1668158"/>
            <a:ext cx="6339016" cy="4374292"/>
          </a:xfrm>
          <a:prstGeom prst="rect">
            <a:avLst/>
          </a:prstGeom>
          <a:noFill/>
          <a:ln>
            <a:noFill/>
          </a:ln>
        </p:spPr>
      </p:pic>
      <p:cxnSp>
        <p:nvCxnSpPr>
          <p:cNvPr id="122" name="Shape 122"/>
          <p:cNvCxnSpPr/>
          <p:nvPr/>
        </p:nvCxnSpPr>
        <p:spPr>
          <a:xfrm flipH="1">
            <a:off x="5485019" y="3878739"/>
            <a:ext cx="1744717" cy="872358"/>
          </a:xfrm>
          <a:prstGeom prst="straightConnector1">
            <a:avLst/>
          </a:prstGeom>
          <a:noFill/>
          <a:ln cap="flat" cmpd="sng" w="9525">
            <a:solidFill>
              <a:srgbClr val="4A7DBA"/>
            </a:solidFill>
            <a:prstDash val="solid"/>
            <a:round/>
            <a:headEnd len="med" w="med" type="none"/>
            <a:tailEnd len="lg" w="lg" type="triangle"/>
          </a:ln>
        </p:spPr>
      </p:cxnSp>
      <p:sp>
        <p:nvSpPr>
          <p:cNvPr id="123" name="Shape 123"/>
          <p:cNvSpPr txBox="1"/>
          <p:nvPr/>
        </p:nvSpPr>
        <p:spPr>
          <a:xfrm>
            <a:off x="7268671" y="3225115"/>
            <a:ext cx="1739403"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s-CO" sz="2000">
                <a:solidFill>
                  <a:schemeClr val="dk1"/>
                </a:solidFill>
                <a:latin typeface="Trebuchet MS"/>
                <a:ea typeface="Trebuchet MS"/>
                <a:cs typeface="Trebuchet MS"/>
                <a:sym typeface="Trebuchet MS"/>
              </a:rPr>
              <a:t>Documentos actualizados al 30 de junio de 2017.</a:t>
            </a:r>
          </a:p>
        </p:txBody>
      </p:sp>
      <p:sp>
        <p:nvSpPr>
          <p:cNvPr id="124" name="Shape 124"/>
          <p:cNvSpPr txBox="1"/>
          <p:nvPr>
            <p:ph type="title"/>
          </p:nvPr>
        </p:nvSpPr>
        <p:spPr>
          <a:xfrm>
            <a:off x="0" y="365125"/>
            <a:ext cx="9248100" cy="6765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lang="es-CO" sz="3000"/>
              <a:t>Publicación en el portal de los actos administrativos</a:t>
            </a:r>
          </a:p>
          <a:p>
            <a:pPr lvl="0">
              <a:spcBef>
                <a:spcPts val="0"/>
              </a:spcBef>
              <a:buClr>
                <a:schemeClr val="dk1"/>
              </a:buClr>
              <a:buSzPct val="36666"/>
              <a:buFont typeface="Arial"/>
              <a:buNone/>
            </a:pPr>
            <a:r>
              <a:rPr lang="es-CO" sz="3000"/>
              <a:t>http://normativa.udea.edu.co</a:t>
            </a:r>
          </a:p>
          <a:p>
            <a:pPr lvl="0" rtl="0">
              <a:spcBef>
                <a:spcPts val="0"/>
              </a:spcBef>
              <a:buNone/>
            </a:pPr>
            <a:r>
              <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p:nvPr/>
        </p:nvSpPr>
        <p:spPr>
          <a:xfrm>
            <a:off x="1340850" y="1975800"/>
            <a:ext cx="6462300" cy="2086800"/>
          </a:xfrm>
          <a:prstGeom prst="flowChartAlternateProcess">
            <a:avLst/>
          </a:prstGeom>
          <a:solidFill>
            <a:srgbClr val="274E13"/>
          </a:solidFill>
          <a:ln>
            <a:noFill/>
          </a:ln>
        </p:spPr>
        <p:txBody>
          <a:bodyPr anchorCtr="0" anchor="ctr" bIns="91425" lIns="91425" rIns="91425" tIns="91425">
            <a:noAutofit/>
          </a:bodyPr>
          <a:lstStyle/>
          <a:p>
            <a:pPr lvl="0" rtl="0">
              <a:spcBef>
                <a:spcPts val="0"/>
              </a:spcBef>
              <a:buNone/>
            </a:pPr>
            <a:r>
              <a:t/>
            </a:r>
            <a:endParaRPr sz="1600"/>
          </a:p>
        </p:txBody>
      </p:sp>
      <p:sp>
        <p:nvSpPr>
          <p:cNvPr id="130" name="Shape 130"/>
          <p:cNvSpPr txBox="1"/>
          <p:nvPr>
            <p:ph type="title"/>
          </p:nvPr>
        </p:nvSpPr>
        <p:spPr>
          <a:xfrm>
            <a:off x="628650" y="2222350"/>
            <a:ext cx="7886700" cy="1840200"/>
          </a:xfrm>
          <a:prstGeom prst="rect">
            <a:avLst/>
          </a:prstGeom>
        </p:spPr>
        <p:txBody>
          <a:bodyPr anchorCtr="0" anchor="t" bIns="91425" lIns="91425" rIns="91425" tIns="91425">
            <a:noAutofit/>
          </a:bodyPr>
          <a:lstStyle/>
          <a:p>
            <a:pPr lvl="0">
              <a:spcBef>
                <a:spcPts val="0"/>
              </a:spcBef>
              <a:buNone/>
            </a:pPr>
            <a:r>
              <a:rPr lang="es-CO" sz="4800">
                <a:solidFill>
                  <a:srgbClr val="FFFFFF"/>
                </a:solidFill>
                <a:latin typeface="Impact"/>
                <a:ea typeface="Impact"/>
                <a:cs typeface="Impact"/>
                <a:sym typeface="Impact"/>
              </a:rPr>
              <a:t>Transferencia</a:t>
            </a:r>
          </a:p>
          <a:p>
            <a:pPr lvl="0" rtl="0">
              <a:spcBef>
                <a:spcPts val="0"/>
              </a:spcBef>
              <a:buNone/>
            </a:pPr>
            <a:r>
              <a:rPr lang="es-CO" sz="4800">
                <a:solidFill>
                  <a:srgbClr val="FFFFFF"/>
                </a:solidFill>
                <a:latin typeface="Impact"/>
                <a:ea typeface="Impact"/>
                <a:cs typeface="Impact"/>
                <a:sym typeface="Impact"/>
              </a:rPr>
              <a:t>documental</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p:nvPr/>
        </p:nvSpPr>
        <p:spPr>
          <a:xfrm>
            <a:off x="519550" y="1872800"/>
            <a:ext cx="8171400" cy="1168500"/>
          </a:xfrm>
          <a:prstGeom prst="flowChartAlternateProcess">
            <a:avLst/>
          </a:prstGeom>
          <a:solidFill>
            <a:srgbClr val="93C47D"/>
          </a:solidFill>
          <a:ln>
            <a:noFill/>
          </a:ln>
        </p:spPr>
        <p:txBody>
          <a:bodyPr anchorCtr="0" anchor="ctr" bIns="91425" lIns="91425" rIns="91425" tIns="91425">
            <a:noAutofit/>
          </a:bodyPr>
          <a:lstStyle/>
          <a:p>
            <a:pPr lvl="0" rtl="0">
              <a:spcBef>
                <a:spcPts val="0"/>
              </a:spcBef>
              <a:buNone/>
            </a:pPr>
            <a:r>
              <a:t/>
            </a:r>
            <a:endParaRPr sz="1600"/>
          </a:p>
        </p:txBody>
      </p:sp>
      <p:sp>
        <p:nvSpPr>
          <p:cNvPr id="136" name="Shape 136"/>
          <p:cNvSpPr txBox="1"/>
          <p:nvPr/>
        </p:nvSpPr>
        <p:spPr>
          <a:xfrm>
            <a:off x="1006325" y="1893200"/>
            <a:ext cx="7355400" cy="970200"/>
          </a:xfrm>
          <a:prstGeom prst="rect">
            <a:avLst/>
          </a:prstGeom>
          <a:noFill/>
          <a:ln>
            <a:noFill/>
          </a:ln>
        </p:spPr>
        <p:txBody>
          <a:bodyPr anchorCtr="0" anchor="t" bIns="91425" lIns="91425" rIns="91425" tIns="91425">
            <a:noAutofit/>
          </a:bodyPr>
          <a:lstStyle/>
          <a:p>
            <a:pPr indent="-69850" lvl="0" marL="0" rtl="0">
              <a:lnSpc>
                <a:spcPct val="115000"/>
              </a:lnSpc>
              <a:spcBef>
                <a:spcPts val="0"/>
              </a:spcBef>
              <a:buClr>
                <a:schemeClr val="dk1"/>
              </a:buClr>
              <a:buSzPct val="68750"/>
              <a:buFont typeface="Arial"/>
              <a:buNone/>
            </a:pPr>
            <a:r>
              <a:rPr b="1" lang="es-CO" sz="1600" u="sng">
                <a:solidFill>
                  <a:schemeClr val="hlink"/>
                </a:solidFill>
                <a:latin typeface="Trebuchet MS"/>
                <a:ea typeface="Trebuchet MS"/>
                <a:cs typeface="Trebuchet MS"/>
                <a:sym typeface="Trebuchet MS"/>
                <a:hlinkClick r:id="rId3"/>
              </a:rPr>
              <a:t>Cuadro de Clasificación Documental</a:t>
            </a:r>
            <a:r>
              <a:rPr lang="es-CO" sz="1600">
                <a:solidFill>
                  <a:schemeClr val="dk1"/>
                </a:solidFill>
                <a:latin typeface="Trebuchet MS"/>
                <a:ea typeface="Trebuchet MS"/>
                <a:cs typeface="Trebuchet MS"/>
                <a:sym typeface="Trebuchet MS"/>
              </a:rPr>
              <a:t>: herramienta archivística que se expresa en el listado de todas las series y subseries documentales con su correspondiente codificación.</a:t>
            </a:r>
          </a:p>
          <a:p>
            <a:pPr lvl="0" rtl="0">
              <a:spcBef>
                <a:spcPts val="0"/>
              </a:spcBef>
              <a:buNone/>
            </a:pPr>
            <a:r>
              <a:t/>
            </a:r>
            <a:endParaRPr sz="1600">
              <a:latin typeface="Trebuchet MS"/>
              <a:ea typeface="Trebuchet MS"/>
              <a:cs typeface="Trebuchet MS"/>
              <a:sym typeface="Trebuchet MS"/>
            </a:endParaRPr>
          </a:p>
        </p:txBody>
      </p:sp>
      <p:sp>
        <p:nvSpPr>
          <p:cNvPr id="137" name="Shape 137"/>
          <p:cNvSpPr/>
          <p:nvPr/>
        </p:nvSpPr>
        <p:spPr>
          <a:xfrm>
            <a:off x="519550" y="3159525"/>
            <a:ext cx="8171400" cy="1417500"/>
          </a:xfrm>
          <a:prstGeom prst="flowChartAlternateProcess">
            <a:avLst/>
          </a:prstGeom>
          <a:solidFill>
            <a:srgbClr val="FFD966"/>
          </a:solidFill>
          <a:ln>
            <a:noFill/>
          </a:ln>
        </p:spPr>
        <p:txBody>
          <a:bodyPr anchorCtr="0" anchor="ctr" bIns="91425" lIns="91425" rIns="91425" tIns="91425">
            <a:noAutofit/>
          </a:bodyPr>
          <a:lstStyle/>
          <a:p>
            <a:pPr lvl="0" rtl="0">
              <a:spcBef>
                <a:spcPts val="0"/>
              </a:spcBef>
              <a:buNone/>
            </a:pPr>
            <a:r>
              <a:t/>
            </a:r>
            <a:endParaRPr sz="1600"/>
          </a:p>
        </p:txBody>
      </p:sp>
      <p:sp>
        <p:nvSpPr>
          <p:cNvPr id="138" name="Shape 138"/>
          <p:cNvSpPr txBox="1"/>
          <p:nvPr/>
        </p:nvSpPr>
        <p:spPr>
          <a:xfrm>
            <a:off x="1006325" y="3179925"/>
            <a:ext cx="7355400" cy="1329300"/>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es-CO" sz="1600" u="sng">
                <a:solidFill>
                  <a:schemeClr val="hlink"/>
                </a:solidFill>
                <a:latin typeface="Trebuchet MS"/>
                <a:ea typeface="Trebuchet MS"/>
                <a:cs typeface="Trebuchet MS"/>
                <a:sym typeface="Trebuchet MS"/>
                <a:hlinkClick r:id="rId4"/>
              </a:rPr>
              <a:t>Tablas de Retención Documental</a:t>
            </a:r>
            <a:r>
              <a:rPr lang="es-CO" sz="1600">
                <a:solidFill>
                  <a:schemeClr val="dk1"/>
                </a:solidFill>
                <a:latin typeface="Trebuchet MS"/>
                <a:ea typeface="Trebuchet MS"/>
                <a:cs typeface="Trebuchet MS"/>
                <a:sym typeface="Trebuchet MS"/>
              </a:rPr>
              <a:t>:  permite la clasificación documental de la Institución, acorde a sus estructura orgánico - funcional, e indica los criterios de retención y disposición final resultante de la valoración documental por cada una de las agrupaciones documentales.</a:t>
            </a:r>
          </a:p>
        </p:txBody>
      </p:sp>
      <p:sp>
        <p:nvSpPr>
          <p:cNvPr id="139" name="Shape 139"/>
          <p:cNvSpPr/>
          <p:nvPr/>
        </p:nvSpPr>
        <p:spPr>
          <a:xfrm>
            <a:off x="519550" y="4675500"/>
            <a:ext cx="8171400" cy="530400"/>
          </a:xfrm>
          <a:prstGeom prst="flowChartAlternateProcess">
            <a:avLst/>
          </a:prstGeom>
          <a:solidFill>
            <a:srgbClr val="93C47D"/>
          </a:solidFill>
          <a:ln>
            <a:noFill/>
          </a:ln>
        </p:spPr>
        <p:txBody>
          <a:bodyPr anchorCtr="0" anchor="ctr" bIns="91425" lIns="91425" rIns="91425" tIns="91425">
            <a:noAutofit/>
          </a:bodyPr>
          <a:lstStyle/>
          <a:p>
            <a:pPr lvl="0" rtl="0">
              <a:spcBef>
                <a:spcPts val="0"/>
              </a:spcBef>
              <a:buNone/>
            </a:pPr>
            <a:r>
              <a:t/>
            </a:r>
            <a:endParaRPr sz="1600"/>
          </a:p>
        </p:txBody>
      </p:sp>
      <p:sp>
        <p:nvSpPr>
          <p:cNvPr id="140" name="Shape 140"/>
          <p:cNvSpPr txBox="1"/>
          <p:nvPr/>
        </p:nvSpPr>
        <p:spPr>
          <a:xfrm>
            <a:off x="1006325" y="4695900"/>
            <a:ext cx="7684500" cy="530400"/>
          </a:xfrm>
          <a:prstGeom prst="rect">
            <a:avLst/>
          </a:prstGeom>
          <a:noFill/>
          <a:ln>
            <a:noFill/>
          </a:ln>
        </p:spPr>
        <p:txBody>
          <a:bodyPr anchorCtr="0" anchor="t" bIns="91425" lIns="91425" rIns="91425" tIns="91425">
            <a:noAutofit/>
          </a:bodyPr>
          <a:lstStyle/>
          <a:p>
            <a:pPr indent="0" lvl="0" marL="0" rtl="0">
              <a:lnSpc>
                <a:spcPct val="115000"/>
              </a:lnSpc>
              <a:spcBef>
                <a:spcPts val="0"/>
              </a:spcBef>
              <a:buNone/>
            </a:pPr>
            <a:r>
              <a:rPr b="1" lang="es-CO" sz="1600" u="sng">
                <a:solidFill>
                  <a:schemeClr val="hlink"/>
                </a:solidFill>
                <a:latin typeface="Trebuchet MS"/>
                <a:ea typeface="Trebuchet MS"/>
                <a:cs typeface="Trebuchet MS"/>
                <a:sym typeface="Trebuchet MS"/>
                <a:hlinkClick r:id="rId5"/>
              </a:rPr>
              <a:t>Circular de Transferencia</a:t>
            </a:r>
          </a:p>
        </p:txBody>
      </p:sp>
      <p:sp>
        <p:nvSpPr>
          <p:cNvPr id="141" name="Shape 141"/>
          <p:cNvSpPr/>
          <p:nvPr/>
        </p:nvSpPr>
        <p:spPr>
          <a:xfrm>
            <a:off x="519550" y="5377850"/>
            <a:ext cx="8171400" cy="530400"/>
          </a:xfrm>
          <a:prstGeom prst="flowChartAlternateProcess">
            <a:avLst/>
          </a:prstGeom>
          <a:solidFill>
            <a:srgbClr val="FFD966"/>
          </a:solidFill>
          <a:ln>
            <a:noFill/>
          </a:ln>
        </p:spPr>
        <p:txBody>
          <a:bodyPr anchorCtr="0" anchor="ctr" bIns="91425" lIns="91425" rIns="91425" tIns="91425">
            <a:noAutofit/>
          </a:bodyPr>
          <a:lstStyle/>
          <a:p>
            <a:pPr lvl="0" rtl="0">
              <a:spcBef>
                <a:spcPts val="0"/>
              </a:spcBef>
              <a:buNone/>
            </a:pPr>
            <a:r>
              <a:t/>
            </a:r>
            <a:endParaRPr sz="1600"/>
          </a:p>
        </p:txBody>
      </p:sp>
      <p:sp>
        <p:nvSpPr>
          <p:cNvPr id="142" name="Shape 142"/>
          <p:cNvSpPr txBox="1"/>
          <p:nvPr/>
        </p:nvSpPr>
        <p:spPr>
          <a:xfrm>
            <a:off x="1006325" y="5379500"/>
            <a:ext cx="7684500" cy="530400"/>
          </a:xfrm>
          <a:prstGeom prst="rect">
            <a:avLst/>
          </a:prstGeom>
          <a:noFill/>
          <a:ln>
            <a:noFill/>
          </a:ln>
        </p:spPr>
        <p:txBody>
          <a:bodyPr anchorCtr="0" anchor="t" bIns="91425" lIns="91425" rIns="91425" tIns="91425">
            <a:noAutofit/>
          </a:bodyPr>
          <a:lstStyle/>
          <a:p>
            <a:pPr indent="0" lvl="0" marL="0" rtl="0">
              <a:lnSpc>
                <a:spcPct val="115000"/>
              </a:lnSpc>
              <a:spcBef>
                <a:spcPts val="0"/>
              </a:spcBef>
              <a:buNone/>
            </a:pPr>
            <a:r>
              <a:rPr b="1" lang="es-CO" sz="1600" u="sng">
                <a:solidFill>
                  <a:schemeClr val="hlink"/>
                </a:solidFill>
                <a:latin typeface="Trebuchet MS"/>
                <a:ea typeface="Trebuchet MS"/>
                <a:cs typeface="Trebuchet MS"/>
                <a:sym typeface="Trebuchet MS"/>
                <a:hlinkClick r:id="rId6"/>
              </a:rPr>
              <a:t>Pautas para la transferencia documental electrónica</a:t>
            </a:r>
          </a:p>
        </p:txBody>
      </p:sp>
      <p:sp>
        <p:nvSpPr>
          <p:cNvPr id="143" name="Shape 143"/>
          <p:cNvSpPr/>
          <p:nvPr/>
        </p:nvSpPr>
        <p:spPr>
          <a:xfrm>
            <a:off x="519550" y="6053500"/>
            <a:ext cx="8171400" cy="530400"/>
          </a:xfrm>
          <a:prstGeom prst="flowChartAlternateProcess">
            <a:avLst/>
          </a:prstGeom>
          <a:solidFill>
            <a:srgbClr val="93C47D"/>
          </a:solidFill>
          <a:ln>
            <a:noFill/>
          </a:ln>
        </p:spPr>
        <p:txBody>
          <a:bodyPr anchorCtr="0" anchor="ctr" bIns="91425" lIns="91425" rIns="91425" tIns="91425">
            <a:noAutofit/>
          </a:bodyPr>
          <a:lstStyle/>
          <a:p>
            <a:pPr lvl="0" rtl="0">
              <a:spcBef>
                <a:spcPts val="0"/>
              </a:spcBef>
              <a:buNone/>
            </a:pPr>
            <a:r>
              <a:t/>
            </a:r>
            <a:endParaRPr sz="1600"/>
          </a:p>
        </p:txBody>
      </p:sp>
      <p:sp>
        <p:nvSpPr>
          <p:cNvPr id="144" name="Shape 144"/>
          <p:cNvSpPr txBox="1"/>
          <p:nvPr/>
        </p:nvSpPr>
        <p:spPr>
          <a:xfrm>
            <a:off x="1101450" y="6067650"/>
            <a:ext cx="5637000" cy="530400"/>
          </a:xfrm>
          <a:prstGeom prst="rect">
            <a:avLst/>
          </a:prstGeom>
          <a:noFill/>
          <a:ln>
            <a:noFill/>
          </a:ln>
        </p:spPr>
        <p:txBody>
          <a:bodyPr anchorCtr="0" anchor="t" bIns="91425" lIns="91425" rIns="91425" tIns="91425">
            <a:noAutofit/>
          </a:bodyPr>
          <a:lstStyle/>
          <a:p>
            <a:pPr indent="0" lvl="0" marL="0" rtl="0">
              <a:lnSpc>
                <a:spcPct val="115000"/>
              </a:lnSpc>
              <a:spcBef>
                <a:spcPts val="0"/>
              </a:spcBef>
              <a:buNone/>
            </a:pPr>
            <a:r>
              <a:rPr b="1" lang="es-CO" sz="1600" u="sng">
                <a:solidFill>
                  <a:schemeClr val="hlink"/>
                </a:solidFill>
                <a:latin typeface="Trebuchet MS"/>
                <a:ea typeface="Trebuchet MS"/>
                <a:cs typeface="Trebuchet MS"/>
                <a:sym typeface="Trebuchet MS"/>
                <a:hlinkClick r:id="rId7"/>
              </a:rPr>
              <a:t>Formatos para la transferencia</a:t>
            </a:r>
          </a:p>
        </p:txBody>
      </p:sp>
      <p:sp>
        <p:nvSpPr>
          <p:cNvPr id="145" name="Shape 145"/>
          <p:cNvSpPr txBox="1"/>
          <p:nvPr>
            <p:ph type="title"/>
          </p:nvPr>
        </p:nvSpPr>
        <p:spPr>
          <a:xfrm>
            <a:off x="628650" y="365125"/>
            <a:ext cx="7886700" cy="671700"/>
          </a:xfrm>
          <a:prstGeom prst="rect">
            <a:avLst/>
          </a:prstGeom>
          <a:noFill/>
          <a:ln>
            <a:noFill/>
          </a:ln>
        </p:spPr>
        <p:txBody>
          <a:bodyPr anchorCtr="0" anchor="t" bIns="45700" lIns="91425" rIns="91425" tIns="45700">
            <a:noAutofit/>
          </a:bodyPr>
          <a:lstStyle/>
          <a:p>
            <a:pPr indent="0" lvl="0" marL="0" marR="0" rtl="0" algn="ctr">
              <a:spcBef>
                <a:spcPts val="0"/>
              </a:spcBef>
              <a:buClr>
                <a:srgbClr val="468646"/>
              </a:buClr>
              <a:buSzPct val="25000"/>
              <a:buFont typeface="Trebuchet MS"/>
              <a:buNone/>
            </a:pPr>
            <a:r>
              <a:rPr b="0" i="0" lang="es-CO" sz="3000" u="none" cap="none" strike="noStrike">
                <a:solidFill>
                  <a:srgbClr val="468646"/>
                </a:solidFill>
                <a:latin typeface="Trebuchet MS"/>
                <a:ea typeface="Trebuchet MS"/>
                <a:cs typeface="Trebuchet MS"/>
                <a:sym typeface="Trebuchet MS"/>
              </a:rPr>
              <a:t>Herramientas archivísticas </a:t>
            </a:r>
          </a:p>
        </p:txBody>
      </p:sp>
      <p:sp>
        <p:nvSpPr>
          <p:cNvPr id="146" name="Shape 146"/>
          <p:cNvSpPr txBox="1"/>
          <p:nvPr>
            <p:ph idx="1" type="body"/>
          </p:nvPr>
        </p:nvSpPr>
        <p:spPr>
          <a:xfrm>
            <a:off x="628650" y="1008100"/>
            <a:ext cx="7886700" cy="864599"/>
          </a:xfrm>
          <a:prstGeom prst="rect">
            <a:avLst/>
          </a:prstGeom>
          <a:noFill/>
          <a:ln>
            <a:noFill/>
          </a:ln>
        </p:spPr>
        <p:txBody>
          <a:bodyPr anchorCtr="0" anchor="t" bIns="45700" lIns="91425" rIns="91425" tIns="45700">
            <a:noAutofit/>
          </a:bodyPr>
          <a:lstStyle/>
          <a:p>
            <a:pPr indent="0" lvl="0" marL="0" marR="0" rtl="0" algn="just">
              <a:spcBef>
                <a:spcPts val="0"/>
              </a:spcBef>
              <a:spcAft>
                <a:spcPts val="0"/>
              </a:spcAft>
              <a:buClr>
                <a:schemeClr val="dk1"/>
              </a:buClr>
              <a:buSzPct val="25000"/>
              <a:buFont typeface="Arial"/>
              <a:buNone/>
            </a:pPr>
            <a:r>
              <a:rPr i="0" lang="es-CO" sz="1700" u="none" cap="none" strike="noStrike"/>
              <a:t>La Universidad cuenta con herramientas archivísticas para la debida conservación y transferencia de la información, entre las cuales se cuentan: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628650" y="365125"/>
            <a:ext cx="7886700" cy="1325562"/>
          </a:xfrm>
          <a:prstGeom prst="rect">
            <a:avLst/>
          </a:prstGeom>
          <a:noFill/>
          <a:ln>
            <a:noFill/>
          </a:ln>
        </p:spPr>
        <p:txBody>
          <a:bodyPr anchorCtr="0" anchor="t" bIns="45700" lIns="91425" rIns="91425" tIns="45700">
            <a:noAutofit/>
          </a:bodyPr>
          <a:lstStyle/>
          <a:p>
            <a:pPr indent="0" lvl="0" marL="0" marR="0" rtl="0" algn="ctr">
              <a:spcBef>
                <a:spcPts val="0"/>
              </a:spcBef>
              <a:buClr>
                <a:srgbClr val="468646"/>
              </a:buClr>
              <a:buSzPct val="25000"/>
              <a:buFont typeface="Trebuchet MS"/>
              <a:buNone/>
            </a:pPr>
            <a:r>
              <a:rPr b="0" i="0" lang="es-CO" sz="3000" u="none" cap="none" strike="noStrike">
                <a:solidFill>
                  <a:srgbClr val="468646"/>
                </a:solidFill>
                <a:latin typeface="Trebuchet MS"/>
                <a:ea typeface="Trebuchet MS"/>
                <a:cs typeface="Trebuchet MS"/>
                <a:sym typeface="Trebuchet MS"/>
              </a:rPr>
              <a:t>Transferencia de programas académicos </a:t>
            </a:r>
          </a:p>
        </p:txBody>
      </p:sp>
      <p:sp>
        <p:nvSpPr>
          <p:cNvPr id="152" name="Shape 152"/>
          <p:cNvSpPr txBox="1"/>
          <p:nvPr>
            <p:ph idx="1" type="body"/>
          </p:nvPr>
        </p:nvSpPr>
        <p:spPr>
          <a:xfrm>
            <a:off x="628650" y="1336625"/>
            <a:ext cx="7886700" cy="3946500"/>
          </a:xfrm>
          <a:prstGeom prst="rect">
            <a:avLst/>
          </a:prstGeom>
          <a:noFill/>
          <a:ln>
            <a:noFill/>
          </a:ln>
        </p:spPr>
        <p:txBody>
          <a:bodyPr anchorCtr="0" anchor="t" bIns="45700" lIns="91425" rIns="91425" tIns="45700">
            <a:noAutofit/>
          </a:bodyPr>
          <a:lstStyle/>
          <a:p>
            <a:pPr indent="-317500" lvl="0" marL="342900" marR="0" rtl="0" algn="just">
              <a:spcBef>
                <a:spcPts val="0"/>
              </a:spcBef>
              <a:spcAft>
                <a:spcPts val="0"/>
              </a:spcAft>
              <a:buClr>
                <a:schemeClr val="dk1"/>
              </a:buClr>
              <a:buSzPct val="100000"/>
              <a:buFont typeface="Arial"/>
              <a:buChar char="•"/>
            </a:pPr>
            <a:r>
              <a:rPr b="0" i="0" lang="es-CO" sz="2000" u="none" cap="none" strike="noStrike">
                <a:solidFill>
                  <a:schemeClr val="dk1"/>
                </a:solidFill>
                <a:latin typeface="Trebuchet MS"/>
                <a:ea typeface="Trebuchet MS"/>
                <a:cs typeface="Trebuchet MS"/>
                <a:sym typeface="Trebuchet MS"/>
              </a:rPr>
              <a:t>Los programas académicos son los contenidos temáticos de las materias que ofrece cada programa, son de carácter misional y por lo tanto su transferencia debe ser en soporte físico y electrónico.</a:t>
            </a:r>
          </a:p>
          <a:p>
            <a:pPr indent="0" lvl="0" marL="0" marR="0" rtl="0">
              <a:spcBef>
                <a:spcPts val="0"/>
              </a:spcBef>
              <a:spcAft>
                <a:spcPts val="0"/>
              </a:spcAft>
              <a:buNone/>
            </a:pPr>
            <a:r>
              <a:t/>
            </a:r>
            <a:endParaRPr sz="2000"/>
          </a:p>
          <a:p>
            <a:pPr indent="-317500" lvl="0" marL="342900" marR="0" rtl="0">
              <a:spcBef>
                <a:spcPts val="480"/>
              </a:spcBef>
              <a:spcAft>
                <a:spcPts val="0"/>
              </a:spcAft>
              <a:buClr>
                <a:schemeClr val="dk1"/>
              </a:buClr>
              <a:buSzPct val="100000"/>
              <a:buFont typeface="Arial"/>
              <a:buChar char="•"/>
            </a:pPr>
            <a:r>
              <a:rPr b="0" i="0" lang="es-CO" sz="2000" u="none" cap="none" strike="noStrike">
                <a:solidFill>
                  <a:schemeClr val="dk1"/>
                </a:solidFill>
                <a:latin typeface="Trebuchet MS"/>
                <a:ea typeface="Trebuchet MS"/>
                <a:cs typeface="Trebuchet MS"/>
                <a:sym typeface="Trebuchet MS"/>
              </a:rPr>
              <a:t>La transferencia de éstos debe hacerse una vez finalizado el semestre. (</a:t>
            </a:r>
            <a:r>
              <a:rPr b="0" i="0" lang="es-CO" sz="2000" u="sng" cap="none" strike="noStrike">
                <a:solidFill>
                  <a:schemeClr val="hlink"/>
                </a:solidFill>
                <a:latin typeface="Trebuchet MS"/>
                <a:ea typeface="Trebuchet MS"/>
                <a:cs typeface="Trebuchet MS"/>
                <a:sym typeface="Trebuchet MS"/>
                <a:hlinkClick r:id="rId3"/>
              </a:rPr>
              <a:t>Circular 01 de junio de 2017</a:t>
            </a:r>
            <a:r>
              <a:rPr b="0" i="0" lang="es-CO" sz="2000" u="none" cap="none" strike="noStrike">
                <a:solidFill>
                  <a:schemeClr val="dk1"/>
                </a:solidFill>
                <a:latin typeface="Trebuchet MS"/>
                <a:ea typeface="Trebuchet MS"/>
                <a:cs typeface="Trebuchet MS"/>
                <a:sym typeface="Trebuchet MS"/>
              </a:rPr>
              <a:t>).</a:t>
            </a:r>
          </a:p>
          <a:p>
            <a:pPr indent="0" lvl="0" marL="0" marR="0" rtl="0">
              <a:spcBef>
                <a:spcPts val="480"/>
              </a:spcBef>
              <a:spcAft>
                <a:spcPts val="0"/>
              </a:spcAft>
              <a:buNone/>
            </a:pPr>
            <a:r>
              <a:t/>
            </a:r>
            <a:endParaRPr sz="2000"/>
          </a:p>
          <a:p>
            <a:pPr indent="-317500" lvl="0" marL="342900" marR="0" rtl="0">
              <a:spcBef>
                <a:spcPts val="480"/>
              </a:spcBef>
              <a:buClr>
                <a:schemeClr val="dk1"/>
              </a:buClr>
              <a:buSzPct val="100000"/>
              <a:buFont typeface="Arial"/>
              <a:buChar char="•"/>
            </a:pPr>
            <a:r>
              <a:rPr b="0" i="0" lang="es-CO" sz="2000" u="none" cap="none" strike="noStrike">
                <a:solidFill>
                  <a:schemeClr val="dk1"/>
                </a:solidFill>
                <a:latin typeface="Trebuchet MS"/>
                <a:ea typeface="Trebuchet MS"/>
                <a:cs typeface="Trebuchet MS"/>
                <a:sym typeface="Trebuchet MS"/>
              </a:rPr>
              <a:t>Es fundamental la transferencia de programas académicos de todos los pregrados y posgrados que se dictan en las diferentes unidades académicas, sedes y seccionales de la Institución.</a:t>
            </a:r>
          </a:p>
        </p:txBody>
      </p:sp>
      <p:sp>
        <p:nvSpPr>
          <p:cNvPr id="153" name="Shape 153"/>
          <p:cNvSpPr/>
          <p:nvPr/>
        </p:nvSpPr>
        <p:spPr>
          <a:xfrm>
            <a:off x="519550" y="5367700"/>
            <a:ext cx="8171400" cy="530400"/>
          </a:xfrm>
          <a:prstGeom prst="flowChartAlternateProcess">
            <a:avLst/>
          </a:prstGeom>
          <a:solidFill>
            <a:srgbClr val="93C47D"/>
          </a:solidFill>
          <a:ln>
            <a:noFill/>
          </a:ln>
        </p:spPr>
        <p:txBody>
          <a:bodyPr anchorCtr="0" anchor="ctr" bIns="91425" lIns="91425" rIns="91425" tIns="91425">
            <a:noAutofit/>
          </a:bodyPr>
          <a:lstStyle/>
          <a:p>
            <a:pPr lvl="0" rtl="0">
              <a:spcBef>
                <a:spcPts val="0"/>
              </a:spcBef>
              <a:buNone/>
            </a:pPr>
            <a:r>
              <a:t/>
            </a:r>
            <a:endParaRPr sz="1600"/>
          </a:p>
        </p:txBody>
      </p:sp>
      <p:sp>
        <p:nvSpPr>
          <p:cNvPr id="154" name="Shape 154"/>
          <p:cNvSpPr txBox="1"/>
          <p:nvPr/>
        </p:nvSpPr>
        <p:spPr>
          <a:xfrm>
            <a:off x="519450" y="5305650"/>
            <a:ext cx="8171400" cy="530400"/>
          </a:xfrm>
          <a:prstGeom prst="rect">
            <a:avLst/>
          </a:prstGeom>
          <a:noFill/>
          <a:ln>
            <a:noFill/>
          </a:ln>
        </p:spPr>
        <p:txBody>
          <a:bodyPr anchorCtr="0" anchor="t" bIns="91425" lIns="91425" rIns="91425" tIns="91425">
            <a:noAutofit/>
          </a:bodyPr>
          <a:lstStyle/>
          <a:p>
            <a:pPr lvl="0" rtl="0" algn="ctr">
              <a:spcBef>
                <a:spcPts val="480"/>
              </a:spcBef>
              <a:buNone/>
            </a:pPr>
            <a:r>
              <a:rPr lang="es-CO" sz="2000" u="sng">
                <a:solidFill>
                  <a:schemeClr val="hlink"/>
                </a:solidFill>
                <a:latin typeface="Trebuchet MS"/>
                <a:ea typeface="Trebuchet MS"/>
                <a:cs typeface="Trebuchet MS"/>
                <a:sym typeface="Trebuchet MS"/>
                <a:hlinkClick r:id="rId4"/>
              </a:rPr>
              <a:t>Estado de las transferencias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 name="Shape 31"/>
        <p:cNvGrpSpPr/>
        <p:nvPr/>
      </p:nvGrpSpPr>
      <p:grpSpPr>
        <a:xfrm>
          <a:off x="0" y="0"/>
          <a:ext cx="0" cy="0"/>
          <a:chOff x="0" y="0"/>
          <a:chExt cx="0" cy="0"/>
        </a:xfrm>
      </p:grpSpPr>
      <p:sp>
        <p:nvSpPr>
          <p:cNvPr id="32" name="Shape 32"/>
          <p:cNvSpPr/>
          <p:nvPr/>
        </p:nvSpPr>
        <p:spPr>
          <a:xfrm>
            <a:off x="1340850" y="1975800"/>
            <a:ext cx="6462300" cy="2086800"/>
          </a:xfrm>
          <a:prstGeom prst="flowChartAlternateProcess">
            <a:avLst/>
          </a:prstGeom>
          <a:solidFill>
            <a:srgbClr val="38761D"/>
          </a:solidFill>
          <a:ln>
            <a:noFill/>
          </a:ln>
        </p:spPr>
        <p:txBody>
          <a:bodyPr anchorCtr="0" anchor="ctr" bIns="91425" lIns="91425" rIns="91425" tIns="91425">
            <a:noAutofit/>
          </a:bodyPr>
          <a:lstStyle/>
          <a:p>
            <a:pPr lvl="0" rtl="0">
              <a:spcBef>
                <a:spcPts val="0"/>
              </a:spcBef>
              <a:buNone/>
            </a:pPr>
            <a:r>
              <a:t/>
            </a:r>
            <a:endParaRPr sz="1600"/>
          </a:p>
        </p:txBody>
      </p:sp>
      <p:sp>
        <p:nvSpPr>
          <p:cNvPr id="33" name="Shape 33"/>
          <p:cNvSpPr txBox="1"/>
          <p:nvPr>
            <p:ph type="title"/>
          </p:nvPr>
        </p:nvSpPr>
        <p:spPr>
          <a:xfrm>
            <a:off x="628650" y="2222350"/>
            <a:ext cx="7886700" cy="1840200"/>
          </a:xfrm>
          <a:prstGeom prst="rect">
            <a:avLst/>
          </a:prstGeom>
        </p:spPr>
        <p:txBody>
          <a:bodyPr anchorCtr="0" anchor="t" bIns="91425" lIns="91425" rIns="91425" tIns="91425">
            <a:noAutofit/>
          </a:bodyPr>
          <a:lstStyle/>
          <a:p>
            <a:pPr lvl="0">
              <a:spcBef>
                <a:spcPts val="0"/>
              </a:spcBef>
              <a:buNone/>
            </a:pPr>
            <a:r>
              <a:rPr lang="es-CO" sz="4800">
                <a:solidFill>
                  <a:srgbClr val="FFFFFF"/>
                </a:solidFill>
                <a:latin typeface="Impact"/>
                <a:ea typeface="Impact"/>
                <a:cs typeface="Impact"/>
                <a:sym typeface="Impact"/>
              </a:rPr>
              <a:t>Publicación de actos administrativos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628650" y="365125"/>
            <a:ext cx="7886700" cy="1325562"/>
          </a:xfrm>
          <a:prstGeom prst="rect">
            <a:avLst/>
          </a:prstGeom>
          <a:noFill/>
          <a:ln>
            <a:noFill/>
          </a:ln>
        </p:spPr>
        <p:txBody>
          <a:bodyPr anchorCtr="0" anchor="t" bIns="45700" lIns="91425" rIns="91425" tIns="45700">
            <a:noAutofit/>
          </a:bodyPr>
          <a:lstStyle/>
          <a:p>
            <a:pPr indent="0" lvl="0" marL="0" marR="0" rtl="0" algn="ctr">
              <a:spcBef>
                <a:spcPts val="0"/>
              </a:spcBef>
              <a:buClr>
                <a:srgbClr val="468646"/>
              </a:buClr>
              <a:buSzPct val="25000"/>
              <a:buFont typeface="Trebuchet MS"/>
              <a:buNone/>
            </a:pPr>
            <a:r>
              <a:rPr b="0" i="0" lang="es-CO" sz="3000" u="none" cap="none" strike="noStrike">
                <a:solidFill>
                  <a:srgbClr val="468646"/>
                </a:solidFill>
                <a:latin typeface="Trebuchet MS"/>
                <a:ea typeface="Trebuchet MS"/>
                <a:cs typeface="Trebuchet MS"/>
                <a:sym typeface="Trebuchet MS"/>
              </a:rPr>
              <a:t>¿Por qué se debe realizar la transferencia de programas académicos? </a:t>
            </a:r>
          </a:p>
        </p:txBody>
      </p:sp>
      <p:sp>
        <p:nvSpPr>
          <p:cNvPr id="160" name="Shape 160"/>
          <p:cNvSpPr txBox="1"/>
          <p:nvPr>
            <p:ph idx="1" type="body"/>
          </p:nvPr>
        </p:nvSpPr>
        <p:spPr>
          <a:xfrm>
            <a:off x="628650" y="1825625"/>
            <a:ext cx="7886700" cy="4351200"/>
          </a:xfrm>
          <a:prstGeom prst="rect">
            <a:avLst/>
          </a:prstGeom>
          <a:noFill/>
          <a:ln>
            <a:noFill/>
          </a:ln>
        </p:spPr>
        <p:txBody>
          <a:bodyPr anchorCtr="0" anchor="t" bIns="45700" lIns="91425" rIns="91425" tIns="45700">
            <a:noAutofit/>
          </a:bodyPr>
          <a:lstStyle/>
          <a:p>
            <a:pPr indent="-342900" lvl="0" marL="342900" marR="0" rtl="0">
              <a:spcBef>
                <a:spcPts val="0"/>
              </a:spcBef>
              <a:spcAft>
                <a:spcPts val="0"/>
              </a:spcAft>
              <a:buClr>
                <a:schemeClr val="dk1"/>
              </a:buClr>
              <a:buSzPct val="100000"/>
              <a:buFont typeface="Arial"/>
              <a:buChar char="•"/>
            </a:pPr>
            <a:r>
              <a:rPr lang="es-CO" sz="2000"/>
              <a:t>Facilita el acceso a la información, de manera ágil, segura y confiable. </a:t>
            </a:r>
          </a:p>
          <a:p>
            <a:pPr indent="0" lvl="0" marL="0" marR="0" rtl="0">
              <a:spcBef>
                <a:spcPts val="0"/>
              </a:spcBef>
              <a:spcAft>
                <a:spcPts val="0"/>
              </a:spcAft>
              <a:buNone/>
            </a:pPr>
            <a:r>
              <a:t/>
            </a:r>
            <a:endParaRPr sz="2000"/>
          </a:p>
          <a:p>
            <a:pPr indent="-342900" lvl="0" marL="342900" marR="0" rtl="0">
              <a:spcBef>
                <a:spcPts val="400"/>
              </a:spcBef>
              <a:spcAft>
                <a:spcPts val="0"/>
              </a:spcAft>
              <a:buClr>
                <a:schemeClr val="dk1"/>
              </a:buClr>
              <a:buSzPct val="100000"/>
              <a:buFont typeface="Arial"/>
              <a:buChar char="•"/>
            </a:pPr>
            <a:r>
              <a:rPr lang="es-CO" sz="2000"/>
              <a:t>El Departamento de Gestión Documental c</a:t>
            </a:r>
            <a:r>
              <a:rPr b="0" i="0" lang="es-CO" sz="2000" u="none" cap="none" strike="noStrike">
                <a:solidFill>
                  <a:schemeClr val="dk1"/>
                </a:solidFill>
                <a:latin typeface="Trebuchet MS"/>
                <a:ea typeface="Trebuchet MS"/>
                <a:cs typeface="Trebuchet MS"/>
                <a:sym typeface="Trebuchet MS"/>
              </a:rPr>
              <a:t>ertifica su validez a través de firmas autenticadas por </a:t>
            </a:r>
            <a:r>
              <a:rPr lang="es-CO" sz="2000"/>
              <a:t>notario</a:t>
            </a:r>
            <a:r>
              <a:rPr b="0" i="0" lang="es-CO" sz="2000" u="none" cap="none" strike="noStrike">
                <a:solidFill>
                  <a:schemeClr val="dk1"/>
                </a:solidFill>
                <a:latin typeface="Trebuchet MS"/>
                <a:ea typeface="Trebuchet MS"/>
                <a:cs typeface="Trebuchet MS"/>
                <a:sym typeface="Trebuchet MS"/>
              </a:rPr>
              <a:t> y reconocidas por el Ministerio de Educación.</a:t>
            </a:r>
          </a:p>
          <a:p>
            <a:pPr indent="0" lvl="0" marL="0" marR="0" rtl="0">
              <a:spcBef>
                <a:spcPts val="400"/>
              </a:spcBef>
              <a:spcAft>
                <a:spcPts val="0"/>
              </a:spcAft>
              <a:buNone/>
            </a:pPr>
            <a:r>
              <a:t/>
            </a:r>
            <a:endParaRPr sz="2000"/>
          </a:p>
          <a:p>
            <a:pPr indent="-342900" lvl="0" marL="342900" marR="0" rtl="0">
              <a:spcBef>
                <a:spcPts val="400"/>
              </a:spcBef>
              <a:spcAft>
                <a:spcPts val="0"/>
              </a:spcAft>
              <a:buClr>
                <a:schemeClr val="dk1"/>
              </a:buClr>
              <a:buSzPct val="100000"/>
              <a:buFont typeface="Arial"/>
              <a:buChar char="•"/>
            </a:pPr>
            <a:r>
              <a:rPr lang="es-CO" sz="2000"/>
              <a:t>C</a:t>
            </a:r>
            <a:r>
              <a:rPr b="0" i="0" lang="es-CO" sz="2000" u="none" cap="none" strike="noStrike">
                <a:solidFill>
                  <a:schemeClr val="dk1"/>
                </a:solidFill>
                <a:latin typeface="Trebuchet MS"/>
                <a:ea typeface="Trebuchet MS"/>
                <a:cs typeface="Trebuchet MS"/>
                <a:sym typeface="Trebuchet MS"/>
              </a:rPr>
              <a:t>entraliza</a:t>
            </a:r>
            <a:r>
              <a:rPr lang="es-CO" sz="2000"/>
              <a:t>ción</a:t>
            </a:r>
            <a:r>
              <a:rPr b="0" i="0" lang="es-CO" sz="2000" u="none" cap="none" strike="noStrike">
                <a:solidFill>
                  <a:schemeClr val="dk1"/>
                </a:solidFill>
                <a:latin typeface="Trebuchet MS"/>
                <a:ea typeface="Trebuchet MS"/>
                <a:cs typeface="Trebuchet MS"/>
                <a:sym typeface="Trebuchet MS"/>
              </a:rPr>
              <a:t> de la información institucional.</a:t>
            </a:r>
          </a:p>
          <a:p>
            <a:pPr indent="0" lvl="0" marL="0" marR="0" rtl="0">
              <a:spcBef>
                <a:spcPts val="400"/>
              </a:spcBef>
              <a:spcAft>
                <a:spcPts val="0"/>
              </a:spcAft>
              <a:buNone/>
            </a:pPr>
            <a:r>
              <a:t/>
            </a:r>
            <a:endParaRPr sz="2000"/>
          </a:p>
          <a:p>
            <a:pPr indent="-342900" lvl="0" marL="342900" marR="0" rtl="0">
              <a:spcBef>
                <a:spcPts val="400"/>
              </a:spcBef>
              <a:spcAft>
                <a:spcPts val="0"/>
              </a:spcAft>
              <a:buClr>
                <a:schemeClr val="dk1"/>
              </a:buClr>
              <a:buSzPct val="100000"/>
              <a:buFont typeface="Arial"/>
              <a:buChar char="•"/>
            </a:pPr>
            <a:r>
              <a:rPr lang="es-CO" sz="2000"/>
              <a:t>E</a:t>
            </a:r>
            <a:r>
              <a:rPr b="0" i="0" lang="es-CO" sz="2000" u="none" cap="none" strike="noStrike">
                <a:solidFill>
                  <a:schemeClr val="dk1"/>
                </a:solidFill>
                <a:latin typeface="Trebuchet MS"/>
                <a:ea typeface="Trebuchet MS"/>
                <a:cs typeface="Trebuchet MS"/>
                <a:sym typeface="Trebuchet MS"/>
              </a:rPr>
              <a:t>vita la pérdida de información.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628650" y="365125"/>
            <a:ext cx="7886700" cy="696600"/>
          </a:xfrm>
          <a:prstGeom prst="rect">
            <a:avLst/>
          </a:prstGeom>
          <a:noFill/>
          <a:ln>
            <a:noFill/>
          </a:ln>
        </p:spPr>
        <p:txBody>
          <a:bodyPr anchorCtr="0" anchor="t" bIns="45700" lIns="91425" rIns="91425" tIns="45700">
            <a:noAutofit/>
          </a:bodyPr>
          <a:lstStyle/>
          <a:p>
            <a:pPr indent="0" lvl="0" marL="0" marR="0" rtl="0" algn="ctr">
              <a:spcBef>
                <a:spcPts val="0"/>
              </a:spcBef>
              <a:buClr>
                <a:srgbClr val="468646"/>
              </a:buClr>
              <a:buSzPct val="25000"/>
              <a:buFont typeface="Trebuchet MS"/>
              <a:buNone/>
            </a:pPr>
            <a:r>
              <a:rPr b="0" i="0" lang="es-CO" sz="3000" u="none" cap="none" strike="noStrike">
                <a:solidFill>
                  <a:srgbClr val="468646"/>
                </a:solidFill>
                <a:latin typeface="Trebuchet MS"/>
                <a:ea typeface="Trebuchet MS"/>
                <a:cs typeface="Trebuchet MS"/>
                <a:sym typeface="Trebuchet MS"/>
              </a:rPr>
              <a:t>Transferencia </a:t>
            </a:r>
            <a:r>
              <a:rPr lang="es-CO" sz="3000"/>
              <a:t>Documental</a:t>
            </a:r>
          </a:p>
        </p:txBody>
      </p:sp>
      <p:sp>
        <p:nvSpPr>
          <p:cNvPr id="166" name="Shape 166"/>
          <p:cNvSpPr txBox="1"/>
          <p:nvPr>
            <p:ph idx="1" type="body"/>
          </p:nvPr>
        </p:nvSpPr>
        <p:spPr>
          <a:xfrm>
            <a:off x="628650" y="3571500"/>
            <a:ext cx="7886700" cy="3323700"/>
          </a:xfrm>
          <a:prstGeom prst="rect">
            <a:avLst/>
          </a:prstGeom>
          <a:noFill/>
          <a:ln>
            <a:noFill/>
          </a:ln>
        </p:spPr>
        <p:txBody>
          <a:bodyPr anchorCtr="0" anchor="t" bIns="45700" lIns="91425" rIns="91425" tIns="45700">
            <a:noAutofit/>
          </a:bodyPr>
          <a:lstStyle/>
          <a:p>
            <a:pPr indent="-317500" lvl="0" marL="342900" marR="0" rtl="0">
              <a:spcBef>
                <a:spcPts val="0"/>
              </a:spcBef>
              <a:spcAft>
                <a:spcPts val="0"/>
              </a:spcAft>
              <a:buClr>
                <a:schemeClr val="dk1"/>
              </a:buClr>
              <a:buSzPct val="100000"/>
              <a:buFont typeface="Arial"/>
              <a:buChar char="•"/>
            </a:pPr>
            <a:r>
              <a:rPr b="0" i="0" lang="es-CO" sz="2000" u="none" cap="none" strike="noStrike">
                <a:solidFill>
                  <a:schemeClr val="dk1"/>
                </a:solidFill>
                <a:latin typeface="Trebuchet MS"/>
                <a:ea typeface="Trebuchet MS"/>
                <a:cs typeface="Trebuchet MS"/>
                <a:sym typeface="Trebuchet MS"/>
              </a:rPr>
              <a:t>La transferencia es el proceso mediante el cual los archivos de gestión envían al archivo central la documentación de archivo, teniendo en cuenta los tiempos de retención establecidos en las </a:t>
            </a:r>
            <a:r>
              <a:rPr lang="es-CO" sz="2000"/>
              <a:t>T</a:t>
            </a:r>
            <a:r>
              <a:rPr b="0" i="0" lang="es-CO" sz="2000" u="none" cap="none" strike="noStrike">
                <a:solidFill>
                  <a:schemeClr val="dk1"/>
                </a:solidFill>
                <a:latin typeface="Trebuchet MS"/>
                <a:ea typeface="Trebuchet MS"/>
                <a:cs typeface="Trebuchet MS"/>
                <a:sym typeface="Trebuchet MS"/>
              </a:rPr>
              <a:t>ablas de </a:t>
            </a:r>
            <a:r>
              <a:rPr lang="es-CO" sz="2000"/>
              <a:t>R</a:t>
            </a:r>
            <a:r>
              <a:rPr b="0" i="0" lang="es-CO" sz="2000" u="none" cap="none" strike="noStrike">
                <a:solidFill>
                  <a:schemeClr val="dk1"/>
                </a:solidFill>
                <a:latin typeface="Trebuchet MS"/>
                <a:ea typeface="Trebuchet MS"/>
                <a:cs typeface="Trebuchet MS"/>
                <a:sym typeface="Trebuchet MS"/>
              </a:rPr>
              <a:t>etenci</a:t>
            </a:r>
            <a:r>
              <a:rPr lang="es-CO" sz="2000"/>
              <a:t>ón Documental</a:t>
            </a:r>
            <a:r>
              <a:rPr b="0" i="0" lang="es-CO" sz="2000" u="none" cap="none" strike="noStrike">
                <a:solidFill>
                  <a:schemeClr val="dk1"/>
                </a:solidFill>
                <a:latin typeface="Trebuchet MS"/>
                <a:ea typeface="Trebuchet MS"/>
                <a:cs typeface="Trebuchet MS"/>
                <a:sym typeface="Trebuchet MS"/>
              </a:rPr>
              <a:t>.</a:t>
            </a:r>
          </a:p>
          <a:p>
            <a:pPr indent="-317500" lvl="0" marL="342900" marR="0" rtl="0">
              <a:spcBef>
                <a:spcPts val="480"/>
              </a:spcBef>
              <a:buClr>
                <a:schemeClr val="dk1"/>
              </a:buClr>
              <a:buSzPct val="100000"/>
              <a:buFont typeface="Arial"/>
              <a:buChar char="•"/>
            </a:pPr>
            <a:r>
              <a:rPr b="0" i="0" lang="es-CO" sz="2000" u="none" cap="none" strike="noStrike">
                <a:solidFill>
                  <a:schemeClr val="dk1"/>
                </a:solidFill>
                <a:latin typeface="Trebuchet MS"/>
                <a:ea typeface="Trebuchet MS"/>
                <a:cs typeface="Trebuchet MS"/>
                <a:sym typeface="Trebuchet MS"/>
              </a:rPr>
              <a:t>Es importante tener en cuenta que los documentos que se deben transferir cuentan con valores primarios como son: administrativos, legales, fiscales, contables; y secundarios que son: cultural, histórico, científico.</a:t>
            </a:r>
          </a:p>
        </p:txBody>
      </p:sp>
      <p:pic>
        <p:nvPicPr>
          <p:cNvPr descr="Captura de pantalla 2017-07-12 a la(s) 4.01.47 p.m..png" id="167" name="Shape 167"/>
          <p:cNvPicPr preferRelativeResize="0"/>
          <p:nvPr/>
        </p:nvPicPr>
        <p:blipFill rotWithShape="1">
          <a:blip r:embed="rId3">
            <a:alphaModFix/>
          </a:blip>
          <a:srcRect b="12106" l="3883" r="1625" t="13577"/>
          <a:stretch/>
        </p:blipFill>
        <p:spPr>
          <a:xfrm>
            <a:off x="81700" y="930175"/>
            <a:ext cx="9054425" cy="2346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628650" y="365125"/>
            <a:ext cx="7886700" cy="1325562"/>
          </a:xfrm>
          <a:prstGeom prst="rect">
            <a:avLst/>
          </a:prstGeom>
          <a:noFill/>
          <a:ln>
            <a:noFill/>
          </a:ln>
        </p:spPr>
        <p:txBody>
          <a:bodyPr anchorCtr="0" anchor="t" bIns="45700" lIns="91425" rIns="91425" tIns="45700">
            <a:noAutofit/>
          </a:bodyPr>
          <a:lstStyle/>
          <a:p>
            <a:pPr indent="0" lvl="0" marL="0" marR="0" rtl="0" algn="ctr">
              <a:spcBef>
                <a:spcPts val="0"/>
              </a:spcBef>
              <a:buClr>
                <a:srgbClr val="468646"/>
              </a:buClr>
              <a:buSzPct val="25000"/>
              <a:buFont typeface="Trebuchet MS"/>
              <a:buNone/>
            </a:pPr>
            <a:r>
              <a:rPr b="0" i="0" lang="es-CO" sz="3000" u="none" cap="none" strike="noStrike">
                <a:solidFill>
                  <a:srgbClr val="468646"/>
                </a:solidFill>
                <a:latin typeface="Trebuchet MS"/>
                <a:ea typeface="Trebuchet MS"/>
                <a:cs typeface="Trebuchet MS"/>
                <a:sym typeface="Trebuchet MS"/>
              </a:rPr>
              <a:t>¿Por qué se debe realizar la transferencia documental primaria?</a:t>
            </a:r>
            <a:r>
              <a:rPr b="0" i="0" lang="es-CO" sz="3600" u="none" cap="none" strike="noStrike">
                <a:solidFill>
                  <a:srgbClr val="468646"/>
                </a:solidFill>
                <a:latin typeface="Trebuchet MS"/>
                <a:ea typeface="Trebuchet MS"/>
                <a:cs typeface="Trebuchet MS"/>
                <a:sym typeface="Trebuchet MS"/>
              </a:rPr>
              <a:t> </a:t>
            </a:r>
          </a:p>
        </p:txBody>
      </p:sp>
      <p:sp>
        <p:nvSpPr>
          <p:cNvPr id="173" name="Shape 173"/>
          <p:cNvSpPr txBox="1"/>
          <p:nvPr>
            <p:ph idx="1" type="body"/>
          </p:nvPr>
        </p:nvSpPr>
        <p:spPr>
          <a:xfrm>
            <a:off x="628650" y="1825625"/>
            <a:ext cx="7886700" cy="4351338"/>
          </a:xfrm>
          <a:prstGeom prst="rect">
            <a:avLst/>
          </a:prstGeom>
          <a:noFill/>
          <a:ln>
            <a:noFill/>
          </a:ln>
        </p:spPr>
        <p:txBody>
          <a:bodyPr anchorCtr="0" anchor="t" bIns="45700" lIns="91425" rIns="91425" tIns="45700">
            <a:noAutofit/>
          </a:bodyPr>
          <a:lstStyle/>
          <a:p>
            <a:pPr indent="-342900" lvl="0" marL="342900" marR="0" rtl="0">
              <a:spcBef>
                <a:spcPts val="0"/>
              </a:spcBef>
              <a:spcAft>
                <a:spcPts val="0"/>
              </a:spcAft>
              <a:buClr>
                <a:schemeClr val="dk1"/>
              </a:buClr>
              <a:buSzPct val="100000"/>
              <a:buFont typeface="Arial"/>
              <a:buChar char="•"/>
            </a:pPr>
            <a:r>
              <a:rPr b="0" i="0" lang="es-CO" sz="2000" u="none" cap="none" strike="noStrike">
                <a:solidFill>
                  <a:schemeClr val="dk1"/>
                </a:solidFill>
                <a:latin typeface="Trebuchet MS"/>
                <a:ea typeface="Trebuchet MS"/>
                <a:cs typeface="Trebuchet MS"/>
                <a:sym typeface="Trebuchet MS"/>
              </a:rPr>
              <a:t>Garantiza a la comunidad universitaria el acceso a la información.</a:t>
            </a:r>
          </a:p>
          <a:p>
            <a:pPr indent="-342900" lvl="0" marL="342900" marR="0" rtl="0">
              <a:spcBef>
                <a:spcPts val="400"/>
              </a:spcBef>
              <a:spcAft>
                <a:spcPts val="0"/>
              </a:spcAft>
              <a:buClr>
                <a:schemeClr val="dk1"/>
              </a:buClr>
              <a:buSzPct val="100000"/>
              <a:buFont typeface="Arial"/>
              <a:buChar char="•"/>
            </a:pPr>
            <a:r>
              <a:rPr b="0" i="0" lang="es-CO" sz="2000" u="none" cap="none" strike="noStrike">
                <a:solidFill>
                  <a:schemeClr val="dk1"/>
                </a:solidFill>
                <a:latin typeface="Trebuchet MS"/>
                <a:ea typeface="Trebuchet MS"/>
                <a:cs typeface="Trebuchet MS"/>
                <a:sym typeface="Trebuchet MS"/>
              </a:rPr>
              <a:t>Asegura y facilita el control efectivo y ordenado de la documentación.</a:t>
            </a:r>
          </a:p>
          <a:p>
            <a:pPr indent="-342900" lvl="0" marL="342900" marR="0" rtl="0">
              <a:spcBef>
                <a:spcPts val="400"/>
              </a:spcBef>
              <a:spcAft>
                <a:spcPts val="0"/>
              </a:spcAft>
              <a:buClr>
                <a:schemeClr val="dk1"/>
              </a:buClr>
              <a:buSzPct val="100000"/>
              <a:buFont typeface="Arial"/>
              <a:buChar char="•"/>
            </a:pPr>
            <a:r>
              <a:rPr b="0" i="0" lang="es-CO" sz="2000" u="none" cap="none" strike="noStrike">
                <a:solidFill>
                  <a:schemeClr val="dk1"/>
                </a:solidFill>
                <a:latin typeface="Trebuchet MS"/>
                <a:ea typeface="Trebuchet MS"/>
                <a:cs typeface="Trebuchet MS"/>
                <a:sym typeface="Trebuchet MS"/>
              </a:rPr>
              <a:t>Soluciona, a nivel físico y funcional, el problema de la acumulación de documentos en los archivos de gestión.</a:t>
            </a:r>
          </a:p>
          <a:p>
            <a:pPr indent="-342900" lvl="0" marL="342900" marR="0" rtl="0">
              <a:spcBef>
                <a:spcPts val="400"/>
              </a:spcBef>
              <a:spcAft>
                <a:spcPts val="0"/>
              </a:spcAft>
              <a:buClr>
                <a:schemeClr val="dk1"/>
              </a:buClr>
              <a:buSzPct val="100000"/>
              <a:buFont typeface="Arial"/>
              <a:buChar char="•"/>
            </a:pPr>
            <a:r>
              <a:rPr b="0" i="0" lang="es-CO" sz="2000" u="none" cap="none" strike="noStrike">
                <a:solidFill>
                  <a:schemeClr val="dk1"/>
                </a:solidFill>
                <a:latin typeface="Trebuchet MS"/>
                <a:ea typeface="Trebuchet MS"/>
                <a:cs typeface="Trebuchet MS"/>
                <a:sym typeface="Trebuchet MS"/>
              </a:rPr>
              <a:t>Concentra la información útil, ya sea para la toma de decisiones administrativas o para el conocimiento del desarrollo histórico institucional.</a:t>
            </a:r>
          </a:p>
          <a:p>
            <a:pPr indent="-342900" lvl="0" marL="342900" marR="0" rtl="0">
              <a:spcBef>
                <a:spcPts val="400"/>
              </a:spcBef>
              <a:spcAft>
                <a:spcPts val="0"/>
              </a:spcAft>
              <a:buClr>
                <a:schemeClr val="dk1"/>
              </a:buClr>
              <a:buSzPct val="100000"/>
              <a:buFont typeface="Arial"/>
              <a:buChar char="•"/>
            </a:pPr>
            <a:r>
              <a:rPr b="0" i="0" lang="es-CO" sz="2000" u="none" cap="none" strike="noStrike">
                <a:solidFill>
                  <a:schemeClr val="dk1"/>
                </a:solidFill>
                <a:latin typeface="Trebuchet MS"/>
                <a:ea typeface="Trebuchet MS"/>
                <a:cs typeface="Trebuchet MS"/>
                <a:sym typeface="Trebuchet MS"/>
              </a:rPr>
              <a:t>Custodia temporal o definitivamente la documentación, en mejores condiciones de conservación.</a:t>
            </a:r>
          </a:p>
          <a:p>
            <a:pPr indent="0" lvl="0" marL="0" marR="0" rtl="0">
              <a:spcBef>
                <a:spcPts val="400"/>
              </a:spcBef>
              <a:buNone/>
            </a:pPr>
            <a:r>
              <a:t/>
            </a:r>
            <a:endParaRPr b="0" i="0" sz="20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idx="1" type="body"/>
          </p:nvPr>
        </p:nvSpPr>
        <p:spPr>
          <a:xfrm>
            <a:off x="628650" y="1045175"/>
            <a:ext cx="7886700" cy="1317300"/>
          </a:xfrm>
          <a:prstGeom prst="rect">
            <a:avLst/>
          </a:prstGeom>
          <a:noFill/>
          <a:ln>
            <a:noFill/>
          </a:ln>
        </p:spPr>
        <p:txBody>
          <a:bodyPr anchorCtr="0" anchor="t" bIns="45700" lIns="91425" rIns="91425" tIns="45700">
            <a:noAutofit/>
          </a:bodyPr>
          <a:lstStyle/>
          <a:p>
            <a:pPr indent="0" lvl="0" marL="0" marR="0" rtl="0" algn="just">
              <a:spcBef>
                <a:spcPts val="400"/>
              </a:spcBef>
              <a:buNone/>
            </a:pPr>
            <a:r>
              <a:rPr lang="es-CO" sz="2000"/>
              <a:t>Entre el 25 de septiembre y el 1 de diciembre de 2017 está programada la transferencia primaria de documentos de las unidades académicas. </a:t>
            </a:r>
          </a:p>
          <a:p>
            <a:pPr indent="0" lvl="0" marL="0" marR="0" rtl="0">
              <a:spcBef>
                <a:spcPts val="400"/>
              </a:spcBef>
              <a:buNone/>
            </a:pPr>
            <a:r>
              <a:t/>
            </a:r>
            <a:endParaRPr sz="2000"/>
          </a:p>
          <a:p>
            <a:pPr indent="0" lvl="0" marL="0" marR="0" rtl="0" algn="just">
              <a:spcBef>
                <a:spcPts val="400"/>
              </a:spcBef>
              <a:buNone/>
            </a:pPr>
            <a:r>
              <a:rPr lang="es-CO" sz="2000"/>
              <a:t>Las pautas que orientan la realización de este proceso se encuentran en www.udea.edu.co &gt; Gestión académico-administrativa &gt; Administración documental &gt; Transferencias documentales primarias 2017, ingresando como profesor o empleado.</a:t>
            </a:r>
          </a:p>
          <a:p>
            <a:pPr indent="0" lvl="0" marL="0" marR="0" rtl="0" algn="just">
              <a:spcBef>
                <a:spcPts val="400"/>
              </a:spcBef>
              <a:buNone/>
            </a:pPr>
            <a:r>
              <a:t/>
            </a:r>
            <a:endParaRPr sz="2000"/>
          </a:p>
          <a:p>
            <a:pPr indent="0" lvl="0" marL="0" marR="0" rtl="0" algn="just">
              <a:spcBef>
                <a:spcPts val="400"/>
              </a:spcBef>
              <a:buNone/>
            </a:pPr>
            <a:r>
              <a:rPr lang="es-CO" sz="2000"/>
              <a:t>Para esto debe seguir los siguientes pasos:</a:t>
            </a:r>
          </a:p>
        </p:txBody>
      </p:sp>
      <p:pic>
        <p:nvPicPr>
          <p:cNvPr id="179" name="Shape 179"/>
          <p:cNvPicPr preferRelativeResize="0"/>
          <p:nvPr/>
        </p:nvPicPr>
        <p:blipFill>
          <a:blip r:embed="rId3">
            <a:alphaModFix/>
          </a:blip>
          <a:stretch>
            <a:fillRect/>
          </a:stretch>
        </p:blipFill>
        <p:spPr>
          <a:xfrm>
            <a:off x="152400" y="1228825"/>
            <a:ext cx="8839203" cy="1803"/>
          </a:xfrm>
          <a:prstGeom prst="rect">
            <a:avLst/>
          </a:prstGeom>
          <a:noFill/>
          <a:ln>
            <a:noFill/>
          </a:ln>
        </p:spPr>
      </p:pic>
      <p:pic>
        <p:nvPicPr>
          <p:cNvPr id="180" name="Shape 180"/>
          <p:cNvPicPr preferRelativeResize="0"/>
          <p:nvPr/>
        </p:nvPicPr>
        <p:blipFill>
          <a:blip r:embed="rId4">
            <a:alphaModFix/>
          </a:blip>
          <a:stretch>
            <a:fillRect/>
          </a:stretch>
        </p:blipFill>
        <p:spPr>
          <a:xfrm>
            <a:off x="152400" y="6329225"/>
            <a:ext cx="8839203" cy="1803"/>
          </a:xfrm>
          <a:prstGeom prst="rect">
            <a:avLst/>
          </a:prstGeom>
          <a:noFill/>
          <a:ln>
            <a:noFill/>
          </a:ln>
        </p:spPr>
      </p:pic>
      <p:sp>
        <p:nvSpPr>
          <p:cNvPr id="181" name="Shape 181"/>
          <p:cNvSpPr txBox="1"/>
          <p:nvPr>
            <p:ph type="title"/>
          </p:nvPr>
        </p:nvSpPr>
        <p:spPr>
          <a:xfrm>
            <a:off x="-150" y="365125"/>
            <a:ext cx="9144000" cy="1008900"/>
          </a:xfrm>
          <a:prstGeom prst="rect">
            <a:avLst/>
          </a:prstGeom>
          <a:noFill/>
          <a:ln>
            <a:noFill/>
          </a:ln>
        </p:spPr>
        <p:txBody>
          <a:bodyPr anchorCtr="0" anchor="t" bIns="45700" lIns="91425" rIns="91425" tIns="45700">
            <a:noAutofit/>
          </a:bodyPr>
          <a:lstStyle/>
          <a:p>
            <a:pPr indent="0" lvl="0" marL="0" marR="0" rtl="0" algn="ctr">
              <a:spcBef>
                <a:spcPts val="0"/>
              </a:spcBef>
              <a:buClr>
                <a:srgbClr val="468646"/>
              </a:buClr>
              <a:buSzPct val="25000"/>
              <a:buFont typeface="Trebuchet MS"/>
              <a:buNone/>
            </a:pPr>
            <a:r>
              <a:rPr b="0" i="0" lang="es-CO" sz="3000" u="none" cap="none" strike="noStrike">
                <a:solidFill>
                  <a:srgbClr val="468646"/>
                </a:solidFill>
                <a:latin typeface="Trebuchet MS"/>
                <a:ea typeface="Trebuchet MS"/>
                <a:cs typeface="Trebuchet MS"/>
                <a:sym typeface="Trebuchet MS"/>
              </a:rPr>
              <a:t>Transferencias documentales primarias 2017</a:t>
            </a:r>
          </a:p>
        </p:txBody>
      </p:sp>
      <p:pic>
        <p:nvPicPr>
          <p:cNvPr id="182" name="Shape 182"/>
          <p:cNvPicPr preferRelativeResize="0"/>
          <p:nvPr/>
        </p:nvPicPr>
        <p:blipFill>
          <a:blip r:embed="rId5">
            <a:alphaModFix/>
          </a:blip>
          <a:stretch>
            <a:fillRect/>
          </a:stretch>
        </p:blipFill>
        <p:spPr>
          <a:xfrm>
            <a:off x="152400" y="4089875"/>
            <a:ext cx="8839208" cy="5385"/>
          </a:xfrm>
          <a:prstGeom prst="rect">
            <a:avLst/>
          </a:prstGeom>
          <a:noFill/>
          <a:ln>
            <a:noFill/>
          </a:ln>
        </p:spPr>
      </p:pic>
      <p:pic>
        <p:nvPicPr>
          <p:cNvPr id="183" name="Shape 183"/>
          <p:cNvPicPr preferRelativeResize="0"/>
          <p:nvPr/>
        </p:nvPicPr>
        <p:blipFill>
          <a:blip r:embed="rId4">
            <a:alphaModFix/>
          </a:blip>
          <a:stretch>
            <a:fillRect/>
          </a:stretch>
        </p:blipFill>
        <p:spPr>
          <a:xfrm>
            <a:off x="304800" y="6481625"/>
            <a:ext cx="8839203" cy="1803"/>
          </a:xfrm>
          <a:prstGeom prst="rect">
            <a:avLst/>
          </a:prstGeom>
          <a:noFill/>
          <a:ln>
            <a:noFill/>
          </a:ln>
        </p:spPr>
      </p:pic>
      <p:pic>
        <p:nvPicPr>
          <p:cNvPr id="184" name="Shape 184"/>
          <p:cNvPicPr preferRelativeResize="0"/>
          <p:nvPr/>
        </p:nvPicPr>
        <p:blipFill>
          <a:blip r:embed="rId6">
            <a:alphaModFix/>
          </a:blip>
          <a:stretch>
            <a:fillRect/>
          </a:stretch>
        </p:blipFill>
        <p:spPr>
          <a:xfrm>
            <a:off x="152400" y="152400"/>
            <a:ext cx="8839199" cy="1745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p:nvPr/>
        </p:nvSpPr>
        <p:spPr>
          <a:xfrm>
            <a:off x="748150" y="348800"/>
            <a:ext cx="6462300" cy="982500"/>
          </a:xfrm>
          <a:prstGeom prst="flowChartAlternateProcess">
            <a:avLst/>
          </a:prstGeom>
          <a:solidFill>
            <a:srgbClr val="93C47D"/>
          </a:solidFill>
          <a:ln>
            <a:noFill/>
          </a:ln>
        </p:spPr>
        <p:txBody>
          <a:bodyPr anchorCtr="0" anchor="ctr" bIns="91425" lIns="91425" rIns="91425" tIns="91425">
            <a:noAutofit/>
          </a:bodyPr>
          <a:lstStyle/>
          <a:p>
            <a:pPr lvl="0" rtl="0">
              <a:spcBef>
                <a:spcPts val="0"/>
              </a:spcBef>
              <a:buNone/>
            </a:pPr>
            <a:r>
              <a:t/>
            </a:r>
            <a:endParaRPr sz="1600"/>
          </a:p>
        </p:txBody>
      </p:sp>
      <p:sp>
        <p:nvSpPr>
          <p:cNvPr id="190" name="Shape 190"/>
          <p:cNvSpPr txBox="1"/>
          <p:nvPr/>
        </p:nvSpPr>
        <p:spPr>
          <a:xfrm>
            <a:off x="1234933" y="369204"/>
            <a:ext cx="5920499" cy="705600"/>
          </a:xfrm>
          <a:prstGeom prst="rect">
            <a:avLst/>
          </a:prstGeom>
          <a:noFill/>
          <a:ln>
            <a:noFill/>
          </a:ln>
        </p:spPr>
        <p:txBody>
          <a:bodyPr anchorCtr="0" anchor="t" bIns="91425" lIns="91425" rIns="91425" tIns="91425">
            <a:noAutofit/>
          </a:bodyPr>
          <a:lstStyle/>
          <a:p>
            <a:pPr lvl="0" rtl="0">
              <a:spcBef>
                <a:spcPts val="0"/>
              </a:spcBef>
              <a:buNone/>
            </a:pPr>
            <a:r>
              <a:rPr lang="es-CO" sz="1600">
                <a:latin typeface="Trebuchet MS"/>
                <a:ea typeface="Trebuchet MS"/>
                <a:cs typeface="Trebuchet MS"/>
                <a:sym typeface="Trebuchet MS"/>
              </a:rPr>
              <a:t>Descarga el Cuadro de Clasificación Documental (listado donde se identifican las series y subseries documentales con sus respectivos códigos).</a:t>
            </a:r>
          </a:p>
        </p:txBody>
      </p:sp>
      <p:sp>
        <p:nvSpPr>
          <p:cNvPr id="191" name="Shape 191"/>
          <p:cNvSpPr/>
          <p:nvPr/>
        </p:nvSpPr>
        <p:spPr>
          <a:xfrm>
            <a:off x="748150" y="1483118"/>
            <a:ext cx="6462300" cy="982500"/>
          </a:xfrm>
          <a:prstGeom prst="flowChartAlternateProcess">
            <a:avLst/>
          </a:prstGeom>
          <a:solidFill>
            <a:srgbClr val="FFD966"/>
          </a:solidFill>
          <a:ln>
            <a:noFill/>
          </a:ln>
        </p:spPr>
        <p:txBody>
          <a:bodyPr anchorCtr="0" anchor="ctr" bIns="91425" lIns="91425" rIns="91425" tIns="91425">
            <a:noAutofit/>
          </a:bodyPr>
          <a:lstStyle/>
          <a:p>
            <a:pPr lvl="0" rtl="0">
              <a:spcBef>
                <a:spcPts val="0"/>
              </a:spcBef>
              <a:buNone/>
            </a:pPr>
            <a:r>
              <a:t/>
            </a:r>
            <a:endParaRPr sz="1600"/>
          </a:p>
        </p:txBody>
      </p:sp>
      <p:sp>
        <p:nvSpPr>
          <p:cNvPr id="192" name="Shape 192"/>
          <p:cNvSpPr txBox="1"/>
          <p:nvPr/>
        </p:nvSpPr>
        <p:spPr>
          <a:xfrm>
            <a:off x="1234925" y="1503525"/>
            <a:ext cx="5388300" cy="705600"/>
          </a:xfrm>
          <a:prstGeom prst="rect">
            <a:avLst/>
          </a:prstGeom>
          <a:noFill/>
          <a:ln>
            <a:noFill/>
          </a:ln>
        </p:spPr>
        <p:txBody>
          <a:bodyPr anchorCtr="0" anchor="t" bIns="91425" lIns="91425" rIns="91425" tIns="91425">
            <a:noAutofit/>
          </a:bodyPr>
          <a:lstStyle/>
          <a:p>
            <a:pPr lvl="0" rtl="0">
              <a:spcBef>
                <a:spcPts val="0"/>
              </a:spcBef>
              <a:buNone/>
            </a:pPr>
            <a:r>
              <a:rPr lang="es-CO" sz="1600">
                <a:solidFill>
                  <a:schemeClr val="dk1"/>
                </a:solidFill>
                <a:latin typeface="Trebuchet MS"/>
                <a:ea typeface="Trebuchet MS"/>
                <a:cs typeface="Trebuchet MS"/>
                <a:sym typeface="Trebuchet MS"/>
              </a:rPr>
              <a:t>Rotula las unidades documentales (con base en la información del Cuadro de Clasificación Documental clasifica y rotula cada carpeta o unidad documental).</a:t>
            </a:r>
          </a:p>
        </p:txBody>
      </p:sp>
      <p:sp>
        <p:nvSpPr>
          <p:cNvPr id="193" name="Shape 193"/>
          <p:cNvSpPr/>
          <p:nvPr/>
        </p:nvSpPr>
        <p:spPr>
          <a:xfrm>
            <a:off x="748150" y="2618100"/>
            <a:ext cx="6462300" cy="784800"/>
          </a:xfrm>
          <a:prstGeom prst="flowChartAlternateProcess">
            <a:avLst/>
          </a:prstGeom>
          <a:solidFill>
            <a:srgbClr val="93C47D"/>
          </a:solidFill>
          <a:ln>
            <a:noFill/>
          </a:ln>
        </p:spPr>
        <p:txBody>
          <a:bodyPr anchorCtr="0" anchor="ctr" bIns="91425" lIns="91425" rIns="91425" tIns="91425">
            <a:noAutofit/>
          </a:bodyPr>
          <a:lstStyle/>
          <a:p>
            <a:pPr lvl="0" rtl="0">
              <a:spcBef>
                <a:spcPts val="0"/>
              </a:spcBef>
              <a:buNone/>
            </a:pPr>
            <a:r>
              <a:t/>
            </a:r>
            <a:endParaRPr sz="1600"/>
          </a:p>
        </p:txBody>
      </p:sp>
      <p:sp>
        <p:nvSpPr>
          <p:cNvPr id="194" name="Shape 194"/>
          <p:cNvSpPr txBox="1"/>
          <p:nvPr/>
        </p:nvSpPr>
        <p:spPr>
          <a:xfrm>
            <a:off x="1234933" y="2638501"/>
            <a:ext cx="5920499" cy="705600"/>
          </a:xfrm>
          <a:prstGeom prst="rect">
            <a:avLst/>
          </a:prstGeom>
          <a:noFill/>
          <a:ln>
            <a:noFill/>
          </a:ln>
        </p:spPr>
        <p:txBody>
          <a:bodyPr anchorCtr="0" anchor="t" bIns="91425" lIns="91425" rIns="91425" tIns="91425">
            <a:noAutofit/>
          </a:bodyPr>
          <a:lstStyle/>
          <a:p>
            <a:pPr lvl="0" rtl="0">
              <a:spcBef>
                <a:spcPts val="0"/>
              </a:spcBef>
              <a:buNone/>
            </a:pPr>
            <a:r>
              <a:rPr lang="es-CO" sz="1600">
                <a:solidFill>
                  <a:schemeClr val="dk1"/>
                </a:solidFill>
                <a:latin typeface="Trebuchet MS"/>
                <a:ea typeface="Trebuchet MS"/>
                <a:cs typeface="Trebuchet MS"/>
                <a:sym typeface="Trebuchet MS"/>
              </a:rPr>
              <a:t>Diligencie los formatos para la transferencia de documentos electrónicos.</a:t>
            </a:r>
          </a:p>
        </p:txBody>
      </p:sp>
      <p:sp>
        <p:nvSpPr>
          <p:cNvPr id="195" name="Shape 195"/>
          <p:cNvSpPr/>
          <p:nvPr/>
        </p:nvSpPr>
        <p:spPr>
          <a:xfrm>
            <a:off x="748150" y="3549039"/>
            <a:ext cx="6462300" cy="1232700"/>
          </a:xfrm>
          <a:prstGeom prst="flowChartAlternateProcess">
            <a:avLst/>
          </a:prstGeom>
          <a:solidFill>
            <a:srgbClr val="FFD966"/>
          </a:solidFill>
          <a:ln>
            <a:noFill/>
          </a:ln>
        </p:spPr>
        <p:txBody>
          <a:bodyPr anchorCtr="0" anchor="ctr" bIns="91425" lIns="91425" rIns="91425" tIns="91425">
            <a:noAutofit/>
          </a:bodyPr>
          <a:lstStyle/>
          <a:p>
            <a:pPr lvl="0" rtl="0">
              <a:spcBef>
                <a:spcPts val="0"/>
              </a:spcBef>
              <a:buNone/>
            </a:pPr>
            <a:r>
              <a:t/>
            </a:r>
            <a:endParaRPr sz="1600"/>
          </a:p>
        </p:txBody>
      </p:sp>
      <p:sp>
        <p:nvSpPr>
          <p:cNvPr id="196" name="Shape 196"/>
          <p:cNvSpPr txBox="1"/>
          <p:nvPr/>
        </p:nvSpPr>
        <p:spPr>
          <a:xfrm>
            <a:off x="1234925" y="3550701"/>
            <a:ext cx="5920500" cy="898500"/>
          </a:xfrm>
          <a:prstGeom prst="rect">
            <a:avLst/>
          </a:prstGeom>
          <a:noFill/>
          <a:ln>
            <a:noFill/>
          </a:ln>
        </p:spPr>
        <p:txBody>
          <a:bodyPr anchorCtr="0" anchor="t" bIns="91425" lIns="91425" rIns="91425" tIns="91425">
            <a:noAutofit/>
          </a:bodyPr>
          <a:lstStyle/>
          <a:p>
            <a:pPr lvl="0" rtl="0">
              <a:spcBef>
                <a:spcPts val="0"/>
              </a:spcBef>
              <a:buNone/>
            </a:pPr>
            <a:r>
              <a:rPr lang="es-CO" sz="1600">
                <a:solidFill>
                  <a:schemeClr val="dk1"/>
                </a:solidFill>
                <a:latin typeface="Trebuchet MS"/>
                <a:ea typeface="Trebuchet MS"/>
                <a:cs typeface="Trebuchet MS"/>
                <a:sym typeface="Trebuchet MS"/>
              </a:rPr>
              <a:t>Diligencie los formatos de programas académicos (contenidos temáticos de las materias que ofrece cada programa, son de carácter misional, por lo tanto su transferencia debe ser en soporte físico y electrónico).</a:t>
            </a:r>
          </a:p>
        </p:txBody>
      </p:sp>
      <p:sp>
        <p:nvSpPr>
          <p:cNvPr id="197" name="Shape 197"/>
          <p:cNvSpPr/>
          <p:nvPr/>
        </p:nvSpPr>
        <p:spPr>
          <a:xfrm>
            <a:off x="748150" y="4910499"/>
            <a:ext cx="6462300" cy="1484100"/>
          </a:xfrm>
          <a:prstGeom prst="flowChartAlternateProcess">
            <a:avLst/>
          </a:prstGeom>
          <a:solidFill>
            <a:srgbClr val="93C47D"/>
          </a:solidFill>
          <a:ln>
            <a:noFill/>
          </a:ln>
        </p:spPr>
        <p:txBody>
          <a:bodyPr anchorCtr="0" anchor="ctr" bIns="91425" lIns="91425" rIns="91425" tIns="91425">
            <a:noAutofit/>
          </a:bodyPr>
          <a:lstStyle/>
          <a:p>
            <a:pPr lvl="0" rtl="0">
              <a:spcBef>
                <a:spcPts val="0"/>
              </a:spcBef>
              <a:buNone/>
            </a:pPr>
            <a:r>
              <a:t/>
            </a:r>
            <a:endParaRPr sz="1600"/>
          </a:p>
        </p:txBody>
      </p:sp>
      <p:sp>
        <p:nvSpPr>
          <p:cNvPr id="198" name="Shape 198"/>
          <p:cNvSpPr txBox="1"/>
          <p:nvPr/>
        </p:nvSpPr>
        <p:spPr>
          <a:xfrm>
            <a:off x="1330050" y="4924650"/>
            <a:ext cx="5637000" cy="1484100"/>
          </a:xfrm>
          <a:prstGeom prst="rect">
            <a:avLst/>
          </a:prstGeom>
          <a:noFill/>
          <a:ln>
            <a:noFill/>
          </a:ln>
        </p:spPr>
        <p:txBody>
          <a:bodyPr anchorCtr="0" anchor="t" bIns="91425" lIns="91425" rIns="91425" tIns="91425">
            <a:noAutofit/>
          </a:bodyPr>
          <a:lstStyle/>
          <a:p>
            <a:pPr lvl="0" rtl="0">
              <a:spcBef>
                <a:spcPts val="0"/>
              </a:spcBef>
              <a:buNone/>
            </a:pPr>
            <a:r>
              <a:rPr lang="es-CO" sz="1600">
                <a:solidFill>
                  <a:schemeClr val="dk1"/>
                </a:solidFill>
                <a:latin typeface="Trebuchet MS"/>
                <a:ea typeface="Trebuchet MS"/>
                <a:cs typeface="Trebuchet MS"/>
                <a:sym typeface="Trebuchet MS"/>
              </a:rPr>
              <a:t>Diligencie el formato de Inventario Documental (El formato de inventario documental, es el instrumento de descripción en donde usted va a registrar las unidades documentales (carpetas) que van a ser transferidas, desde el Archivo de Gestión al Archivo Central).</a:t>
            </a:r>
          </a:p>
        </p:txBody>
      </p:sp>
      <p:pic>
        <p:nvPicPr>
          <p:cNvPr descr="transferencia-documental-primaria.png" id="199" name="Shape 199"/>
          <p:cNvPicPr preferRelativeResize="0"/>
          <p:nvPr/>
        </p:nvPicPr>
        <p:blipFill>
          <a:blip r:embed="rId3">
            <a:alphaModFix/>
          </a:blip>
          <a:stretch>
            <a:fillRect/>
          </a:stretch>
        </p:blipFill>
        <p:spPr>
          <a:xfrm>
            <a:off x="5937411" y="762000"/>
            <a:ext cx="3282789" cy="6089800"/>
          </a:xfrm>
          <a:prstGeom prst="rect">
            <a:avLst/>
          </a:prstGeom>
          <a:noFill/>
          <a:ln>
            <a:noFill/>
          </a:ln>
        </p:spPr>
      </p:pic>
      <p:sp>
        <p:nvSpPr>
          <p:cNvPr id="200" name="Shape 200"/>
          <p:cNvSpPr txBox="1"/>
          <p:nvPr/>
        </p:nvSpPr>
        <p:spPr>
          <a:xfrm>
            <a:off x="218350" y="272600"/>
            <a:ext cx="529800" cy="1232700"/>
          </a:xfrm>
          <a:prstGeom prst="rect">
            <a:avLst/>
          </a:prstGeom>
          <a:noFill/>
          <a:ln>
            <a:noFill/>
          </a:ln>
        </p:spPr>
        <p:txBody>
          <a:bodyPr anchorCtr="0" anchor="ctr" bIns="91425" lIns="91425" rIns="91425" tIns="91425">
            <a:noAutofit/>
          </a:bodyPr>
          <a:lstStyle/>
          <a:p>
            <a:pPr lvl="0" rtl="0">
              <a:spcBef>
                <a:spcPts val="0"/>
              </a:spcBef>
              <a:buNone/>
            </a:pPr>
            <a:r>
              <a:rPr lang="es-CO" sz="6000">
                <a:solidFill>
                  <a:srgbClr val="93C47D"/>
                </a:solidFill>
                <a:latin typeface="Impact"/>
                <a:ea typeface="Impact"/>
                <a:cs typeface="Impact"/>
                <a:sym typeface="Impact"/>
              </a:rPr>
              <a:t>1</a:t>
            </a:r>
          </a:p>
        </p:txBody>
      </p:sp>
      <p:sp>
        <p:nvSpPr>
          <p:cNvPr id="201" name="Shape 201"/>
          <p:cNvSpPr txBox="1"/>
          <p:nvPr/>
        </p:nvSpPr>
        <p:spPr>
          <a:xfrm>
            <a:off x="142150" y="1406925"/>
            <a:ext cx="529800" cy="1232700"/>
          </a:xfrm>
          <a:prstGeom prst="rect">
            <a:avLst/>
          </a:prstGeom>
          <a:noFill/>
          <a:ln>
            <a:noFill/>
          </a:ln>
        </p:spPr>
        <p:txBody>
          <a:bodyPr anchorCtr="0" anchor="ctr" bIns="91425" lIns="91425" rIns="91425" tIns="91425">
            <a:noAutofit/>
          </a:bodyPr>
          <a:lstStyle/>
          <a:p>
            <a:pPr lvl="0" rtl="0">
              <a:spcBef>
                <a:spcPts val="0"/>
              </a:spcBef>
              <a:buNone/>
            </a:pPr>
            <a:r>
              <a:rPr lang="es-CO" sz="6000">
                <a:solidFill>
                  <a:srgbClr val="93C47D"/>
                </a:solidFill>
                <a:latin typeface="Impact"/>
                <a:ea typeface="Impact"/>
                <a:cs typeface="Impact"/>
                <a:sym typeface="Impact"/>
              </a:rPr>
              <a:t>2</a:t>
            </a:r>
          </a:p>
        </p:txBody>
      </p:sp>
      <p:sp>
        <p:nvSpPr>
          <p:cNvPr id="202" name="Shape 202"/>
          <p:cNvSpPr txBox="1"/>
          <p:nvPr/>
        </p:nvSpPr>
        <p:spPr>
          <a:xfrm>
            <a:off x="142150" y="2465625"/>
            <a:ext cx="529800" cy="1232700"/>
          </a:xfrm>
          <a:prstGeom prst="rect">
            <a:avLst/>
          </a:prstGeom>
          <a:noFill/>
          <a:ln>
            <a:noFill/>
          </a:ln>
        </p:spPr>
        <p:txBody>
          <a:bodyPr anchorCtr="0" anchor="ctr" bIns="91425" lIns="91425" rIns="91425" tIns="91425">
            <a:noAutofit/>
          </a:bodyPr>
          <a:lstStyle/>
          <a:p>
            <a:pPr lvl="0" rtl="0">
              <a:spcBef>
                <a:spcPts val="0"/>
              </a:spcBef>
              <a:buNone/>
            </a:pPr>
            <a:r>
              <a:rPr lang="es-CO" sz="6000">
                <a:solidFill>
                  <a:srgbClr val="93C47D"/>
                </a:solidFill>
                <a:latin typeface="Impact"/>
                <a:ea typeface="Impact"/>
                <a:cs typeface="Impact"/>
                <a:sym typeface="Impact"/>
              </a:rPr>
              <a:t>3</a:t>
            </a:r>
          </a:p>
        </p:txBody>
      </p:sp>
      <p:sp>
        <p:nvSpPr>
          <p:cNvPr id="203" name="Shape 203"/>
          <p:cNvSpPr txBox="1"/>
          <p:nvPr/>
        </p:nvSpPr>
        <p:spPr>
          <a:xfrm>
            <a:off x="142150" y="3555375"/>
            <a:ext cx="529800" cy="1232700"/>
          </a:xfrm>
          <a:prstGeom prst="rect">
            <a:avLst/>
          </a:prstGeom>
          <a:noFill/>
          <a:ln>
            <a:noFill/>
          </a:ln>
        </p:spPr>
        <p:txBody>
          <a:bodyPr anchorCtr="0" anchor="ctr" bIns="91425" lIns="91425" rIns="91425" tIns="91425">
            <a:noAutofit/>
          </a:bodyPr>
          <a:lstStyle/>
          <a:p>
            <a:pPr lvl="0" rtl="0">
              <a:spcBef>
                <a:spcPts val="0"/>
              </a:spcBef>
              <a:buNone/>
            </a:pPr>
            <a:r>
              <a:rPr lang="es-CO" sz="6000">
                <a:solidFill>
                  <a:srgbClr val="93C47D"/>
                </a:solidFill>
                <a:latin typeface="Impact"/>
                <a:ea typeface="Impact"/>
                <a:cs typeface="Impact"/>
                <a:sym typeface="Impact"/>
              </a:rPr>
              <a:t>4</a:t>
            </a:r>
          </a:p>
        </p:txBody>
      </p:sp>
      <p:sp>
        <p:nvSpPr>
          <p:cNvPr id="204" name="Shape 204"/>
          <p:cNvSpPr txBox="1"/>
          <p:nvPr/>
        </p:nvSpPr>
        <p:spPr>
          <a:xfrm>
            <a:off x="142150" y="5050350"/>
            <a:ext cx="529800" cy="1232700"/>
          </a:xfrm>
          <a:prstGeom prst="rect">
            <a:avLst/>
          </a:prstGeom>
          <a:noFill/>
          <a:ln>
            <a:noFill/>
          </a:ln>
        </p:spPr>
        <p:txBody>
          <a:bodyPr anchorCtr="0" anchor="ctr" bIns="91425" lIns="91425" rIns="91425" tIns="91425">
            <a:noAutofit/>
          </a:bodyPr>
          <a:lstStyle/>
          <a:p>
            <a:pPr lvl="0" rtl="0">
              <a:spcBef>
                <a:spcPts val="0"/>
              </a:spcBef>
              <a:buNone/>
            </a:pPr>
            <a:r>
              <a:rPr lang="es-CO" sz="6000">
                <a:solidFill>
                  <a:srgbClr val="93C47D"/>
                </a:solidFill>
                <a:latin typeface="Impact"/>
                <a:ea typeface="Impact"/>
                <a:cs typeface="Impact"/>
                <a:sym typeface="Impact"/>
              </a:rPr>
              <a:t>5</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p:nvPr/>
        </p:nvSpPr>
        <p:spPr>
          <a:xfrm>
            <a:off x="1340850" y="2589468"/>
            <a:ext cx="6462300" cy="982500"/>
          </a:xfrm>
          <a:prstGeom prst="flowChartAlternateProcess">
            <a:avLst/>
          </a:prstGeom>
          <a:solidFill>
            <a:srgbClr val="FFD966"/>
          </a:solidFill>
          <a:ln>
            <a:noFill/>
          </a:ln>
        </p:spPr>
        <p:txBody>
          <a:bodyPr anchorCtr="0" anchor="ctr" bIns="91425" lIns="91425" rIns="91425" tIns="91425">
            <a:noAutofit/>
          </a:bodyPr>
          <a:lstStyle/>
          <a:p>
            <a:pPr lvl="0" rtl="0">
              <a:spcBef>
                <a:spcPts val="0"/>
              </a:spcBef>
              <a:buNone/>
            </a:pPr>
            <a:r>
              <a:t/>
            </a:r>
            <a:endParaRPr sz="1600"/>
          </a:p>
        </p:txBody>
      </p:sp>
      <p:sp>
        <p:nvSpPr>
          <p:cNvPr id="210" name="Shape 210"/>
          <p:cNvSpPr txBox="1"/>
          <p:nvPr>
            <p:ph type="title"/>
          </p:nvPr>
        </p:nvSpPr>
        <p:spPr>
          <a:xfrm>
            <a:off x="1340850" y="2589475"/>
            <a:ext cx="6462300" cy="982500"/>
          </a:xfrm>
          <a:prstGeom prst="rect">
            <a:avLst/>
          </a:prstGeom>
        </p:spPr>
        <p:txBody>
          <a:bodyPr anchorCtr="0" anchor="ctr" bIns="91425" lIns="91425" rIns="91425" tIns="91425">
            <a:noAutofit/>
          </a:bodyPr>
          <a:lstStyle/>
          <a:p>
            <a:pPr lvl="0">
              <a:spcBef>
                <a:spcPts val="0"/>
              </a:spcBef>
              <a:buNone/>
            </a:pPr>
            <a:r>
              <a:rPr lang="es-CO" sz="6000">
                <a:solidFill>
                  <a:srgbClr val="FFFFFF"/>
                </a:solidFill>
                <a:latin typeface="Impact"/>
                <a:ea typeface="Impact"/>
                <a:cs typeface="Impact"/>
                <a:sym typeface="Impact"/>
              </a:rPr>
              <a:t>Gracias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 name="Shape 37"/>
        <p:cNvGrpSpPr/>
        <p:nvPr/>
      </p:nvGrpSpPr>
      <p:grpSpPr>
        <a:xfrm>
          <a:off x="0" y="0"/>
          <a:ext cx="0" cy="0"/>
          <a:chOff x="0" y="0"/>
          <a:chExt cx="0" cy="0"/>
        </a:xfrm>
      </p:grpSpPr>
      <p:sp>
        <p:nvSpPr>
          <p:cNvPr id="38" name="Shape 38"/>
          <p:cNvSpPr txBox="1"/>
          <p:nvPr>
            <p:ph type="title"/>
          </p:nvPr>
        </p:nvSpPr>
        <p:spPr>
          <a:xfrm>
            <a:off x="628650" y="365125"/>
            <a:ext cx="7886700" cy="546900"/>
          </a:xfrm>
          <a:prstGeom prst="rect">
            <a:avLst/>
          </a:prstGeom>
          <a:noFill/>
          <a:ln>
            <a:noFill/>
          </a:ln>
        </p:spPr>
        <p:txBody>
          <a:bodyPr anchorCtr="0" anchor="t" bIns="45700" lIns="91425" rIns="91425" tIns="45700">
            <a:noAutofit/>
          </a:bodyPr>
          <a:lstStyle/>
          <a:p>
            <a:pPr indent="0" lvl="0" marL="0" marR="0" rtl="0" algn="ctr">
              <a:spcBef>
                <a:spcPts val="0"/>
              </a:spcBef>
              <a:buClr>
                <a:srgbClr val="468646"/>
              </a:buClr>
              <a:buSzPct val="25000"/>
              <a:buFont typeface="Trebuchet MS"/>
              <a:buNone/>
            </a:pPr>
            <a:r>
              <a:rPr lang="es-CO" sz="3000"/>
              <a:t>Fundamentos normativos</a:t>
            </a:r>
          </a:p>
        </p:txBody>
      </p:sp>
      <p:sp>
        <p:nvSpPr>
          <p:cNvPr id="39" name="Shape 39"/>
          <p:cNvSpPr txBox="1"/>
          <p:nvPr>
            <p:ph idx="1" type="body"/>
          </p:nvPr>
        </p:nvSpPr>
        <p:spPr>
          <a:xfrm>
            <a:off x="628650" y="1317199"/>
            <a:ext cx="7886700" cy="5016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1" lang="es-CO" sz="2000"/>
              <a:t>Constitucionales:</a:t>
            </a:r>
          </a:p>
          <a:p>
            <a:pPr indent="-355600" lvl="0" marL="457200" marR="0" rtl="0" algn="l">
              <a:spcBef>
                <a:spcPts val="0"/>
              </a:spcBef>
              <a:spcAft>
                <a:spcPts val="0"/>
              </a:spcAft>
              <a:buSzPct val="100000"/>
            </a:pPr>
            <a:r>
              <a:rPr lang="es-CO" sz="2000"/>
              <a:t>Constitución Política de Colombia, artículos 23 y 74.</a:t>
            </a:r>
          </a:p>
          <a:p>
            <a:pPr indent="0" lvl="0" marL="0" marR="0" rtl="0" algn="l">
              <a:spcBef>
                <a:spcPts val="0"/>
              </a:spcBef>
              <a:spcAft>
                <a:spcPts val="0"/>
              </a:spcAft>
              <a:buClr>
                <a:schemeClr val="dk1"/>
              </a:buClr>
              <a:buSzPct val="25000"/>
              <a:buFont typeface="Arial"/>
              <a:buNone/>
            </a:pPr>
            <a:r>
              <a:t/>
            </a:r>
            <a:endParaRPr sz="2000"/>
          </a:p>
          <a:p>
            <a:pPr indent="0" lvl="0" marL="0" marR="0" rtl="0" algn="l">
              <a:spcBef>
                <a:spcPts val="0"/>
              </a:spcBef>
              <a:spcAft>
                <a:spcPts val="0"/>
              </a:spcAft>
              <a:buNone/>
            </a:pPr>
            <a:r>
              <a:rPr b="1" lang="es-CO" sz="2000"/>
              <a:t>Legales</a:t>
            </a:r>
          </a:p>
          <a:p>
            <a:pPr indent="-355600" lvl="0" marL="457200" marR="0" rtl="0" algn="l">
              <a:spcBef>
                <a:spcPts val="0"/>
              </a:spcBef>
              <a:spcAft>
                <a:spcPts val="0"/>
              </a:spcAft>
              <a:buSzPct val="100000"/>
            </a:pPr>
            <a:r>
              <a:rPr lang="es-CO" sz="2000"/>
              <a:t>Ley 1266 de 2008 (Habeas data).</a:t>
            </a:r>
          </a:p>
          <a:p>
            <a:pPr indent="-355600" lvl="0" marL="457200" marR="0" rtl="0" algn="l">
              <a:spcBef>
                <a:spcPts val="0"/>
              </a:spcBef>
              <a:spcAft>
                <a:spcPts val="0"/>
              </a:spcAft>
              <a:buSzPct val="100000"/>
            </a:pPr>
            <a:r>
              <a:rPr lang="es-CO" sz="2000"/>
              <a:t>Ley 1437 de 2011 (Código de Procedimiento Administrativo y de lo Contencioso Administrativo).</a:t>
            </a:r>
          </a:p>
          <a:p>
            <a:pPr indent="-355600" lvl="0" marL="457200" marR="0" rtl="0" algn="l">
              <a:spcBef>
                <a:spcPts val="0"/>
              </a:spcBef>
              <a:spcAft>
                <a:spcPts val="0"/>
              </a:spcAft>
              <a:buSzPct val="100000"/>
            </a:pPr>
            <a:r>
              <a:rPr lang="es-CO" sz="2000"/>
              <a:t>Ley 1581 de 2012, reglamentada por el Decreto 1377 de 2013 (Protección de datos personales).</a:t>
            </a:r>
          </a:p>
          <a:p>
            <a:pPr indent="-355600" lvl="0" marL="457200" marR="0" rtl="0" algn="l">
              <a:spcBef>
                <a:spcPts val="0"/>
              </a:spcBef>
              <a:spcAft>
                <a:spcPts val="0"/>
              </a:spcAft>
              <a:buSzPct val="100000"/>
            </a:pPr>
            <a:r>
              <a:rPr lang="es-CO" sz="2000"/>
              <a:t>Ley 1712 de 2014 (Ley de transparencia y acceso a la información pública).</a:t>
            </a:r>
          </a:p>
          <a:p>
            <a:pPr indent="-355600" lvl="0" marL="457200" marR="0" rtl="0" algn="l">
              <a:spcBef>
                <a:spcPts val="0"/>
              </a:spcBef>
              <a:spcAft>
                <a:spcPts val="0"/>
              </a:spcAft>
              <a:buSzPct val="100000"/>
            </a:pPr>
            <a:r>
              <a:rPr lang="es-CO" sz="2000"/>
              <a:t>Ley 1755 de 2015 (Derecho fundamental de petición).</a:t>
            </a:r>
          </a:p>
          <a:p>
            <a:pPr indent="0" lvl="0" marL="0" marR="0" rtl="0" algn="l">
              <a:spcBef>
                <a:spcPts val="0"/>
              </a:spcBef>
              <a:spcAft>
                <a:spcPts val="0"/>
              </a:spcAft>
              <a:buClr>
                <a:schemeClr val="dk1"/>
              </a:buClr>
              <a:buSzPct val="25000"/>
              <a:buFont typeface="Arial"/>
              <a:buNone/>
            </a:pPr>
            <a:r>
              <a:t/>
            </a:r>
            <a:endParaRPr sz="2000"/>
          </a:p>
          <a:p>
            <a:pPr indent="0" lvl="0" marL="0" marR="0" rtl="0" algn="l">
              <a:spcBef>
                <a:spcPts val="0"/>
              </a:spcBef>
              <a:spcAft>
                <a:spcPts val="0"/>
              </a:spcAft>
              <a:buClr>
                <a:schemeClr val="dk1"/>
              </a:buClr>
              <a:buSzPct val="25000"/>
              <a:buFont typeface="Arial"/>
              <a:buNone/>
            </a:pPr>
            <a:r>
              <a:rPr b="1" lang="es-CO" sz="2000"/>
              <a:t>Universitarios</a:t>
            </a:r>
          </a:p>
          <a:p>
            <a:pPr indent="-355600" lvl="0" marL="457200" marR="0" rtl="0" algn="l">
              <a:spcBef>
                <a:spcPts val="440"/>
              </a:spcBef>
              <a:spcAft>
                <a:spcPts val="0"/>
              </a:spcAft>
              <a:buClr>
                <a:schemeClr val="dk1"/>
              </a:buClr>
              <a:buSzPct val="100000"/>
              <a:buFont typeface="Trebuchet MS"/>
            </a:pPr>
            <a:r>
              <a:rPr b="0" i="0" lang="es-CO" sz="2000" cap="none" strike="noStrike">
                <a:solidFill>
                  <a:schemeClr val="dk1"/>
                </a:solidFill>
                <a:latin typeface="Trebuchet MS"/>
                <a:ea typeface="Trebuchet MS"/>
                <a:cs typeface="Trebuchet MS"/>
                <a:sym typeface="Trebuchet MS"/>
              </a:rPr>
              <a:t>Resolución 38017 de 2013</a:t>
            </a:r>
          </a:p>
          <a:p>
            <a:pPr indent="-355600" lvl="0" marL="457200" marR="0" rtl="0" algn="l">
              <a:spcBef>
                <a:spcPts val="440"/>
              </a:spcBef>
              <a:spcAft>
                <a:spcPts val="0"/>
              </a:spcAft>
              <a:buClr>
                <a:schemeClr val="dk1"/>
              </a:buClr>
              <a:buSzPct val="100000"/>
              <a:buFont typeface="Trebuchet MS"/>
            </a:pPr>
            <a:r>
              <a:rPr b="0" i="0" lang="es-CO" sz="2000" cap="none" strike="noStrike">
                <a:solidFill>
                  <a:schemeClr val="dk1"/>
                </a:solidFill>
                <a:latin typeface="Trebuchet MS"/>
                <a:ea typeface="Trebuchet MS"/>
                <a:cs typeface="Trebuchet MS"/>
                <a:sym typeface="Trebuchet MS"/>
              </a:rPr>
              <a:t>Resolución 39994 de 2015</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 name="Shape 43"/>
        <p:cNvGrpSpPr/>
        <p:nvPr/>
      </p:nvGrpSpPr>
      <p:grpSpPr>
        <a:xfrm>
          <a:off x="0" y="0"/>
          <a:ext cx="0" cy="0"/>
          <a:chOff x="0" y="0"/>
          <a:chExt cx="0" cy="0"/>
        </a:xfrm>
      </p:grpSpPr>
      <p:sp>
        <p:nvSpPr>
          <p:cNvPr id="44" name="Shape 44"/>
          <p:cNvSpPr txBox="1"/>
          <p:nvPr>
            <p:ph idx="1" type="body"/>
          </p:nvPr>
        </p:nvSpPr>
        <p:spPr>
          <a:xfrm>
            <a:off x="451425" y="1513500"/>
            <a:ext cx="8351100" cy="4162200"/>
          </a:xfrm>
          <a:prstGeom prst="rect">
            <a:avLst/>
          </a:prstGeom>
        </p:spPr>
        <p:txBody>
          <a:bodyPr anchorCtr="0" anchor="t" bIns="91425" lIns="91425" rIns="91425" tIns="91425">
            <a:noAutofit/>
          </a:bodyPr>
          <a:lstStyle/>
          <a:p>
            <a:pPr indent="-355600" lvl="0" marL="457200" rtl="0">
              <a:spcBef>
                <a:spcPts val="0"/>
              </a:spcBef>
              <a:buSzPct val="100000"/>
              <a:buAutoNum type="arabicPeriod"/>
            </a:pPr>
            <a:r>
              <a:rPr b="1" lang="es-CO" sz="2000"/>
              <a:t>Información clasificada</a:t>
            </a:r>
          </a:p>
          <a:p>
            <a:pPr indent="0" lvl="0" marL="0" rtl="0">
              <a:spcBef>
                <a:spcPts val="0"/>
              </a:spcBef>
              <a:buNone/>
            </a:pPr>
            <a:r>
              <a:t/>
            </a:r>
            <a:endParaRPr sz="2000"/>
          </a:p>
          <a:p>
            <a:pPr indent="0" lvl="0" marL="0" rtl="0" algn="just">
              <a:spcBef>
                <a:spcPts val="0"/>
              </a:spcBef>
              <a:buNone/>
            </a:pPr>
            <a:r>
              <a:rPr lang="es-CO" sz="2000"/>
              <a:t>La que pertenece al ámbito de un sujeto particular, sea persona natural o jurídica, de acuerdo con lo indicado por la ley de </a:t>
            </a:r>
            <a:r>
              <a:rPr i="1" lang="es-CO" sz="2000"/>
              <a:t>habeas data.</a:t>
            </a:r>
            <a:r>
              <a:rPr lang="es-CO" sz="2000"/>
              <a:t> Pueden ser:</a:t>
            </a:r>
          </a:p>
          <a:p>
            <a:pPr indent="0" lvl="0" marL="0" rtl="0">
              <a:spcBef>
                <a:spcPts val="0"/>
              </a:spcBef>
              <a:buNone/>
            </a:pPr>
            <a:r>
              <a:t/>
            </a:r>
            <a:endParaRPr sz="2000"/>
          </a:p>
          <a:p>
            <a:pPr indent="-355600" lvl="0" marL="457200" rtl="0" algn="just">
              <a:spcBef>
                <a:spcPts val="0"/>
              </a:spcBef>
              <a:buSzPct val="100000"/>
              <a:buAutoNum type="alphaLcPeriod"/>
            </a:pPr>
            <a:r>
              <a:rPr b="1" lang="es-CO" sz="2000"/>
              <a:t>Datos sensibles</a:t>
            </a:r>
            <a:r>
              <a:rPr lang="es-CO" sz="2000"/>
              <a:t>: </a:t>
            </a:r>
            <a:r>
              <a:rPr lang="es-CO" sz="2000"/>
              <a:t>afectan la intimidad del titular o cuyo uso indebido puede generar su discriminación. Ejemplo: origen racial o étnico, orientación política, convicciones religiosas o filosóficas, pertenencia a sindicatos, organizaciones sociales, de derechos humanos o que promueva intereses de cualquier partido político, datos relativos a la salud, a la vida sexual y los datos biométricos.</a:t>
            </a:r>
          </a:p>
          <a:p>
            <a:pPr indent="0" lvl="0" marL="0" rtl="0" algn="just">
              <a:spcBef>
                <a:spcPts val="0"/>
              </a:spcBef>
              <a:buNone/>
            </a:pPr>
            <a:r>
              <a:t/>
            </a:r>
            <a:endParaRPr sz="2000"/>
          </a:p>
          <a:p>
            <a:pPr indent="0" lvl="0" marL="0">
              <a:spcBef>
                <a:spcPts val="0"/>
              </a:spcBef>
              <a:buNone/>
            </a:pPr>
            <a:r>
              <a:t/>
            </a:r>
            <a:endParaRPr sz="2000"/>
          </a:p>
        </p:txBody>
      </p:sp>
      <p:sp>
        <p:nvSpPr>
          <p:cNvPr id="45" name="Shape 45"/>
          <p:cNvSpPr txBox="1"/>
          <p:nvPr>
            <p:ph type="title"/>
          </p:nvPr>
        </p:nvSpPr>
        <p:spPr>
          <a:xfrm>
            <a:off x="329875" y="365125"/>
            <a:ext cx="8611500" cy="711300"/>
          </a:xfrm>
          <a:prstGeom prst="rect">
            <a:avLst/>
          </a:prstGeom>
        </p:spPr>
        <p:txBody>
          <a:bodyPr anchorCtr="0" anchor="t" bIns="91425" lIns="91425" rIns="91425" tIns="91425">
            <a:noAutofit/>
          </a:bodyPr>
          <a:lstStyle/>
          <a:p>
            <a:pPr lvl="0" rtl="0">
              <a:spcBef>
                <a:spcPts val="0"/>
              </a:spcBef>
              <a:buClr>
                <a:schemeClr val="dk1"/>
              </a:buClr>
              <a:buSzPct val="36666"/>
              <a:buFont typeface="Arial"/>
              <a:buNone/>
            </a:pPr>
            <a:r>
              <a:rPr lang="es-CO" sz="3000"/>
              <a:t>Excepciones al acceso a los documentos públicos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Shape 50"/>
          <p:cNvSpPr txBox="1"/>
          <p:nvPr>
            <p:ph type="title"/>
          </p:nvPr>
        </p:nvSpPr>
        <p:spPr>
          <a:xfrm>
            <a:off x="329875" y="365125"/>
            <a:ext cx="8611500" cy="7113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lang="es-CO" sz="3000"/>
              <a:t>Excepciones al acceso a los documentos públicos</a:t>
            </a:r>
          </a:p>
        </p:txBody>
      </p:sp>
      <p:sp>
        <p:nvSpPr>
          <p:cNvPr id="51" name="Shape 51"/>
          <p:cNvSpPr txBox="1"/>
          <p:nvPr>
            <p:ph idx="1" type="body"/>
          </p:nvPr>
        </p:nvSpPr>
        <p:spPr>
          <a:xfrm>
            <a:off x="416700" y="1623850"/>
            <a:ext cx="8368500" cy="4552800"/>
          </a:xfrm>
          <a:prstGeom prst="rect">
            <a:avLst/>
          </a:prstGeom>
        </p:spPr>
        <p:txBody>
          <a:bodyPr anchorCtr="0" anchor="t" bIns="91425" lIns="91425" rIns="91425" tIns="91425">
            <a:noAutofit/>
          </a:bodyPr>
          <a:lstStyle/>
          <a:p>
            <a:pPr indent="-355600" lvl="0" marL="457200" rtl="0">
              <a:spcBef>
                <a:spcPts val="0"/>
              </a:spcBef>
              <a:buSzPct val="100000"/>
              <a:buFont typeface="Trebuchet MS"/>
              <a:buAutoNum type="arabicPeriod"/>
            </a:pPr>
            <a:r>
              <a:rPr b="1" lang="es-CO" sz="2000"/>
              <a:t>Información clasificada</a:t>
            </a:r>
          </a:p>
          <a:p>
            <a:pPr indent="0" lvl="0" marL="0" rtl="0">
              <a:spcBef>
                <a:spcPts val="0"/>
              </a:spcBef>
              <a:buNone/>
            </a:pPr>
            <a:r>
              <a:t/>
            </a:r>
            <a:endParaRPr b="1" sz="2000"/>
          </a:p>
          <a:p>
            <a:pPr indent="0" lvl="0" marL="0" rtl="0" algn="just">
              <a:spcBef>
                <a:spcPts val="0"/>
              </a:spcBef>
              <a:buNone/>
            </a:pPr>
            <a:r>
              <a:rPr lang="es-CO" sz="2000"/>
              <a:t>b. </a:t>
            </a:r>
            <a:r>
              <a:rPr b="1" lang="es-CO" sz="2000"/>
              <a:t>Información semiprivada</a:t>
            </a:r>
            <a:r>
              <a:rPr lang="es-CO" sz="2000"/>
              <a:t>: puede ser entregada a solicitud de autoridad administrativa. Ejemplo: las relaciones con las entidades de la seguridad social o datos relativos al comportamiento financiero de las personas.</a:t>
            </a:r>
          </a:p>
          <a:p>
            <a:pPr indent="0" lvl="0" marL="0" rtl="0" algn="just">
              <a:spcBef>
                <a:spcPts val="0"/>
              </a:spcBef>
              <a:buNone/>
            </a:pPr>
            <a:r>
              <a:t/>
            </a:r>
            <a:endParaRPr sz="2000"/>
          </a:p>
          <a:p>
            <a:pPr indent="0" lvl="0" marL="0" rtl="0" algn="just">
              <a:spcBef>
                <a:spcPts val="0"/>
              </a:spcBef>
              <a:buNone/>
            </a:pPr>
            <a:r>
              <a:rPr lang="es-CO" sz="2000"/>
              <a:t>c. </a:t>
            </a:r>
            <a:r>
              <a:rPr b="1" lang="es-CO" sz="2000"/>
              <a:t>Información privada</a:t>
            </a:r>
            <a:r>
              <a:rPr lang="es-CO" sz="2000"/>
              <a:t>: puede ser entregada por orden de autoridad judicial. Ejemplo: libros de los comerciantes, documentos privados, historias clínicas o información extraída a partir de la inspección del domicilio.</a:t>
            </a:r>
          </a:p>
          <a:p>
            <a:pPr indent="0" lvl="0" marL="0" rtl="0" algn="just">
              <a:spcBef>
                <a:spcPts val="0"/>
              </a:spcBef>
              <a:buNone/>
            </a:pPr>
            <a:r>
              <a:t/>
            </a:r>
            <a:endParaRPr b="1"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Shape 56"/>
          <p:cNvSpPr txBox="1"/>
          <p:nvPr>
            <p:ph idx="1" type="body"/>
          </p:nvPr>
        </p:nvSpPr>
        <p:spPr>
          <a:xfrm>
            <a:off x="628650" y="1002225"/>
            <a:ext cx="7886700" cy="5699400"/>
          </a:xfrm>
          <a:prstGeom prst="rect">
            <a:avLst/>
          </a:prstGeom>
        </p:spPr>
        <p:txBody>
          <a:bodyPr anchorCtr="0" anchor="t" bIns="91425" lIns="91425" rIns="91425" tIns="91425">
            <a:noAutofit/>
          </a:bodyPr>
          <a:lstStyle/>
          <a:p>
            <a:pPr indent="0" lvl="0" marL="0">
              <a:spcBef>
                <a:spcPts val="0"/>
              </a:spcBef>
              <a:buNone/>
            </a:pPr>
            <a:r>
              <a:rPr b="1" lang="es-CO" sz="2000"/>
              <a:t>2. </a:t>
            </a:r>
            <a:r>
              <a:rPr b="1" lang="es-CO" sz="2000"/>
              <a:t>Información reservada</a:t>
            </a:r>
          </a:p>
          <a:p>
            <a:pPr indent="0" lvl="0" marL="0" rtl="0" algn="just">
              <a:spcBef>
                <a:spcPts val="0"/>
              </a:spcBef>
              <a:spcAft>
                <a:spcPts val="800"/>
              </a:spcAft>
              <a:buNone/>
            </a:pPr>
            <a:r>
              <a:t/>
            </a:r>
            <a:endParaRPr sz="2000"/>
          </a:p>
          <a:p>
            <a:pPr indent="0" lvl="0" marL="0" rtl="0" algn="just">
              <a:spcBef>
                <a:spcPts val="0"/>
              </a:spcBef>
              <a:spcAft>
                <a:spcPts val="800"/>
              </a:spcAft>
              <a:buNone/>
            </a:pPr>
            <a:r>
              <a:rPr lang="es-CO" sz="2000"/>
              <a:t>Es aquella información que estando en poder o custodia de un sujeto obligado en su calidad de tal, no puede ser entregada libremente por afectar intereses públicos. Expresamente, con asuntos relacionados con:</a:t>
            </a:r>
          </a:p>
          <a:p>
            <a:pPr indent="0" lvl="0" marL="0" rtl="0" algn="just">
              <a:spcBef>
                <a:spcPts val="0"/>
              </a:spcBef>
              <a:buNone/>
            </a:pPr>
            <a:r>
              <a:rPr lang="es-CO" sz="2000">
                <a:solidFill>
                  <a:srgbClr val="221E1F"/>
                </a:solidFill>
              </a:rPr>
              <a:t>1. Defensa o seguridad nacional. </a:t>
            </a:r>
          </a:p>
          <a:p>
            <a:pPr indent="0" lvl="0" marL="0" rtl="0" algn="just">
              <a:spcBef>
                <a:spcPts val="0"/>
              </a:spcBef>
              <a:buNone/>
            </a:pPr>
            <a:r>
              <a:rPr lang="es-CO" sz="2000">
                <a:solidFill>
                  <a:srgbClr val="221E1F"/>
                </a:solidFill>
              </a:rPr>
              <a:t>2. Seguridad pública. </a:t>
            </a:r>
          </a:p>
          <a:p>
            <a:pPr indent="0" lvl="0" marL="0" rtl="0" algn="just">
              <a:spcBef>
                <a:spcPts val="0"/>
              </a:spcBef>
              <a:buNone/>
            </a:pPr>
            <a:r>
              <a:rPr lang="es-CO" sz="2000">
                <a:solidFill>
                  <a:srgbClr val="221E1F"/>
                </a:solidFill>
              </a:rPr>
              <a:t>3. Los datos referentes a la información financiera y comercial. </a:t>
            </a:r>
          </a:p>
          <a:p>
            <a:pPr indent="0" lvl="0" marL="0" rtl="0" algn="just">
              <a:spcBef>
                <a:spcPts val="0"/>
              </a:spcBef>
              <a:buNone/>
            </a:pPr>
            <a:r>
              <a:rPr lang="es-CO" sz="2000">
                <a:solidFill>
                  <a:srgbClr val="221E1F"/>
                </a:solidFill>
              </a:rPr>
              <a:t>4. Los protegidos por el secreto comercial o industrial.</a:t>
            </a:r>
          </a:p>
          <a:p>
            <a:pPr indent="0" lvl="0" marL="0" rtl="0" algn="just">
              <a:spcBef>
                <a:spcPts val="0"/>
              </a:spcBef>
              <a:buNone/>
            </a:pPr>
            <a:r>
              <a:rPr lang="es-CO" sz="2000">
                <a:solidFill>
                  <a:srgbClr val="221E1F"/>
                </a:solidFill>
              </a:rPr>
              <a:t>5. Los amparados por el secreto profesional.</a:t>
            </a:r>
          </a:p>
          <a:p>
            <a:pPr indent="0" lvl="0" marL="0" rtl="0" algn="just">
              <a:spcBef>
                <a:spcPts val="0"/>
              </a:spcBef>
              <a:buNone/>
            </a:pPr>
            <a:r>
              <a:rPr lang="es-CO" sz="2000">
                <a:solidFill>
                  <a:srgbClr val="221E1F"/>
                </a:solidFill>
              </a:rPr>
              <a:t>6. Los datos genéticos humanos.</a:t>
            </a:r>
          </a:p>
          <a:p>
            <a:pPr indent="0" lvl="0" marL="0" rtl="0" algn="just">
              <a:spcBef>
                <a:spcPts val="0"/>
              </a:spcBef>
              <a:buNone/>
            </a:pPr>
            <a:r>
              <a:rPr lang="es-CO" sz="2000"/>
              <a:t>7. El derecho de toda persona a la vida, la salud o la seguridad.</a:t>
            </a:r>
          </a:p>
          <a:p>
            <a:pPr indent="0" lvl="0" marL="0" rtl="0" algn="just">
              <a:spcBef>
                <a:spcPts val="0"/>
              </a:spcBef>
              <a:buNone/>
            </a:pPr>
            <a:r>
              <a:rPr lang="es-CO" sz="2000"/>
              <a:t>8. La prevención, investigación y persecución de los delitos y las faltas disciplinarias, mientras que no se haga efectiva la medida de aseguramiento o se formule pliego de cargos, según el caso.</a:t>
            </a:r>
          </a:p>
          <a:p>
            <a:pPr indent="-69850" lvl="0" marL="0" rtl="0" algn="just">
              <a:spcBef>
                <a:spcPts val="0"/>
              </a:spcBef>
              <a:buClr>
                <a:schemeClr val="dk1"/>
              </a:buClr>
              <a:buSzPct val="55000"/>
              <a:buFont typeface="Arial"/>
              <a:buNone/>
            </a:pPr>
            <a:r>
              <a:rPr lang="es-CO" sz="2000"/>
              <a:t>9. Los derechos de la infancia y la adolescencia.</a:t>
            </a:r>
          </a:p>
          <a:p>
            <a:pPr indent="-69850" lvl="0" marL="0" rtl="0" algn="just">
              <a:spcBef>
                <a:spcPts val="0"/>
              </a:spcBef>
              <a:buClr>
                <a:schemeClr val="dk1"/>
              </a:buClr>
              <a:buSzPct val="55000"/>
              <a:buFont typeface="Arial"/>
              <a:buNone/>
            </a:pPr>
            <a:r>
              <a:t/>
            </a:r>
            <a:endParaRPr sz="2000"/>
          </a:p>
        </p:txBody>
      </p:sp>
      <p:sp>
        <p:nvSpPr>
          <p:cNvPr id="57" name="Shape 57"/>
          <p:cNvSpPr txBox="1"/>
          <p:nvPr>
            <p:ph type="title"/>
          </p:nvPr>
        </p:nvSpPr>
        <p:spPr>
          <a:xfrm>
            <a:off x="329875" y="365125"/>
            <a:ext cx="8611500" cy="711300"/>
          </a:xfrm>
          <a:prstGeom prst="rect">
            <a:avLst/>
          </a:prstGeom>
        </p:spPr>
        <p:txBody>
          <a:bodyPr anchorCtr="0" anchor="t" bIns="91425" lIns="91425" rIns="91425" tIns="91425">
            <a:noAutofit/>
          </a:bodyPr>
          <a:lstStyle/>
          <a:p>
            <a:pPr lvl="0" rtl="0">
              <a:spcBef>
                <a:spcPts val="0"/>
              </a:spcBef>
              <a:buClr>
                <a:schemeClr val="dk1"/>
              </a:buClr>
              <a:buSzPct val="36666"/>
              <a:buFont typeface="Arial"/>
              <a:buNone/>
            </a:pPr>
            <a:r>
              <a:rPr lang="es-CO" sz="3000"/>
              <a:t>Excepciones al acceso a los documentos públicos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title"/>
          </p:nvPr>
        </p:nvSpPr>
        <p:spPr>
          <a:xfrm>
            <a:off x="0" y="365125"/>
            <a:ext cx="9248100" cy="676500"/>
          </a:xfrm>
          <a:prstGeom prst="rect">
            <a:avLst/>
          </a:prstGeom>
        </p:spPr>
        <p:txBody>
          <a:bodyPr anchorCtr="0" anchor="t" bIns="91425" lIns="91425" rIns="91425" tIns="91425">
            <a:noAutofit/>
          </a:bodyPr>
          <a:lstStyle/>
          <a:p>
            <a:pPr lvl="0">
              <a:spcBef>
                <a:spcPts val="0"/>
              </a:spcBef>
              <a:buNone/>
            </a:pPr>
            <a:r>
              <a:rPr lang="es-CO" sz="3000"/>
              <a:t>Publicación en el portal de los actos administrativos</a:t>
            </a:r>
          </a:p>
        </p:txBody>
      </p:sp>
      <p:sp>
        <p:nvSpPr>
          <p:cNvPr id="63" name="Shape 63"/>
          <p:cNvSpPr txBox="1"/>
          <p:nvPr>
            <p:ph idx="1" type="body"/>
          </p:nvPr>
        </p:nvSpPr>
        <p:spPr>
          <a:xfrm>
            <a:off x="628650" y="1360150"/>
            <a:ext cx="7886700" cy="4816500"/>
          </a:xfrm>
          <a:prstGeom prst="rect">
            <a:avLst/>
          </a:prstGeom>
        </p:spPr>
        <p:txBody>
          <a:bodyPr anchorCtr="0" anchor="t" bIns="91425" lIns="91425" rIns="91425" tIns="91425">
            <a:noAutofit/>
          </a:bodyPr>
          <a:lstStyle/>
          <a:p>
            <a:pPr indent="0" lvl="0" marL="0" rtl="0" algn="just">
              <a:spcBef>
                <a:spcPts val="0"/>
              </a:spcBef>
              <a:spcAft>
                <a:spcPts val="800"/>
              </a:spcAft>
              <a:buNone/>
            </a:pPr>
            <a:r>
              <a:rPr b="1" lang="es-CO" sz="2000"/>
              <a:t>Actas de consejos y comités.</a:t>
            </a:r>
          </a:p>
          <a:p>
            <a:pPr indent="-69850" lvl="0" marL="0" rtl="0" algn="just">
              <a:spcBef>
                <a:spcPts val="0"/>
              </a:spcBef>
              <a:spcAft>
                <a:spcPts val="800"/>
              </a:spcAft>
              <a:buClr>
                <a:schemeClr val="dk1"/>
              </a:buClr>
              <a:buSzPct val="55000"/>
              <a:buFont typeface="Arial"/>
              <a:buNone/>
            </a:pPr>
            <a:r>
              <a:rPr lang="es-CO" sz="2000"/>
              <a:t>Conforme al diccionario de la RAE, las actas son una “</a:t>
            </a:r>
            <a:r>
              <a:rPr i="1" lang="es-CO" sz="2000"/>
              <a:t>[r]elación escrita de lo sucedido, tratado o acordado en una junta</a:t>
            </a:r>
            <a:r>
              <a:rPr lang="es-CO" sz="2000"/>
              <a:t>”; razón por la cual, en el debate sobre temas administrativos o académicos de la Universidad, pueden contener información clasificada o reservada de los funcionarios o estudiantes de la Institución. </a:t>
            </a:r>
          </a:p>
          <a:p>
            <a:pPr indent="-69850" lvl="0" marL="0" rtl="0" algn="just">
              <a:spcBef>
                <a:spcPts val="0"/>
              </a:spcBef>
              <a:spcAft>
                <a:spcPts val="800"/>
              </a:spcAft>
              <a:buClr>
                <a:schemeClr val="dk1"/>
              </a:buClr>
              <a:buSzPct val="55000"/>
              <a:buFont typeface="Arial"/>
              <a:buNone/>
            </a:pPr>
            <a:r>
              <a:rPr lang="es-CO" sz="2000"/>
              <a:t>Por lo tanto, la Ley 1712 de 2014 dispone la reserva de los documentos que contengan las opiniones o puntos de vista que formen parte del proceso deliberativo de los servidores públicos (Par. del Art. 19); sin embargo, ordena publicar el contenido de toda decisión que haya adoptado y afecte al público (Lit. d) Art. 11).</a:t>
            </a:r>
          </a:p>
          <a:p>
            <a:pPr indent="-69850" lvl="0" marL="0" rtl="0" algn="just">
              <a:spcBef>
                <a:spcPts val="0"/>
              </a:spcBef>
              <a:spcAft>
                <a:spcPts val="800"/>
              </a:spcAft>
              <a:buClr>
                <a:schemeClr val="dk1"/>
              </a:buClr>
              <a:buSzPct val="55000"/>
              <a:buFont typeface="Arial"/>
              <a:buNone/>
            </a:pPr>
            <a:r>
              <a:rPr lang="es-CO" sz="2000"/>
              <a:t>Recomendación: Aunque las actas pueden tener descripciones resumidas o detalladas de las discusiones, sólo deben publicarse el sentido de las decisiones.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idx="1" type="body"/>
          </p:nvPr>
        </p:nvSpPr>
        <p:spPr>
          <a:xfrm>
            <a:off x="628650" y="1059075"/>
            <a:ext cx="7886700" cy="5180100"/>
          </a:xfrm>
          <a:prstGeom prst="rect">
            <a:avLst/>
          </a:prstGeom>
        </p:spPr>
        <p:txBody>
          <a:bodyPr anchorCtr="0" anchor="t" bIns="91425" lIns="91425" rIns="91425" tIns="91425">
            <a:noAutofit/>
          </a:bodyPr>
          <a:lstStyle/>
          <a:p>
            <a:pPr indent="0" lvl="0" marL="0" rtl="0" algn="just">
              <a:spcBef>
                <a:spcPts val="0"/>
              </a:spcBef>
              <a:spcAft>
                <a:spcPts val="800"/>
              </a:spcAft>
              <a:buNone/>
            </a:pPr>
            <a:r>
              <a:rPr b="1" lang="es-CO" sz="2000"/>
              <a:t>Actas de consejos y comités.</a:t>
            </a:r>
          </a:p>
          <a:p>
            <a:pPr indent="-355600" lvl="0" marL="457200" rtl="0" algn="just">
              <a:spcBef>
                <a:spcPts val="0"/>
              </a:spcBef>
              <a:spcAft>
                <a:spcPts val="800"/>
              </a:spcAft>
              <a:buSzPct val="100000"/>
              <a:buFont typeface="Trebuchet MS"/>
              <a:buAutoNum type="arabicPeriod"/>
            </a:pPr>
            <a:r>
              <a:rPr lang="es-CO" sz="2000"/>
              <a:t>En el portal de las unidades académicas sólo se publicarán las decisiones registradas en las actas. Se propone utilizar el cuadro resumen que se relaciona a continuación:</a:t>
            </a:r>
          </a:p>
          <a:p>
            <a:pPr indent="-69850" lvl="0" marL="0" rtl="0" algn="just">
              <a:spcBef>
                <a:spcPts val="0"/>
              </a:spcBef>
              <a:spcAft>
                <a:spcPts val="800"/>
              </a:spcAft>
              <a:buClr>
                <a:schemeClr val="dk1"/>
              </a:buClr>
              <a:buSzPct val="55000"/>
              <a:buFont typeface="Arial"/>
              <a:buNone/>
            </a:pPr>
            <a:r>
              <a:t/>
            </a:r>
            <a:endParaRPr sz="2000"/>
          </a:p>
        </p:txBody>
      </p:sp>
      <p:sp>
        <p:nvSpPr>
          <p:cNvPr id="69" name="Shape 69"/>
          <p:cNvSpPr txBox="1"/>
          <p:nvPr>
            <p:ph type="title"/>
          </p:nvPr>
        </p:nvSpPr>
        <p:spPr>
          <a:xfrm>
            <a:off x="0" y="365125"/>
            <a:ext cx="9248100" cy="676500"/>
          </a:xfrm>
          <a:prstGeom prst="rect">
            <a:avLst/>
          </a:prstGeom>
        </p:spPr>
        <p:txBody>
          <a:bodyPr anchorCtr="0" anchor="t" bIns="91425" lIns="91425" rIns="91425" tIns="91425">
            <a:noAutofit/>
          </a:bodyPr>
          <a:lstStyle/>
          <a:p>
            <a:pPr lvl="0" rtl="0">
              <a:spcBef>
                <a:spcPts val="0"/>
              </a:spcBef>
              <a:buNone/>
            </a:pPr>
            <a:r>
              <a:rPr lang="es-CO" sz="3000"/>
              <a:t>Publicación en el portal de los actos administrativos</a:t>
            </a:r>
          </a:p>
        </p:txBody>
      </p:sp>
      <p:pic>
        <p:nvPicPr>
          <p:cNvPr id="70" name="Shape 70"/>
          <p:cNvPicPr preferRelativeResize="0"/>
          <p:nvPr/>
        </p:nvPicPr>
        <p:blipFill>
          <a:blip r:embed="rId3">
            <a:alphaModFix/>
          </a:blip>
          <a:stretch>
            <a:fillRect/>
          </a:stretch>
        </p:blipFill>
        <p:spPr>
          <a:xfrm>
            <a:off x="698875" y="2529879"/>
            <a:ext cx="3725474" cy="4020924"/>
          </a:xfrm>
          <a:prstGeom prst="rect">
            <a:avLst/>
          </a:prstGeom>
          <a:noFill/>
          <a:ln>
            <a:noFill/>
          </a:ln>
        </p:spPr>
      </p:pic>
      <p:sp>
        <p:nvSpPr>
          <p:cNvPr id="71" name="Shape 71"/>
          <p:cNvSpPr/>
          <p:nvPr/>
        </p:nvSpPr>
        <p:spPr>
          <a:xfrm>
            <a:off x="4729150" y="3632550"/>
            <a:ext cx="4055400" cy="1644000"/>
          </a:xfrm>
          <a:prstGeom prst="flowChartAlternateProcess">
            <a:avLst/>
          </a:prstGeom>
          <a:solidFill>
            <a:srgbClr val="93C47D"/>
          </a:solidFill>
          <a:ln>
            <a:noFill/>
          </a:ln>
        </p:spPr>
        <p:txBody>
          <a:bodyPr anchorCtr="0" anchor="ctr" bIns="91425" lIns="91425" rIns="91425" tIns="91425">
            <a:noAutofit/>
          </a:bodyPr>
          <a:lstStyle/>
          <a:p>
            <a:pPr lvl="0" rtl="0">
              <a:spcBef>
                <a:spcPts val="0"/>
              </a:spcBef>
              <a:buNone/>
            </a:pPr>
            <a:r>
              <a:t/>
            </a:r>
            <a:endParaRPr sz="1600"/>
          </a:p>
        </p:txBody>
      </p:sp>
      <p:sp>
        <p:nvSpPr>
          <p:cNvPr id="72" name="Shape 72"/>
          <p:cNvSpPr txBox="1"/>
          <p:nvPr/>
        </p:nvSpPr>
        <p:spPr>
          <a:xfrm>
            <a:off x="4729150" y="4164900"/>
            <a:ext cx="4055400" cy="435600"/>
          </a:xfrm>
          <a:prstGeom prst="rect">
            <a:avLst/>
          </a:prstGeom>
          <a:noFill/>
          <a:ln>
            <a:noFill/>
          </a:ln>
        </p:spPr>
        <p:txBody>
          <a:bodyPr anchorCtr="0" anchor="t" bIns="91425" lIns="91425" rIns="91425" tIns="91425">
            <a:noAutofit/>
          </a:bodyPr>
          <a:lstStyle/>
          <a:p>
            <a:pPr lvl="0" rtl="0" algn="ctr">
              <a:spcBef>
                <a:spcPts val="480"/>
              </a:spcBef>
              <a:buNone/>
            </a:pPr>
            <a:r>
              <a:rPr lang="es-CO" sz="2000" u="sng">
                <a:solidFill>
                  <a:schemeClr val="hlink"/>
                </a:solidFill>
                <a:latin typeface="Trebuchet MS"/>
                <a:ea typeface="Trebuchet MS"/>
                <a:cs typeface="Trebuchet MS"/>
                <a:sym typeface="Trebuchet MS"/>
                <a:hlinkClick r:id="rId4"/>
              </a:rPr>
              <a:t>Formato de actas publicable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idx="1" type="body"/>
          </p:nvPr>
        </p:nvSpPr>
        <p:spPr>
          <a:xfrm>
            <a:off x="628650" y="1288550"/>
            <a:ext cx="7886700" cy="5207400"/>
          </a:xfrm>
          <a:prstGeom prst="rect">
            <a:avLst/>
          </a:prstGeom>
        </p:spPr>
        <p:txBody>
          <a:bodyPr anchorCtr="0" anchor="t" bIns="91425" lIns="91425" rIns="91425" tIns="91425">
            <a:noAutofit/>
          </a:bodyPr>
          <a:lstStyle/>
          <a:p>
            <a:pPr indent="0" lvl="0" marL="0" rtl="0" algn="just">
              <a:spcBef>
                <a:spcPts val="0"/>
              </a:spcBef>
              <a:spcAft>
                <a:spcPts val="800"/>
              </a:spcAft>
              <a:buNone/>
            </a:pPr>
            <a:r>
              <a:rPr b="1" lang="es-CO" sz="1900"/>
              <a:t>Actas de consejos y comités.</a:t>
            </a:r>
          </a:p>
          <a:p>
            <a:pPr indent="0" lvl="0" marL="0" rtl="0" algn="just">
              <a:spcBef>
                <a:spcPts val="0"/>
              </a:spcBef>
              <a:buNone/>
            </a:pPr>
            <a:r>
              <a:rPr b="1" lang="es-CO" sz="1900"/>
              <a:t>2</a:t>
            </a:r>
            <a:r>
              <a:rPr lang="es-CO" sz="1900"/>
              <a:t>. Las versiones de las actas detalladas (con la deliberación) deben conservarse integralmente en las unidades académicas hasta el momento de su transferencia al Departamento de Administración Documental.</a:t>
            </a:r>
          </a:p>
          <a:p>
            <a:pPr indent="0" lvl="0" marL="0" rtl="0" algn="just">
              <a:spcBef>
                <a:spcPts val="0"/>
              </a:spcBef>
              <a:buNone/>
            </a:pPr>
            <a:r>
              <a:t/>
            </a:r>
            <a:endParaRPr sz="1900"/>
          </a:p>
          <a:p>
            <a:pPr indent="0" lvl="0" marL="0" rtl="0" algn="just">
              <a:spcBef>
                <a:spcPts val="0"/>
              </a:spcBef>
              <a:buNone/>
            </a:pPr>
            <a:r>
              <a:rPr b="1" lang="es-CO" sz="1900"/>
              <a:t>3.</a:t>
            </a:r>
            <a:r>
              <a:rPr lang="es-CO" sz="1900"/>
              <a:t> Si las unidades académicas y administrativas han publicado en el portal las versiones de las actas que contienen la deliberación de los consejos y comités (acta detallada), se restringirá el acceso a ellas, y  deberán  adecuarlas al esquema descrito en el numeral 1.   </a:t>
            </a:r>
          </a:p>
          <a:p>
            <a:pPr indent="0" lvl="0" marL="457200" rtl="0" algn="just">
              <a:spcBef>
                <a:spcPts val="0"/>
              </a:spcBef>
              <a:buNone/>
            </a:pPr>
            <a:r>
              <a:t/>
            </a:r>
            <a:endParaRPr sz="1900"/>
          </a:p>
          <a:p>
            <a:pPr indent="0" lvl="0" marL="0" rtl="0" algn="just">
              <a:spcBef>
                <a:spcPts val="0"/>
              </a:spcBef>
              <a:spcAft>
                <a:spcPts val="800"/>
              </a:spcAft>
              <a:buNone/>
            </a:pPr>
            <a:r>
              <a:rPr lang="es-CO" sz="1900"/>
              <a:t>4. Conforme al parágrafo del artículo 24 de la Ley 1437 de 2011, la información de carácter reservado (clasificado) sólo podrá ser solicitada por el titular de la información, por sus apoderados o por personas autorizadas con facultad expresa para acceder a esa información.</a:t>
            </a:r>
          </a:p>
        </p:txBody>
      </p:sp>
      <p:sp>
        <p:nvSpPr>
          <p:cNvPr id="78" name="Shape 78"/>
          <p:cNvSpPr txBox="1"/>
          <p:nvPr>
            <p:ph type="title"/>
          </p:nvPr>
        </p:nvSpPr>
        <p:spPr>
          <a:xfrm>
            <a:off x="0" y="365125"/>
            <a:ext cx="9248100" cy="676500"/>
          </a:xfrm>
          <a:prstGeom prst="rect">
            <a:avLst/>
          </a:prstGeom>
        </p:spPr>
        <p:txBody>
          <a:bodyPr anchorCtr="0" anchor="t" bIns="91425" lIns="91425" rIns="91425" tIns="91425">
            <a:noAutofit/>
          </a:bodyPr>
          <a:lstStyle/>
          <a:p>
            <a:pPr lvl="0" rtl="0">
              <a:spcBef>
                <a:spcPts val="0"/>
              </a:spcBef>
              <a:buNone/>
            </a:pPr>
            <a:r>
              <a:rPr lang="es-CO" sz="3000"/>
              <a:t>Publicación en el portal de los actos administrativos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